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77" r:id="rId5"/>
    <p:sldId id="285" r:id="rId6"/>
    <p:sldId id="266" r:id="rId7"/>
    <p:sldId id="281" r:id="rId8"/>
    <p:sldId id="280" r:id="rId9"/>
    <p:sldId id="279" r:id="rId10"/>
    <p:sldId id="278" r:id="rId11"/>
    <p:sldId id="282" r:id="rId12"/>
    <p:sldId id="283" r:id="rId13"/>
    <p:sldId id="284" r:id="rId14"/>
    <p:sldId id="286"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A2FE425-4004-49B1-A272-91AFF5F6AE79}">
          <p14:sldIdLst>
            <p14:sldId id="256"/>
            <p14:sldId id="263"/>
            <p14:sldId id="264"/>
            <p14:sldId id="277"/>
            <p14:sldId id="285"/>
            <p14:sldId id="266"/>
            <p14:sldId id="281"/>
            <p14:sldId id="280"/>
            <p14:sldId id="279"/>
            <p14:sldId id="278"/>
            <p14:sldId id="282"/>
            <p14:sldId id="283"/>
            <p14:sldId id="284"/>
            <p14:sldId id="286"/>
            <p14:sldId id="27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5A9C60"/>
    <a:srgbClr val="57975D"/>
    <a:srgbClr val="538F59"/>
    <a:srgbClr val="658D7A"/>
    <a:srgbClr val="3D5948"/>
    <a:srgbClr val="5B7F6E"/>
    <a:srgbClr val="417342"/>
    <a:srgbClr val="619B57"/>
    <a:srgbClr val="386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70"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7/15/2021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7/15/2021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rgbClr val="5A9C60"/>
            </a:gs>
            <a:gs pos="0">
              <a:srgbClr val="3D5948"/>
            </a:gs>
            <a:gs pos="93000">
              <a:srgbClr val="57975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8B102A2-B71A-4E39-B465-17273F6356DC}"/>
              </a:ext>
            </a:extLst>
          </p:cNvPr>
          <p:cNvSpPr>
            <a:spLocks noGrp="1"/>
          </p:cNvSpPr>
          <p:nvPr>
            <p:ph type="ctrTitle"/>
          </p:nvPr>
        </p:nvSpPr>
        <p:spPr/>
        <p:txBody>
          <a:bodyPr/>
          <a:lstStyle/>
          <a:p>
            <a:r>
              <a:rPr lang="en-US" sz="4800" dirty="0"/>
              <a:t>Group: Developers Geek</a:t>
            </a:r>
          </a:p>
        </p:txBody>
      </p:sp>
      <p:sp>
        <p:nvSpPr>
          <p:cNvPr id="10" name="Subtitle 9">
            <a:extLst>
              <a:ext uri="{FF2B5EF4-FFF2-40B4-BE49-F238E27FC236}">
                <a16:creationId xmlns:a16="http://schemas.microsoft.com/office/drawing/2014/main" id="{541F7D34-40F9-4370-A42D-B48CD7DB8D96}"/>
              </a:ext>
            </a:extLst>
          </p:cNvPr>
          <p:cNvSpPr>
            <a:spLocks noGrp="1"/>
          </p:cNvSpPr>
          <p:nvPr>
            <p:ph type="subTitle" idx="1"/>
          </p:nvPr>
        </p:nvSpPr>
        <p:spPr>
          <a:xfrm>
            <a:off x="975744" y="4464378"/>
            <a:ext cx="8144134" cy="1117687"/>
          </a:xfrm>
        </p:spPr>
        <p:txBody>
          <a:bodyPr>
            <a:normAutofit/>
          </a:bodyPr>
          <a:lstStyle/>
          <a:p>
            <a:r>
              <a:rPr lang="en-US" sz="2400" dirty="0"/>
              <a:t>Project Name: Blood Bank Management System</a:t>
            </a:r>
          </a:p>
        </p:txBody>
      </p:sp>
    </p:spTree>
    <p:extLst>
      <p:ext uri="{BB962C8B-B14F-4D97-AF65-F5344CB8AC3E}">
        <p14:creationId xmlns:p14="http://schemas.microsoft.com/office/powerpoint/2010/main" val="393112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IN" dirty="0">
                <a:effectLst/>
                <a:latin typeface="Times New Roman" panose="02020603050405020304" pitchFamily="18" charset="0"/>
                <a:cs typeface="Times New Roman" panose="02020603050405020304" pitchFamily="18" charset="0"/>
              </a:rPr>
              <a:t>Query  donor by blood group &amp; division.</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5EE308-D3E4-4FD0-9F93-45AAB9495E2E}"/>
              </a:ext>
            </a:extLst>
          </p:cNvPr>
          <p:cNvPicPr>
            <a:picLocks noChangeAspect="1"/>
          </p:cNvPicPr>
          <p:nvPr/>
        </p:nvPicPr>
        <p:blipFill>
          <a:blip r:embed="rId2"/>
          <a:stretch>
            <a:fillRect/>
          </a:stretch>
        </p:blipFill>
        <p:spPr>
          <a:xfrm>
            <a:off x="7304085" y="1959429"/>
            <a:ext cx="2753295" cy="4898571"/>
          </a:xfrm>
          <a:prstGeom prst="rect">
            <a:avLst/>
          </a:prstGeom>
        </p:spPr>
      </p:pic>
    </p:spTree>
    <p:extLst>
      <p:ext uri="{BB962C8B-B14F-4D97-AF65-F5344CB8AC3E}">
        <p14:creationId xmlns:p14="http://schemas.microsoft.com/office/powerpoint/2010/main" val="25124937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IN" dirty="0">
                <a:effectLst/>
                <a:latin typeface="Times New Roman" panose="02020603050405020304" pitchFamily="18" charset="0"/>
                <a:cs typeface="Times New Roman" panose="02020603050405020304" pitchFamily="18" charset="0"/>
              </a:rPr>
              <a:t>There is a database table named “Achievement” : where a donor can count next donation date, Total Donation also last donation date.</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E9AE5F-0616-4041-8543-4ACAED32E697}"/>
              </a:ext>
            </a:extLst>
          </p:cNvPr>
          <p:cNvPicPr>
            <a:picLocks noChangeAspect="1"/>
          </p:cNvPicPr>
          <p:nvPr/>
        </p:nvPicPr>
        <p:blipFill>
          <a:blip r:embed="rId2"/>
          <a:stretch>
            <a:fillRect/>
          </a:stretch>
        </p:blipFill>
        <p:spPr>
          <a:xfrm>
            <a:off x="7257431" y="1966202"/>
            <a:ext cx="2753295" cy="4898571"/>
          </a:xfrm>
          <a:prstGeom prst="rect">
            <a:avLst/>
          </a:prstGeom>
        </p:spPr>
      </p:pic>
    </p:spTree>
    <p:extLst>
      <p:ext uri="{BB962C8B-B14F-4D97-AF65-F5344CB8AC3E}">
        <p14:creationId xmlns:p14="http://schemas.microsoft.com/office/powerpoint/2010/main" val="22478450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An interested Donor can donate blood without blood request. For this the donor have to use “The Nearest Hospital” Module.</a:t>
            </a:r>
          </a:p>
          <a:p>
            <a:pPr>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In this module Donor can find the nearest hospitals from his/her current location.</a:t>
            </a: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963B3F-9584-4A99-89A6-4A79824BFFE8}"/>
              </a:ext>
            </a:extLst>
          </p:cNvPr>
          <p:cNvPicPr>
            <a:picLocks noChangeAspect="1"/>
          </p:cNvPicPr>
          <p:nvPr/>
        </p:nvPicPr>
        <p:blipFill>
          <a:blip r:embed="rId2"/>
          <a:stretch>
            <a:fillRect/>
          </a:stretch>
        </p:blipFill>
        <p:spPr>
          <a:xfrm>
            <a:off x="7337320" y="1968758"/>
            <a:ext cx="2748051" cy="4889241"/>
          </a:xfrm>
          <a:prstGeom prst="rect">
            <a:avLst/>
          </a:prstGeom>
        </p:spPr>
      </p:pic>
    </p:spTree>
    <p:extLst>
      <p:ext uri="{BB962C8B-B14F-4D97-AF65-F5344CB8AC3E}">
        <p14:creationId xmlns:p14="http://schemas.microsoft.com/office/powerpoint/2010/main" val="2595636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In is App, There is a navigation button where user can easily shift one module to another module and also can logout for closing the app.</a:t>
            </a:r>
          </a:p>
        </p:txBody>
      </p:sp>
      <p:pic>
        <p:nvPicPr>
          <p:cNvPr id="6" name="Picture 5">
            <a:extLst>
              <a:ext uri="{FF2B5EF4-FFF2-40B4-BE49-F238E27FC236}">
                <a16:creationId xmlns:a16="http://schemas.microsoft.com/office/drawing/2014/main" id="{0F28ECD6-C780-4D86-990F-BA02D577B72C}"/>
              </a:ext>
            </a:extLst>
          </p:cNvPr>
          <p:cNvPicPr>
            <a:picLocks noChangeAspect="1"/>
          </p:cNvPicPr>
          <p:nvPr/>
        </p:nvPicPr>
        <p:blipFill>
          <a:blip r:embed="rId2"/>
          <a:stretch>
            <a:fillRect/>
          </a:stretch>
        </p:blipFill>
        <p:spPr>
          <a:xfrm>
            <a:off x="7371183" y="1969952"/>
            <a:ext cx="2747381" cy="4888048"/>
          </a:xfrm>
          <a:prstGeom prst="rect">
            <a:avLst/>
          </a:prstGeom>
        </p:spPr>
      </p:pic>
    </p:spTree>
    <p:extLst>
      <p:ext uri="{BB962C8B-B14F-4D97-AF65-F5344CB8AC3E}">
        <p14:creationId xmlns:p14="http://schemas.microsoft.com/office/powerpoint/2010/main" val="22113258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1FB6-C227-4573-A37F-EAE042D6DAC8}"/>
              </a:ext>
            </a:extLst>
          </p:cNvPr>
          <p:cNvSpPr>
            <a:spLocks noGrp="1"/>
          </p:cNvSpPr>
          <p:nvPr>
            <p:ph type="title"/>
          </p:nvPr>
        </p:nvSpPr>
        <p:spPr/>
        <p:txBody>
          <a:bodyPr/>
          <a:lstStyle/>
          <a:p>
            <a:r>
              <a:rPr lang="en-US" dirty="0"/>
              <a:t>Future Implementation</a:t>
            </a:r>
          </a:p>
        </p:txBody>
      </p:sp>
      <p:sp>
        <p:nvSpPr>
          <p:cNvPr id="3" name="Content Placeholder 2">
            <a:extLst>
              <a:ext uri="{FF2B5EF4-FFF2-40B4-BE49-F238E27FC236}">
                <a16:creationId xmlns:a16="http://schemas.microsoft.com/office/drawing/2014/main" id="{4D075B45-220F-4CA5-B4CB-BD89E991372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Add chat option for donor and user.</a:t>
            </a:r>
          </a:p>
          <a:p>
            <a:r>
              <a:rPr lang="en-US" dirty="0">
                <a:latin typeface="Times New Roman" panose="02020603050405020304" pitchFamily="18" charset="0"/>
                <a:cs typeface="Times New Roman" panose="02020603050405020304" pitchFamily="18" charset="0"/>
              </a:rPr>
              <a:t>Create  a website based on this apps.</a:t>
            </a:r>
          </a:p>
          <a:p>
            <a:r>
              <a:rPr lang="en-US" dirty="0">
                <a:latin typeface="Times New Roman" panose="02020603050405020304" pitchFamily="18" charset="0"/>
                <a:cs typeface="Times New Roman" panose="02020603050405020304" pitchFamily="18" charset="0"/>
              </a:rPr>
              <a:t>Realtime location direction of patient to donor.</a:t>
            </a:r>
          </a:p>
          <a:p>
            <a:r>
              <a:rPr lang="en-US" dirty="0">
                <a:latin typeface="Times New Roman" panose="02020603050405020304" pitchFamily="18" charset="0"/>
                <a:cs typeface="Times New Roman" panose="02020603050405020304" pitchFamily="18" charset="0"/>
              </a:rPr>
              <a:t>Health checkup information update of donor.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43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5416-CF74-4632-9F6A-1880D96B02B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4EE848-9528-456A-BA90-E8BA8F8DFF3C}"/>
              </a:ext>
            </a:extLst>
          </p:cNvPr>
          <p:cNvSpPr>
            <a:spLocks noGrp="1"/>
          </p:cNvSpPr>
          <p:nvPr>
            <p:ph idx="1"/>
          </p:nvPr>
        </p:nvSpPr>
        <p:spPr/>
        <p:txBody>
          <a:bodyPr>
            <a:normAutofit/>
          </a:bodyPr>
          <a:lstStyle/>
          <a:p>
            <a:pPr algn="just">
              <a:spcBef>
                <a:spcPts val="1080"/>
              </a:spcBef>
            </a:pPr>
            <a:r>
              <a:rPr lang="en-US" spc="15" dirty="0">
                <a:effectLst/>
                <a:latin typeface="Times New Roman" panose="02020603050405020304" pitchFamily="18" charset="0"/>
                <a:ea typeface="Calibri" panose="020F0502020204030204" pitchFamily="34" charset="0"/>
                <a:cs typeface="Times New Roman" panose="02020603050405020304" pitchFamily="18" charset="0"/>
              </a:rPr>
              <a:t>In this project We tried to implement the Centralized Blood Bank Management System.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This project is built on salesforce and can serve many advantages to the Users. </a:t>
            </a:r>
            <a:r>
              <a:rPr lang="en-IN" spc="10" dirty="0">
                <a:effectLst/>
                <a:latin typeface="Times New Roman" panose="02020603050405020304" pitchFamily="18" charset="0"/>
                <a:ea typeface="Calibri" panose="020F0502020204030204" pitchFamily="34" charset="0"/>
                <a:cs typeface="Times New Roman" panose="02020603050405020304" pitchFamily="18" charset="0"/>
              </a:rPr>
              <a:t>This software is efficient in maintaining donor's details and can easily perform operations on blood donation's records. This software also reduces the work load of the blood bank management to know how much blood is available and also keep the records of how many time a donor donates blood by this application. </a:t>
            </a:r>
          </a:p>
        </p:txBody>
      </p:sp>
    </p:spTree>
    <p:extLst>
      <p:ext uri="{BB962C8B-B14F-4D97-AF65-F5344CB8AC3E}">
        <p14:creationId xmlns:p14="http://schemas.microsoft.com/office/powerpoint/2010/main" val="27769516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3FDC7E-FCAD-4082-AFEB-DA26DF3D46DF}"/>
              </a:ext>
            </a:extLst>
          </p:cNvPr>
          <p:cNvSpPr txBox="1"/>
          <p:nvPr/>
        </p:nvSpPr>
        <p:spPr>
          <a:xfrm>
            <a:off x="2642381" y="1712741"/>
            <a:ext cx="6682154" cy="3046988"/>
          </a:xfrm>
          <a:prstGeom prst="rect">
            <a:avLst/>
          </a:prstGeom>
          <a:noFill/>
        </p:spPr>
        <p:txBody>
          <a:bodyPr wrap="square" rtlCol="0">
            <a:spAutoFit/>
          </a:bodyPr>
          <a:lstStyle/>
          <a:p>
            <a:pPr algn="ctr"/>
            <a:r>
              <a:rPr lang="en-US" sz="9600" dirty="0">
                <a:effectLst>
                  <a:outerShdw blurRad="38100" dist="38100" dir="2700000" algn="tl">
                    <a:srgbClr val="000000">
                      <a:alpha val="43137"/>
                    </a:srgbClr>
                  </a:outerShdw>
                </a:effectLst>
                <a:latin typeface="Cooper Black" panose="0208090404030B020404" pitchFamily="18" charset="0"/>
              </a:rPr>
              <a:t>Thank You</a:t>
            </a:r>
          </a:p>
        </p:txBody>
      </p:sp>
    </p:spTree>
    <p:extLst>
      <p:ext uri="{BB962C8B-B14F-4D97-AF65-F5344CB8AC3E}">
        <p14:creationId xmlns:p14="http://schemas.microsoft.com/office/powerpoint/2010/main" val="12889054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A3C4-1068-4CD2-BB26-5F2D624AF3F2}"/>
              </a:ext>
            </a:extLst>
          </p:cNvPr>
          <p:cNvSpPr>
            <a:spLocks noGrp="1"/>
          </p:cNvSpPr>
          <p:nvPr>
            <p:ph type="title"/>
          </p:nvPr>
        </p:nvSpPr>
        <p:spPr/>
        <p:txBody>
          <a:bodyPr/>
          <a:lstStyle/>
          <a:p>
            <a:r>
              <a:rPr lang="en-US" dirty="0"/>
              <a:t>Group Member</a:t>
            </a:r>
          </a:p>
        </p:txBody>
      </p:sp>
      <p:sp>
        <p:nvSpPr>
          <p:cNvPr id="3" name="Text Placeholder 2">
            <a:extLst>
              <a:ext uri="{FF2B5EF4-FFF2-40B4-BE49-F238E27FC236}">
                <a16:creationId xmlns:a16="http://schemas.microsoft.com/office/drawing/2014/main" id="{88424BDD-2F05-4ECF-B2D7-CEA17087587B}"/>
              </a:ext>
            </a:extLst>
          </p:cNvPr>
          <p:cNvSpPr>
            <a:spLocks noGrp="1"/>
          </p:cNvSpPr>
          <p:nvPr>
            <p:ph type="body" idx="1"/>
          </p:nvPr>
        </p:nvSpPr>
        <p:spPr>
          <a:xfrm>
            <a:off x="669222" y="3942897"/>
            <a:ext cx="3070034" cy="1080938"/>
          </a:xfrm>
        </p:spPr>
        <p:txBody>
          <a:bodyPr/>
          <a:lstStyle/>
          <a:p>
            <a:r>
              <a:rPr lang="en-US" dirty="0"/>
              <a:t>Momin Ali</a:t>
            </a:r>
          </a:p>
          <a:p>
            <a:r>
              <a:rPr lang="en-US" dirty="0"/>
              <a:t>ID: 17182103011</a:t>
            </a:r>
          </a:p>
        </p:txBody>
      </p:sp>
      <p:sp>
        <p:nvSpPr>
          <p:cNvPr id="7" name="Text Placeholder 6">
            <a:extLst>
              <a:ext uri="{FF2B5EF4-FFF2-40B4-BE49-F238E27FC236}">
                <a16:creationId xmlns:a16="http://schemas.microsoft.com/office/drawing/2014/main" id="{E14D01C4-441F-4724-A34C-E1E2F94C1953}"/>
              </a:ext>
            </a:extLst>
          </p:cNvPr>
          <p:cNvSpPr>
            <a:spLocks noGrp="1"/>
          </p:cNvSpPr>
          <p:nvPr>
            <p:ph type="body" sz="quarter" idx="13"/>
          </p:nvPr>
        </p:nvSpPr>
        <p:spPr>
          <a:xfrm>
            <a:off x="669231" y="2348063"/>
            <a:ext cx="3070025" cy="1080937"/>
          </a:xfrm>
        </p:spPr>
        <p:txBody>
          <a:bodyPr/>
          <a:lstStyle/>
          <a:p>
            <a:r>
              <a:rPr lang="en-US" dirty="0"/>
              <a:t>Shakil Ahmed</a:t>
            </a:r>
          </a:p>
          <a:p>
            <a:r>
              <a:rPr lang="en-US" dirty="0"/>
              <a:t>ID: 17182103010</a:t>
            </a:r>
          </a:p>
        </p:txBody>
      </p:sp>
      <p:sp>
        <p:nvSpPr>
          <p:cNvPr id="6" name="Text Placeholder 2">
            <a:extLst>
              <a:ext uri="{FF2B5EF4-FFF2-40B4-BE49-F238E27FC236}">
                <a16:creationId xmlns:a16="http://schemas.microsoft.com/office/drawing/2014/main" id="{8E17CAEF-7BC8-419A-BB90-D2364A5C66BF}"/>
              </a:ext>
            </a:extLst>
          </p:cNvPr>
          <p:cNvSpPr txBox="1">
            <a:spLocks/>
          </p:cNvSpPr>
          <p:nvPr/>
        </p:nvSpPr>
        <p:spPr>
          <a:xfrm>
            <a:off x="4374529" y="2316818"/>
            <a:ext cx="3587497" cy="108093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effectLst>
                  <a:outerShdw blurRad="228600" algn="ctr" rotWithShape="0">
                    <a:prstClr val="black">
                      <a:alpha val="53000"/>
                    </a:prstClr>
                  </a:outerShdw>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effectLst>
                  <a:outerShdw blurRad="228600" algn="ctr" rotWithShape="0">
                    <a:prstClr val="black">
                      <a:alpha val="53000"/>
                    </a:prstClr>
                  </a:outerShdw>
                </a:effectLst>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effectLst>
                  <a:outerShdw blurRad="228600" algn="ctr" rotWithShape="0">
                    <a:prstClr val="black">
                      <a:alpha val="53000"/>
                    </a:prstClr>
                  </a:outerShdw>
                </a:effectLst>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effectLst>
                  <a:outerShdw blurRad="228600" algn="ctr" rotWithShape="0">
                    <a:prstClr val="black">
                      <a:alpha val="53000"/>
                    </a:prstClr>
                  </a:outerShdw>
                </a:effectLst>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effectLst>
                  <a:outerShdw blurRad="228600" algn="ctr" rotWithShape="0">
                    <a:prstClr val="black">
                      <a:alpha val="53000"/>
                    </a:prstClr>
                  </a:outerShdw>
                </a:effectLst>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Arifur Rahman Kawser</a:t>
            </a:r>
          </a:p>
          <a:p>
            <a:r>
              <a:rPr lang="en-US" dirty="0"/>
              <a:t>ID: 17182103012</a:t>
            </a:r>
          </a:p>
        </p:txBody>
      </p:sp>
    </p:spTree>
    <p:extLst>
      <p:ext uri="{BB962C8B-B14F-4D97-AF65-F5344CB8AC3E}">
        <p14:creationId xmlns:p14="http://schemas.microsoft.com/office/powerpoint/2010/main" val="2120226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41972E-F65B-4DBC-BAAA-E50B2FC86EE8}"/>
              </a:ext>
            </a:extLst>
          </p:cNvPr>
          <p:cNvSpPr>
            <a:spLocks noGrp="1"/>
          </p:cNvSpPr>
          <p:nvPr>
            <p:ph type="title"/>
          </p:nvPr>
        </p:nvSpPr>
        <p:spPr/>
        <p:txBody>
          <a:bodyPr/>
          <a:lstStyle/>
          <a:p>
            <a:r>
              <a:rPr lang="en-US" dirty="0"/>
              <a:t>Introduction </a:t>
            </a:r>
          </a:p>
        </p:txBody>
      </p:sp>
      <p:sp>
        <p:nvSpPr>
          <p:cNvPr id="16" name="Content Placeholder 15">
            <a:extLst>
              <a:ext uri="{FF2B5EF4-FFF2-40B4-BE49-F238E27FC236}">
                <a16:creationId xmlns:a16="http://schemas.microsoft.com/office/drawing/2014/main" id="{BD70DD00-3868-44D6-8CFA-739260D25882}"/>
              </a:ext>
            </a:extLst>
          </p:cNvPr>
          <p:cNvSpPr>
            <a:spLocks noGrp="1"/>
          </p:cNvSpPr>
          <p:nvPr>
            <p:ph idx="1"/>
          </p:nvPr>
        </p:nvSpPr>
        <p:spPr>
          <a:xfrm>
            <a:off x="680321" y="2505456"/>
            <a:ext cx="10011125" cy="2854335"/>
          </a:xfrm>
        </p:spPr>
        <p:txBody>
          <a:bodyPr>
            <a:normAutofit/>
          </a:bodyPr>
          <a:lstStyle/>
          <a:p>
            <a:pPr marL="0" indent="0">
              <a:buNone/>
            </a:pPr>
            <a:r>
              <a:rPr lang="en-IN" b="1" i="0" dirty="0">
                <a:effectLst/>
                <a:latin typeface="Times New Roman" panose="02020603050405020304" pitchFamily="18" charset="0"/>
                <a:cs typeface="Times New Roman" panose="02020603050405020304" pitchFamily="18" charset="0"/>
              </a:rPr>
              <a:t>Blood Bank Management System</a:t>
            </a:r>
            <a:r>
              <a:rPr lang="en-IN" b="0" i="0" dirty="0">
                <a:effectLst/>
                <a:latin typeface="Times New Roman" panose="02020603050405020304" pitchFamily="18" charset="0"/>
                <a:cs typeface="Times New Roman" panose="02020603050405020304" pitchFamily="18" charset="0"/>
              </a:rPr>
              <a:t> (BBMS) is a Application </a:t>
            </a:r>
            <a:r>
              <a:rPr lang="en-IN" b="1" i="0" dirty="0">
                <a:effectLst/>
                <a:latin typeface="Times New Roman" panose="02020603050405020304" pitchFamily="18" charset="0"/>
                <a:cs typeface="Times New Roman" panose="02020603050405020304" pitchFamily="18" charset="0"/>
              </a:rPr>
              <a:t>system</a:t>
            </a:r>
            <a:r>
              <a:rPr lang="en-IN" b="0" i="0" dirty="0">
                <a:effectLst/>
                <a:latin typeface="Times New Roman" panose="02020603050405020304" pitchFamily="18" charset="0"/>
                <a:cs typeface="Times New Roman" panose="02020603050405020304" pitchFamily="18" charset="0"/>
              </a:rPr>
              <a:t> that can assists the information of </a:t>
            </a:r>
            <a:r>
              <a:rPr lang="en-IN" b="1" i="0" dirty="0">
                <a:effectLst/>
                <a:latin typeface="Times New Roman" panose="02020603050405020304" pitchFamily="18" charset="0"/>
                <a:cs typeface="Times New Roman" panose="02020603050405020304" pitchFamily="18" charset="0"/>
              </a:rPr>
              <a:t>blood</a:t>
            </a:r>
            <a:r>
              <a:rPr lang="en-IN" b="0" i="0" dirty="0">
                <a:effectLst/>
                <a:latin typeface="Times New Roman" panose="02020603050405020304" pitchFamily="18" charset="0"/>
                <a:cs typeface="Times New Roman" panose="02020603050405020304" pitchFamily="18" charset="0"/>
              </a:rPr>
              <a:t> bag during its handling in the </a:t>
            </a:r>
            <a:r>
              <a:rPr lang="en-IN" b="1" i="0" dirty="0">
                <a:effectLst/>
                <a:latin typeface="Times New Roman" panose="02020603050405020304" pitchFamily="18" charset="0"/>
                <a:cs typeface="Times New Roman" panose="02020603050405020304" pitchFamily="18" charset="0"/>
              </a:rPr>
              <a:t>blood bank</a:t>
            </a:r>
            <a:r>
              <a:rPr lang="en-IN" b="0" i="0" dirty="0">
                <a:effectLst/>
                <a:latin typeface="Times New Roman" panose="02020603050405020304" pitchFamily="18" charset="0"/>
                <a:cs typeface="Times New Roman" panose="02020603050405020304" pitchFamily="18" charset="0"/>
              </a:rPr>
              <a:t>. With this </a:t>
            </a:r>
            <a:r>
              <a:rPr lang="en-IN" b="1" i="0" dirty="0">
                <a:effectLst/>
                <a:latin typeface="Times New Roman" panose="02020603050405020304" pitchFamily="18" charset="0"/>
                <a:cs typeface="Times New Roman" panose="02020603050405020304" pitchFamily="18" charset="0"/>
              </a:rPr>
              <a:t>system</a:t>
            </a:r>
            <a:r>
              <a:rPr lang="en-IN" b="0" i="0" dirty="0">
                <a:effectLst/>
                <a:latin typeface="Times New Roman" panose="02020603050405020304" pitchFamily="18" charset="0"/>
                <a:cs typeface="Times New Roman" panose="02020603050405020304" pitchFamily="18" charset="0"/>
              </a:rPr>
              <a:t>, the user of this </a:t>
            </a:r>
            <a:r>
              <a:rPr lang="en-IN" b="1" i="0" dirty="0">
                <a:effectLst/>
                <a:latin typeface="Times New Roman" panose="02020603050405020304" pitchFamily="18" charset="0"/>
                <a:cs typeface="Times New Roman" panose="02020603050405020304" pitchFamily="18" charset="0"/>
              </a:rPr>
              <a:t>system</a:t>
            </a:r>
            <a:r>
              <a:rPr lang="en-IN" b="0" i="0" dirty="0">
                <a:effectLst/>
                <a:latin typeface="Times New Roman" panose="02020603050405020304" pitchFamily="18" charset="0"/>
                <a:cs typeface="Times New Roman" panose="02020603050405020304" pitchFamily="18" charset="0"/>
              </a:rPr>
              <a:t> can key in the result of </a:t>
            </a:r>
            <a:r>
              <a:rPr lang="en-IN" b="1" i="0" dirty="0">
                <a:effectLst/>
                <a:latin typeface="Times New Roman" panose="02020603050405020304" pitchFamily="18" charset="0"/>
                <a:cs typeface="Times New Roman" panose="02020603050405020304" pitchFamily="18" charset="0"/>
              </a:rPr>
              <a:t>blood</a:t>
            </a:r>
            <a:r>
              <a:rPr lang="en-IN" b="0" i="0" dirty="0">
                <a:effectLst/>
                <a:latin typeface="Times New Roman" panose="02020603050405020304" pitchFamily="18" charset="0"/>
                <a:cs typeface="Times New Roman" panose="02020603050405020304" pitchFamily="18" charset="0"/>
              </a:rPr>
              <a:t> test that has been conducted to each of the </a:t>
            </a:r>
            <a:r>
              <a:rPr lang="en-IN" b="1" i="0" dirty="0">
                <a:effectLst/>
                <a:latin typeface="Times New Roman" panose="02020603050405020304" pitchFamily="18" charset="0"/>
                <a:cs typeface="Times New Roman" panose="02020603050405020304" pitchFamily="18" charset="0"/>
              </a:rPr>
              <a:t>blood</a:t>
            </a:r>
            <a:r>
              <a:rPr lang="en-IN" b="0" i="0" dirty="0">
                <a:effectLst/>
                <a:latin typeface="Times New Roman" panose="02020603050405020304" pitchFamily="18" charset="0"/>
                <a:cs typeface="Times New Roman" panose="02020603050405020304" pitchFamily="18" charset="0"/>
              </a:rPr>
              <a:t> bag received by the </a:t>
            </a:r>
            <a:r>
              <a:rPr lang="en-IN" b="1" i="0" dirty="0">
                <a:effectLst/>
                <a:latin typeface="Times New Roman" panose="02020603050405020304" pitchFamily="18" charset="0"/>
                <a:cs typeface="Times New Roman" panose="02020603050405020304" pitchFamily="18" charset="0"/>
              </a:rPr>
              <a:t>blood bank</a:t>
            </a:r>
            <a:r>
              <a:rPr lang="en-IN"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9044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9E76-90D5-44AC-A709-C2F8441248E4}"/>
              </a:ext>
            </a:extLst>
          </p:cNvPr>
          <p:cNvSpPr>
            <a:spLocks noGrp="1"/>
          </p:cNvSpPr>
          <p:nvPr>
            <p:ph type="title"/>
          </p:nvPr>
        </p:nvSpPr>
        <p:spPr/>
        <p:txBody>
          <a:bodyPr/>
          <a:lstStyle/>
          <a:p>
            <a:r>
              <a:rPr lang="en-IN" dirty="0"/>
              <a:t>Purpose of the Application</a:t>
            </a:r>
          </a:p>
        </p:txBody>
      </p:sp>
      <p:sp>
        <p:nvSpPr>
          <p:cNvPr id="3" name="Content Placeholder 2">
            <a:extLst>
              <a:ext uri="{FF2B5EF4-FFF2-40B4-BE49-F238E27FC236}">
                <a16:creationId xmlns:a16="http://schemas.microsoft.com/office/drawing/2014/main" id="{8C4C472A-B120-4DFC-94BE-4FC268449DB5}"/>
              </a:ext>
            </a:extLst>
          </p:cNvPr>
          <p:cNvSpPr>
            <a:spLocks noGrp="1"/>
          </p:cNvSpPr>
          <p:nvPr>
            <p:ph idx="1"/>
          </p:nvPr>
        </p:nvSpPr>
        <p:spPr/>
        <p:txBody>
          <a:bodyPr/>
          <a:lstStyle/>
          <a:p>
            <a:pPr marL="0" indent="0">
              <a:buNone/>
            </a:pPr>
            <a:r>
              <a:rPr lang="en-IN" i="0" dirty="0">
                <a:effectLst/>
                <a:latin typeface="Times New Roman" panose="02020603050405020304" pitchFamily="18" charset="0"/>
                <a:cs typeface="Times New Roman" panose="02020603050405020304" pitchFamily="18" charset="0"/>
              </a:rPr>
              <a:t>The main objective of the Blood Bank Management System is to manage the details of Blood ,Donor, Blood Group, Blood Bank, Stock and Location of Hospitals. It manages all the information about Blood , Blood Cell, Stock , Donor, Looking-for blood . The project is totally built at administrative end and thus only the administrator &amp; users are guaranteed the access.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91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2FE-5D17-429C-A843-1CD28BBAFCC5}"/>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6F3DAE24-AE61-425B-8114-557BFC9549E9}"/>
              </a:ext>
            </a:extLst>
          </p:cNvPr>
          <p:cNvSpPr>
            <a:spLocks noGrp="1"/>
          </p:cNvSpPr>
          <p:nvPr>
            <p:ph idx="1"/>
          </p:nvPr>
        </p:nvSpPr>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Firebase Database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Firebase Authentication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Google Maps API</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Android Studio IDE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Android version 4.0 or later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Android SDK 17-28</a:t>
            </a:r>
          </a:p>
          <a:p>
            <a:endParaRPr lang="en-US" dirty="0"/>
          </a:p>
        </p:txBody>
      </p:sp>
    </p:spTree>
    <p:extLst>
      <p:ext uri="{BB962C8B-B14F-4D97-AF65-F5344CB8AC3E}">
        <p14:creationId xmlns:p14="http://schemas.microsoft.com/office/powerpoint/2010/main" val="344250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Creating profile for  users: Registration with name, blood group, contact number and other information.</a:t>
            </a: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C1EE7F-DD02-4A52-89BF-B24AA4CD3628}"/>
              </a:ext>
            </a:extLst>
          </p:cNvPr>
          <p:cNvPicPr>
            <a:picLocks noChangeAspect="1"/>
          </p:cNvPicPr>
          <p:nvPr/>
        </p:nvPicPr>
        <p:blipFill>
          <a:blip r:embed="rId2"/>
          <a:stretch>
            <a:fillRect/>
          </a:stretch>
        </p:blipFill>
        <p:spPr>
          <a:xfrm>
            <a:off x="7352522" y="1977950"/>
            <a:ext cx="2740090" cy="4875076"/>
          </a:xfrm>
          <a:prstGeom prst="rect">
            <a:avLst/>
          </a:prstGeom>
        </p:spPr>
      </p:pic>
    </p:spTree>
    <p:extLst>
      <p:ext uri="{BB962C8B-B14F-4D97-AF65-F5344CB8AC3E}">
        <p14:creationId xmlns:p14="http://schemas.microsoft.com/office/powerpoint/2010/main" val="3891986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IN" dirty="0">
                <a:effectLst/>
                <a:latin typeface="Times New Roman" panose="02020603050405020304" pitchFamily="18" charset="0"/>
                <a:cs typeface="Times New Roman" panose="02020603050405020304" pitchFamily="18" charset="0"/>
              </a:rPr>
              <a:t>Donor management-donor registration, managing donor database, recording their physical and medical statistics.</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C1EE7F-DD02-4A52-89BF-B24AA4CD3628}"/>
              </a:ext>
            </a:extLst>
          </p:cNvPr>
          <p:cNvPicPr>
            <a:picLocks noChangeAspect="1"/>
          </p:cNvPicPr>
          <p:nvPr/>
        </p:nvPicPr>
        <p:blipFill>
          <a:blip r:embed="rId2"/>
          <a:stretch>
            <a:fillRect/>
          </a:stretch>
        </p:blipFill>
        <p:spPr>
          <a:xfrm>
            <a:off x="7352522" y="1977950"/>
            <a:ext cx="2740090" cy="4875076"/>
          </a:xfrm>
          <a:prstGeom prst="rect">
            <a:avLst/>
          </a:prstGeom>
        </p:spPr>
      </p:pic>
    </p:spTree>
    <p:extLst>
      <p:ext uri="{BB962C8B-B14F-4D97-AF65-F5344CB8AC3E}">
        <p14:creationId xmlns:p14="http://schemas.microsoft.com/office/powerpoint/2010/main" val="255570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IN" dirty="0">
                <a:effectLst/>
                <a:latin typeface="Times New Roman" panose="02020603050405020304" pitchFamily="18" charset="0"/>
                <a:cs typeface="Times New Roman" panose="02020603050405020304" pitchFamily="18" charset="0"/>
              </a:rPr>
              <a:t>List of requested blood group for patient.</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2CA49F-544E-4944-8884-47DC531EF9F8}"/>
              </a:ext>
            </a:extLst>
          </p:cNvPr>
          <p:cNvPicPr>
            <a:picLocks noChangeAspect="1"/>
          </p:cNvPicPr>
          <p:nvPr/>
        </p:nvPicPr>
        <p:blipFill>
          <a:blip r:embed="rId2"/>
          <a:stretch>
            <a:fillRect/>
          </a:stretch>
        </p:blipFill>
        <p:spPr>
          <a:xfrm>
            <a:off x="7315199" y="1964644"/>
            <a:ext cx="2755047" cy="4901687"/>
          </a:xfrm>
          <a:prstGeom prst="rect">
            <a:avLst/>
          </a:prstGeom>
        </p:spPr>
      </p:pic>
    </p:spTree>
    <p:extLst>
      <p:ext uri="{BB962C8B-B14F-4D97-AF65-F5344CB8AC3E}">
        <p14:creationId xmlns:p14="http://schemas.microsoft.com/office/powerpoint/2010/main" val="6144150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72C0-50D0-4FF1-87F2-ACACB56703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Features of this App with interface</a:t>
            </a:r>
          </a:p>
        </p:txBody>
      </p:sp>
      <p:sp>
        <p:nvSpPr>
          <p:cNvPr id="3" name="Content Placeholder 2">
            <a:extLst>
              <a:ext uri="{FF2B5EF4-FFF2-40B4-BE49-F238E27FC236}">
                <a16:creationId xmlns:a16="http://schemas.microsoft.com/office/drawing/2014/main" id="{61348D0B-6EB7-4303-BF8C-DCB190D1333A}"/>
              </a:ext>
            </a:extLst>
          </p:cNvPr>
          <p:cNvSpPr>
            <a:spLocks noGrp="1"/>
          </p:cNvSpPr>
          <p:nvPr>
            <p:ph idx="1"/>
          </p:nvPr>
        </p:nvSpPr>
        <p:spPr>
          <a:xfrm>
            <a:off x="1249488" y="2336872"/>
            <a:ext cx="5415679" cy="4157233"/>
          </a:xfrm>
        </p:spPr>
        <p:txBody>
          <a:bodyPr>
            <a:normAutofit/>
          </a:bodyPr>
          <a:lstStyle/>
          <a:p>
            <a:pPr>
              <a:buFont typeface="Wingdings" panose="05000000000000000000" pitchFamily="2" charset="2"/>
              <a:buChar char="ü"/>
            </a:pPr>
            <a:r>
              <a:rPr lang="en-IN" dirty="0">
                <a:effectLst/>
                <a:latin typeface="Times New Roman" panose="02020603050405020304" pitchFamily="18" charset="0"/>
                <a:cs typeface="Times New Roman" panose="02020603050405020304" pitchFamily="18" charset="0"/>
              </a:rPr>
              <a:t>Showing requested list of blood donor for all blood group among all over the country.</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440E7F-5DE8-48BE-BA0F-AD8058983A21}"/>
              </a:ext>
            </a:extLst>
          </p:cNvPr>
          <p:cNvPicPr>
            <a:picLocks noChangeAspect="1"/>
          </p:cNvPicPr>
          <p:nvPr/>
        </p:nvPicPr>
        <p:blipFill>
          <a:blip r:embed="rId2"/>
          <a:stretch>
            <a:fillRect/>
          </a:stretch>
        </p:blipFill>
        <p:spPr>
          <a:xfrm>
            <a:off x="7327991" y="1968759"/>
            <a:ext cx="2748051" cy="4889241"/>
          </a:xfrm>
          <a:prstGeom prst="rect">
            <a:avLst/>
          </a:prstGeom>
        </p:spPr>
      </p:pic>
    </p:spTree>
    <p:extLst>
      <p:ext uri="{BB962C8B-B14F-4D97-AF65-F5344CB8AC3E}">
        <p14:creationId xmlns:p14="http://schemas.microsoft.com/office/powerpoint/2010/main" val="173755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1041</TotalTime>
  <Words>509</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Cooper Black</vt:lpstr>
      <vt:lpstr>Times New Roman</vt:lpstr>
      <vt:lpstr>Trebuchet MS</vt:lpstr>
      <vt:lpstr>Wingdings</vt:lpstr>
      <vt:lpstr>Berlin</vt:lpstr>
      <vt:lpstr>Group: Developers Geek</vt:lpstr>
      <vt:lpstr>Group Member</vt:lpstr>
      <vt:lpstr>Introduction </vt:lpstr>
      <vt:lpstr>Purpose of the Application</vt:lpstr>
      <vt:lpstr>Tools Used</vt:lpstr>
      <vt:lpstr>Features of this App with interface</vt:lpstr>
      <vt:lpstr>Features of this App with interface</vt:lpstr>
      <vt:lpstr>Features of this App with interface</vt:lpstr>
      <vt:lpstr>Features of this App with interface</vt:lpstr>
      <vt:lpstr>Features of this App with interface</vt:lpstr>
      <vt:lpstr>Features of this App with interface</vt:lpstr>
      <vt:lpstr>Features of this App with interface</vt:lpstr>
      <vt:lpstr>Features of this App with interface</vt:lpstr>
      <vt:lpstr>Future 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Momin Ali Jibon</dc:creator>
  <cp:lastModifiedBy>Jibon</cp:lastModifiedBy>
  <cp:revision>40</cp:revision>
  <dcterms:created xsi:type="dcterms:W3CDTF">2019-01-09T16:46:52Z</dcterms:created>
  <dcterms:modified xsi:type="dcterms:W3CDTF">2021-07-15T14:29:04Z</dcterms:modified>
</cp:coreProperties>
</file>