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83" r:id="rId2"/>
    <p:sldId id="284" r:id="rId3"/>
    <p:sldId id="258" r:id="rId4"/>
    <p:sldId id="285" r:id="rId5"/>
    <p:sldId id="261" r:id="rId6"/>
    <p:sldId id="264" r:id="rId7"/>
    <p:sldId id="265" r:id="rId8"/>
    <p:sldId id="275" r:id="rId9"/>
    <p:sldId id="287" r:id="rId10"/>
    <p:sldId id="288" r:id="rId11"/>
    <p:sldId id="289" r:id="rId12"/>
    <p:sldId id="29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snapToGrid="0">
      <p:cViewPr varScale="1">
        <p:scale>
          <a:sx n="82" d="100"/>
          <a:sy n="82" d="100"/>
        </p:scale>
        <p:origin x="-691" y="-91"/>
      </p:cViewPr>
      <p:guideLst>
        <p:guide orient="horz" pos="2160"/>
        <p:guide pos="3840"/>
      </p:guideLst>
    </p:cSldViewPr>
  </p:slideViewPr>
  <p:outlineViewPr>
    <p:cViewPr>
      <p:scale>
        <a:sx n="33" d="100"/>
        <a:sy n="33" d="100"/>
      </p:scale>
      <p:origin x="0" y="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6D465-30F1-4EC6-9185-E534DD5A9C5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542590EE-5537-4920-A79A-6D2C5512B2F8}">
      <dgm:prSet/>
      <dgm:spPr/>
      <dgm:t>
        <a:bodyPr/>
        <a:lstStyle/>
        <a:p>
          <a:pPr rtl="0"/>
          <a:r>
            <a:rPr lang="en-US" b="1" baseline="0" dirty="0" smtClean="0"/>
            <a:t>Gas </a:t>
          </a:r>
          <a:r>
            <a:rPr lang="en-US" b="1" baseline="0" dirty="0" smtClean="0"/>
            <a:t>l</a:t>
          </a:r>
          <a:r>
            <a:rPr lang="en-US" b="1" i="0" dirty="0" smtClean="0"/>
            <a:t>eakage detector</a:t>
          </a:r>
          <a:endParaRPr lang="en-US" b="1" dirty="0"/>
        </a:p>
      </dgm:t>
    </dgm:pt>
    <dgm:pt modelId="{FBA68C32-5901-4130-B015-4F08C61B19B8}" type="parTrans" cxnId="{8CF4E04C-7D6B-4B0C-979A-4DEF73D5FD54}">
      <dgm:prSet/>
      <dgm:spPr/>
      <dgm:t>
        <a:bodyPr/>
        <a:lstStyle/>
        <a:p>
          <a:endParaRPr lang="en-US"/>
        </a:p>
      </dgm:t>
    </dgm:pt>
    <dgm:pt modelId="{C9ED141B-B3A6-4B64-9BF3-416FFC7488C6}" type="sibTrans" cxnId="{8CF4E04C-7D6B-4B0C-979A-4DEF73D5FD54}">
      <dgm:prSet/>
      <dgm:spPr/>
      <dgm:t>
        <a:bodyPr/>
        <a:lstStyle/>
        <a:p>
          <a:endParaRPr lang="en-US"/>
        </a:p>
      </dgm:t>
    </dgm:pt>
    <dgm:pt modelId="{0E1E0B12-C5D3-4959-8929-DFBAC216DF65}" type="pres">
      <dgm:prSet presAssocID="{0C06D465-30F1-4EC6-9185-E534DD5A9C53}" presName="Name0" presStyleCnt="0">
        <dgm:presLayoutVars>
          <dgm:chMax val="7"/>
          <dgm:dir/>
          <dgm:animLvl val="lvl"/>
          <dgm:resizeHandles val="exact"/>
        </dgm:presLayoutVars>
      </dgm:prSet>
      <dgm:spPr/>
      <dgm:t>
        <a:bodyPr/>
        <a:lstStyle/>
        <a:p>
          <a:endParaRPr lang="en-US"/>
        </a:p>
      </dgm:t>
    </dgm:pt>
    <dgm:pt modelId="{7350329F-B530-4134-8032-3F47FFBB0ECD}" type="pres">
      <dgm:prSet presAssocID="{542590EE-5537-4920-A79A-6D2C5512B2F8}" presName="circle1" presStyleLbl="node1" presStyleIdx="0" presStyleCnt="1"/>
      <dgm:spPr/>
    </dgm:pt>
    <dgm:pt modelId="{565A12FA-5396-449E-8725-B70851196CCA}" type="pres">
      <dgm:prSet presAssocID="{542590EE-5537-4920-A79A-6D2C5512B2F8}" presName="space" presStyleCnt="0"/>
      <dgm:spPr/>
    </dgm:pt>
    <dgm:pt modelId="{296ED9F8-9497-46AE-AC47-38DCF3C15A5F}" type="pres">
      <dgm:prSet presAssocID="{542590EE-5537-4920-A79A-6D2C5512B2F8}" presName="rect1" presStyleLbl="alignAcc1" presStyleIdx="0" presStyleCnt="1"/>
      <dgm:spPr/>
      <dgm:t>
        <a:bodyPr/>
        <a:lstStyle/>
        <a:p>
          <a:endParaRPr lang="en-US"/>
        </a:p>
      </dgm:t>
    </dgm:pt>
    <dgm:pt modelId="{1132DE46-3EC7-4D67-8CA5-795AF245737E}" type="pres">
      <dgm:prSet presAssocID="{542590EE-5537-4920-A79A-6D2C5512B2F8}" presName="rect1ParTxNoCh" presStyleLbl="alignAcc1" presStyleIdx="0" presStyleCnt="1">
        <dgm:presLayoutVars>
          <dgm:chMax val="1"/>
          <dgm:bulletEnabled val="1"/>
        </dgm:presLayoutVars>
      </dgm:prSet>
      <dgm:spPr/>
      <dgm:t>
        <a:bodyPr/>
        <a:lstStyle/>
        <a:p>
          <a:endParaRPr lang="en-US"/>
        </a:p>
      </dgm:t>
    </dgm:pt>
  </dgm:ptLst>
  <dgm:cxnLst>
    <dgm:cxn modelId="{F00F363D-B82E-4107-9C37-0C9FC47D5D3C}" type="presOf" srcId="{0C06D465-30F1-4EC6-9185-E534DD5A9C53}" destId="{0E1E0B12-C5D3-4959-8929-DFBAC216DF65}" srcOrd="0" destOrd="0" presId="urn:microsoft.com/office/officeart/2005/8/layout/target3"/>
    <dgm:cxn modelId="{7840662E-B9B3-4E90-BFA7-EDFF8CBC6999}" type="presOf" srcId="{542590EE-5537-4920-A79A-6D2C5512B2F8}" destId="{1132DE46-3EC7-4D67-8CA5-795AF245737E}" srcOrd="1" destOrd="0" presId="urn:microsoft.com/office/officeart/2005/8/layout/target3"/>
    <dgm:cxn modelId="{8CF4E04C-7D6B-4B0C-979A-4DEF73D5FD54}" srcId="{0C06D465-30F1-4EC6-9185-E534DD5A9C53}" destId="{542590EE-5537-4920-A79A-6D2C5512B2F8}" srcOrd="0" destOrd="0" parTransId="{FBA68C32-5901-4130-B015-4F08C61B19B8}" sibTransId="{C9ED141B-B3A6-4B64-9BF3-416FFC7488C6}"/>
    <dgm:cxn modelId="{3B34F424-6787-4B63-A670-B2FD2CC702EE}" type="presOf" srcId="{542590EE-5537-4920-A79A-6D2C5512B2F8}" destId="{296ED9F8-9497-46AE-AC47-38DCF3C15A5F}" srcOrd="0" destOrd="0" presId="urn:microsoft.com/office/officeart/2005/8/layout/target3"/>
    <dgm:cxn modelId="{43607C80-E658-4034-958A-5F75A187A19F}" type="presParOf" srcId="{0E1E0B12-C5D3-4959-8929-DFBAC216DF65}" destId="{7350329F-B530-4134-8032-3F47FFBB0ECD}" srcOrd="0" destOrd="0" presId="urn:microsoft.com/office/officeart/2005/8/layout/target3"/>
    <dgm:cxn modelId="{76507668-63D9-441F-AEF5-8C0FD11072DA}" type="presParOf" srcId="{0E1E0B12-C5D3-4959-8929-DFBAC216DF65}" destId="{565A12FA-5396-449E-8725-B70851196CCA}" srcOrd="1" destOrd="0" presId="urn:microsoft.com/office/officeart/2005/8/layout/target3"/>
    <dgm:cxn modelId="{4ACF454A-7933-4ECF-8680-4364B4420A38}" type="presParOf" srcId="{0E1E0B12-C5D3-4959-8929-DFBAC216DF65}" destId="{296ED9F8-9497-46AE-AC47-38DCF3C15A5F}" srcOrd="2" destOrd="0" presId="urn:microsoft.com/office/officeart/2005/8/layout/target3"/>
    <dgm:cxn modelId="{5547A597-CD5E-471A-A9BE-8FD4C61B9AB0}" type="presParOf" srcId="{0E1E0B12-C5D3-4959-8929-DFBAC216DF65}" destId="{1132DE46-3EC7-4D67-8CA5-795AF245737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329F-B530-4134-8032-3F47FFBB0ECD}">
      <dsp:nvSpPr>
        <dsp:cNvPr id="0" name=""/>
        <dsp:cNvSpPr/>
      </dsp:nvSpPr>
      <dsp:spPr>
        <a:xfrm>
          <a:off x="0" y="0"/>
          <a:ext cx="1143000" cy="11430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6ED9F8-9497-46AE-AC47-38DCF3C15A5F}">
      <dsp:nvSpPr>
        <dsp:cNvPr id="0" name=""/>
        <dsp:cNvSpPr/>
      </dsp:nvSpPr>
      <dsp:spPr>
        <a:xfrm>
          <a:off x="571500" y="0"/>
          <a:ext cx="9385300" cy="114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b="1" kern="1200" baseline="0" dirty="0" smtClean="0"/>
            <a:t>Gas </a:t>
          </a:r>
          <a:r>
            <a:rPr lang="en-US" sz="5300" b="1" kern="1200" baseline="0" dirty="0" smtClean="0"/>
            <a:t>l</a:t>
          </a:r>
          <a:r>
            <a:rPr lang="en-US" sz="5300" b="1" i="0" kern="1200" dirty="0" smtClean="0"/>
            <a:t>eakage detector</a:t>
          </a:r>
          <a:endParaRPr lang="en-US" sz="5300" b="1" kern="1200" dirty="0"/>
        </a:p>
      </dsp:txBody>
      <dsp:txXfrm>
        <a:off x="571500" y="0"/>
        <a:ext cx="9385300"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6C58A-2C83-4877-9AF3-D762831E8F21}" type="datetimeFigureOut">
              <a:rPr lang="en-US" smtClean="0"/>
              <a:t>10/15/2022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EFB02-A647-4B21-93F8-DCEA735D7F8B}" type="slidenum">
              <a:rPr lang="en-US" smtClean="0"/>
              <a:t>‹#›</a:t>
            </a:fld>
            <a:endParaRPr lang="en-US"/>
          </a:p>
        </p:txBody>
      </p:sp>
    </p:spTree>
    <p:extLst>
      <p:ext uri="{BB962C8B-B14F-4D97-AF65-F5344CB8AC3E}">
        <p14:creationId xmlns:p14="http://schemas.microsoft.com/office/powerpoint/2010/main" val="247803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EFB02-A647-4B21-93F8-DCEA735D7F8B}" type="slidenum">
              <a:rPr lang="en-US" smtClean="0"/>
              <a:t>8</a:t>
            </a:fld>
            <a:endParaRPr lang="en-US"/>
          </a:p>
        </p:txBody>
      </p:sp>
    </p:spTree>
    <p:extLst>
      <p:ext uri="{BB962C8B-B14F-4D97-AF65-F5344CB8AC3E}">
        <p14:creationId xmlns:p14="http://schemas.microsoft.com/office/powerpoint/2010/main" val="14568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6269CEC8-CCA6-4AFD-BAD6-2DDA90CEE110}" type="datetimeFigureOut">
              <a:rPr lang="en-US" smtClean="0"/>
              <a:t>10/15/2022</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06DA0E37-3809-4B35-9107-5CACC2A390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69CEC8-CCA6-4AFD-BAD6-2DDA90CEE110}"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A0E37-3809-4B35-9107-5CACC2A390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69CEC8-CCA6-4AFD-BAD6-2DDA90CEE110}"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A0E37-3809-4B35-9107-5CACC2A390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269CEC8-CCA6-4AFD-BAD6-2DDA90CEE110}" type="datetimeFigureOut">
              <a:rPr lang="en-US" smtClean="0"/>
              <a:t>10/15/2022</a:t>
            </a:fld>
            <a:endParaRPr lang="en-US"/>
          </a:p>
        </p:txBody>
      </p:sp>
      <p:sp>
        <p:nvSpPr>
          <p:cNvPr id="9" name="Slide Number Placeholder 8"/>
          <p:cNvSpPr>
            <a:spLocks noGrp="1"/>
          </p:cNvSpPr>
          <p:nvPr>
            <p:ph type="sldNum" sz="quarter" idx="15"/>
          </p:nvPr>
        </p:nvSpPr>
        <p:spPr/>
        <p:txBody>
          <a:bodyPr rtlCol="0"/>
          <a:lstStyle/>
          <a:p>
            <a:fld id="{06DA0E37-3809-4B35-9107-5CACC2A3909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6269CEC8-CCA6-4AFD-BAD6-2DDA90CEE110}" type="datetimeFigureOut">
              <a:rPr lang="en-US" smtClean="0"/>
              <a:t>10/15/2022</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06DA0E37-3809-4B35-9107-5CACC2A390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69CEC8-CCA6-4AFD-BAD6-2DDA90CEE110}"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A0E37-3809-4B35-9107-5CACC2A39097}"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269CEC8-CCA6-4AFD-BAD6-2DDA90CEE110}"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A0E37-3809-4B35-9107-5CACC2A39097}"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269CEC8-CCA6-4AFD-BAD6-2DDA90CEE110}" type="datetimeFigureOut">
              <a:rPr lang="en-US" smtClean="0"/>
              <a:t>10/15/2022</a:t>
            </a:fld>
            <a:endParaRPr lang="en-US"/>
          </a:p>
        </p:txBody>
      </p:sp>
      <p:sp>
        <p:nvSpPr>
          <p:cNvPr id="7" name="Slide Number Placeholder 6"/>
          <p:cNvSpPr>
            <a:spLocks noGrp="1"/>
          </p:cNvSpPr>
          <p:nvPr>
            <p:ph type="sldNum" sz="quarter" idx="11"/>
          </p:nvPr>
        </p:nvSpPr>
        <p:spPr/>
        <p:txBody>
          <a:bodyPr rtlCol="0"/>
          <a:lstStyle/>
          <a:p>
            <a:fld id="{06DA0E37-3809-4B35-9107-5CACC2A3909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9CEC8-CCA6-4AFD-BAD6-2DDA90CEE110}"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A0E37-3809-4B35-9107-5CACC2A390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269CEC8-CCA6-4AFD-BAD6-2DDA90CEE110}" type="datetimeFigureOut">
              <a:rPr lang="en-US" smtClean="0"/>
              <a:t>10/15/2022</a:t>
            </a:fld>
            <a:endParaRPr lang="en-US"/>
          </a:p>
        </p:txBody>
      </p:sp>
      <p:sp>
        <p:nvSpPr>
          <p:cNvPr id="22" name="Slide Number Placeholder 21"/>
          <p:cNvSpPr>
            <a:spLocks noGrp="1"/>
          </p:cNvSpPr>
          <p:nvPr>
            <p:ph type="sldNum" sz="quarter" idx="15"/>
          </p:nvPr>
        </p:nvSpPr>
        <p:spPr/>
        <p:txBody>
          <a:bodyPr rtlCol="0"/>
          <a:lstStyle/>
          <a:p>
            <a:fld id="{06DA0E37-3809-4B35-9107-5CACC2A3909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269CEC8-CCA6-4AFD-BAD6-2DDA90CEE110}" type="datetimeFigureOut">
              <a:rPr lang="en-US" smtClean="0"/>
              <a:t>10/15/2022</a:t>
            </a:fld>
            <a:endParaRPr lang="en-US"/>
          </a:p>
        </p:txBody>
      </p:sp>
      <p:sp>
        <p:nvSpPr>
          <p:cNvPr id="18" name="Slide Number Placeholder 17"/>
          <p:cNvSpPr>
            <a:spLocks noGrp="1"/>
          </p:cNvSpPr>
          <p:nvPr>
            <p:ph type="sldNum" sz="quarter" idx="11"/>
          </p:nvPr>
        </p:nvSpPr>
        <p:spPr/>
        <p:txBody>
          <a:bodyPr rtlCol="0"/>
          <a:lstStyle/>
          <a:p>
            <a:fld id="{06DA0E37-3809-4B35-9107-5CACC2A3909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6269CEC8-CCA6-4AFD-BAD6-2DDA90CEE110}" type="datetimeFigureOut">
              <a:rPr lang="en-US" smtClean="0"/>
              <a:t>10/15/2022</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06DA0E37-3809-4B35-9107-5CACC2A390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82371070"/>
              </p:ext>
            </p:extLst>
          </p:nvPr>
        </p:nvGraphicFramePr>
        <p:xfrm>
          <a:off x="746760" y="2065338"/>
          <a:ext cx="9956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500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t>Code</a:t>
            </a:r>
            <a:endParaRPr lang="en-US" b="1" dirty="0"/>
          </a:p>
        </p:txBody>
      </p:sp>
      <p:sp>
        <p:nvSpPr>
          <p:cNvPr id="3" name="Content Placeholder 2"/>
          <p:cNvSpPr>
            <a:spLocks noGrp="1"/>
          </p:cNvSpPr>
          <p:nvPr>
            <p:ph sz="quarter" idx="1"/>
          </p:nvPr>
        </p:nvSpPr>
        <p:spPr>
          <a:xfrm>
            <a:off x="609600" y="1600200"/>
            <a:ext cx="9956800" cy="5257800"/>
          </a:xfrm>
        </p:spPr>
        <p:txBody>
          <a:bodyPr>
            <a:normAutofit fontScale="25000" lnSpcReduction="20000"/>
          </a:bodyPr>
          <a:lstStyle/>
          <a:p>
            <a:r>
              <a:rPr lang="en-US" sz="6400" b="1" dirty="0">
                <a:effectLst>
                  <a:outerShdw blurRad="38100" dist="38100" dir="2700000" algn="tl">
                    <a:srgbClr val="000000">
                      <a:alpha val="43137"/>
                    </a:srgbClr>
                  </a:outerShdw>
                </a:effectLst>
              </a:rPr>
              <a:t>void loop</a:t>
            </a:r>
            <a:r>
              <a:rPr lang="en-US" sz="6400" b="1" dirty="0" smtClean="0">
                <a:effectLst>
                  <a:outerShdw blurRad="38100" dist="38100" dir="2700000" algn="tl">
                    <a:srgbClr val="000000">
                      <a:alpha val="43137"/>
                    </a:srgbClr>
                  </a:outerShdw>
                </a:effectLst>
              </a:rPr>
              <a:t>()</a:t>
            </a:r>
          </a:p>
          <a:p>
            <a:r>
              <a:rPr lang="en-US" sz="6400" b="1" dirty="0" smtClean="0">
                <a:effectLst>
                  <a:outerShdw blurRad="38100" dist="38100" dir="2700000" algn="tl">
                    <a:srgbClr val="000000">
                      <a:alpha val="43137"/>
                    </a:srgbClr>
                  </a:outerShdw>
                </a:effectLst>
              </a:rPr>
              <a:t>{</a:t>
            </a:r>
            <a:endParaRPr lang="en-US" sz="7200" b="1" dirty="0">
              <a:effectLst>
                <a:outerShdw blurRad="38100" dist="38100" dir="2700000" algn="tl">
                  <a:srgbClr val="000000">
                    <a:alpha val="43137"/>
                  </a:srgbClr>
                </a:outerShdw>
              </a:effectLst>
            </a:endParaRPr>
          </a:p>
          <a:p>
            <a:r>
              <a:rPr lang="en-US" sz="6400" b="1" dirty="0">
                <a:effectLst>
                  <a:outerShdw blurRad="38100" dist="38100" dir="2700000" algn="tl">
                    <a:srgbClr val="000000">
                      <a:alpha val="43137"/>
                    </a:srgbClr>
                  </a:outerShdw>
                </a:effectLst>
              </a:rPr>
              <a:t>  </a:t>
            </a:r>
            <a:r>
              <a:rPr lang="en-US" sz="7200" b="1" dirty="0">
                <a:effectLst>
                  <a:outerShdw blurRad="38100" dist="38100" dir="2700000" algn="tl">
                    <a:srgbClr val="000000">
                      <a:alpha val="43137"/>
                    </a:srgbClr>
                  </a:outerShdw>
                </a:effectLst>
              </a:rPr>
              <a:t>a = temp();</a:t>
            </a:r>
          </a:p>
          <a:p>
            <a:r>
              <a:rPr lang="en-US" sz="7200" b="1" dirty="0">
                <a:effectLst>
                  <a:outerShdw blurRad="38100" dist="38100" dir="2700000" algn="tl">
                    <a:srgbClr val="000000">
                      <a:alpha val="43137"/>
                    </a:srgbClr>
                  </a:outerShdw>
                </a:effectLst>
              </a:rPr>
              <a:t>  b = </a:t>
            </a:r>
            <a:r>
              <a:rPr lang="en-US" sz="7200" b="1" dirty="0" err="1">
                <a:effectLst>
                  <a:outerShdw blurRad="38100" dist="38100" dir="2700000" algn="tl">
                    <a:srgbClr val="000000">
                      <a:alpha val="43137"/>
                    </a:srgbClr>
                  </a:outerShdw>
                </a:effectLst>
              </a:rPr>
              <a:t>gasMesure</a:t>
            </a:r>
            <a:r>
              <a:rPr lang="en-US" sz="7200" b="1" dirty="0">
                <a:effectLst>
                  <a:outerShdw blurRad="38100" dist="38100" dir="2700000" algn="tl">
                    <a:srgbClr val="000000">
                      <a:alpha val="43137"/>
                    </a:srgbClr>
                  </a:outerShdw>
                </a:effectLst>
              </a:rPr>
              <a:t>();</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  if(gas&gt;30 &amp;&amp; </a:t>
            </a:r>
            <a:r>
              <a:rPr lang="en-US" sz="7200" b="1" dirty="0" err="1">
                <a:effectLst>
                  <a:outerShdw blurRad="38100" dist="38100" dir="2700000" algn="tl">
                    <a:srgbClr val="000000">
                      <a:alpha val="43137"/>
                    </a:srgbClr>
                  </a:outerShdw>
                </a:effectLst>
              </a:rPr>
              <a:t>celsius</a:t>
            </a:r>
            <a:r>
              <a:rPr lang="en-US" sz="7200" b="1" dirty="0">
                <a:effectLst>
                  <a:outerShdw blurRad="38100" dist="38100" dir="2700000" algn="tl">
                    <a:srgbClr val="000000">
                      <a:alpha val="43137"/>
                    </a:srgbClr>
                  </a:outerShdw>
                </a:effectLst>
              </a:rPr>
              <a:t>&gt;70){</a:t>
            </a:r>
          </a:p>
          <a:p>
            <a:r>
              <a:rPr lang="en-US" sz="7200" b="1" dirty="0">
                <a:effectLst>
                  <a:outerShdw blurRad="38100" dist="38100" dir="2700000" algn="tl">
                    <a:srgbClr val="000000">
                      <a:alpha val="43137"/>
                    </a:srgbClr>
                  </a:outerShdw>
                </a:effectLst>
              </a:rPr>
              <a:t>    tone(buzzer,200);</a:t>
            </a:r>
          </a:p>
          <a:p>
            <a:r>
              <a:rPr lang="en-US" sz="7200" b="1" dirty="0">
                <a:effectLst>
                  <a:outerShdw blurRad="38100" dist="38100" dir="2700000" algn="tl">
                    <a:srgbClr val="000000">
                      <a:alpha val="43137"/>
                    </a:srgbClr>
                  </a:outerShdw>
                </a:effectLst>
              </a:rPr>
              <a:t>    delay(100);</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  else{</a:t>
            </a:r>
          </a:p>
          <a:p>
            <a:r>
              <a:rPr lang="en-US" sz="7200" b="1" dirty="0">
                <a:effectLst>
                  <a:outerShdw blurRad="38100" dist="38100" dir="2700000" algn="tl">
                    <a:srgbClr val="000000">
                      <a:alpha val="43137"/>
                    </a:srgbClr>
                  </a:outerShdw>
                </a:effectLst>
              </a:rPr>
              <a:t>    </a:t>
            </a:r>
            <a:r>
              <a:rPr lang="en-US" sz="7200" b="1" dirty="0" err="1">
                <a:effectLst>
                  <a:outerShdw blurRad="38100" dist="38100" dir="2700000" algn="tl">
                    <a:srgbClr val="000000">
                      <a:alpha val="43137"/>
                    </a:srgbClr>
                  </a:outerShdw>
                </a:effectLst>
              </a:rPr>
              <a:t>noTone</a:t>
            </a:r>
            <a:r>
              <a:rPr lang="en-US" sz="7200" b="1" dirty="0">
                <a:effectLst>
                  <a:outerShdw blurRad="38100" dist="38100" dir="2700000" algn="tl">
                    <a:srgbClr val="000000">
                      <a:alpha val="43137"/>
                    </a:srgbClr>
                  </a:outerShdw>
                </a:effectLst>
              </a:rPr>
              <a:t>(buzzer);</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  delay(100);</a:t>
            </a:r>
          </a:p>
          <a:p>
            <a:r>
              <a:rPr lang="en-US" sz="7200" b="1" dirty="0">
                <a:effectLst>
                  <a:outerShdw blurRad="38100" dist="38100" dir="2700000" algn="tl">
                    <a:srgbClr val="000000">
                      <a:alpha val="43137"/>
                    </a:srgbClr>
                  </a:outerShdw>
                </a:effectLst>
              </a:rPr>
              <a:t>  </a:t>
            </a:r>
          </a:p>
          <a:p>
            <a:r>
              <a:rPr lang="en-US" sz="7200" b="1" dirty="0">
                <a:effectLst>
                  <a:outerShdw blurRad="38100" dist="38100" dir="2700000" algn="tl">
                    <a:srgbClr val="000000">
                      <a:alpha val="43137"/>
                    </a:srgbClr>
                  </a:outerShdw>
                </a:effectLst>
              </a:rPr>
              <a:t>}</a:t>
            </a:r>
          </a:p>
          <a:p>
            <a:pPr marL="0" indent="0">
              <a:buNone/>
            </a:pPr>
            <a:endParaRPr lang="en-US" dirty="0"/>
          </a:p>
        </p:txBody>
      </p:sp>
    </p:spTree>
    <p:extLst>
      <p:ext uri="{BB962C8B-B14F-4D97-AF65-F5344CB8AC3E}">
        <p14:creationId xmlns:p14="http://schemas.microsoft.com/office/powerpoint/2010/main" val="314605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t>Code</a:t>
            </a:r>
            <a:endParaRPr lang="en-US" b="1" dirty="0"/>
          </a:p>
        </p:txBody>
      </p:sp>
      <p:sp>
        <p:nvSpPr>
          <p:cNvPr id="3" name="Content Placeholder 2"/>
          <p:cNvSpPr>
            <a:spLocks noGrp="1"/>
          </p:cNvSpPr>
          <p:nvPr>
            <p:ph sz="quarter" idx="1"/>
          </p:nvPr>
        </p:nvSpPr>
        <p:spPr/>
        <p:txBody>
          <a:bodyPr>
            <a:normAutofit fontScale="70000" lnSpcReduction="20000"/>
          </a:bodyPr>
          <a:lstStyle/>
          <a:p>
            <a:r>
              <a:rPr lang="en-US" b="1" dirty="0" err="1">
                <a:effectLst>
                  <a:outerShdw blurRad="38100" dist="38100" dir="2700000" algn="tl">
                    <a:srgbClr val="000000">
                      <a:alpha val="43137"/>
                    </a:srgbClr>
                  </a:outerShdw>
                </a:effectLst>
              </a:rPr>
              <a:t>int</a:t>
            </a:r>
            <a:r>
              <a:rPr lang="en-US" b="1" dirty="0">
                <a:effectLst>
                  <a:outerShdw blurRad="38100" dist="38100" dir="2700000" algn="tl">
                    <a:srgbClr val="000000">
                      <a:alpha val="43137"/>
                    </a:srgbClr>
                  </a:outerShdw>
                </a:effectLst>
              </a:rPr>
              <a:t> temp(){</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baselineTemp</a:t>
            </a:r>
            <a:r>
              <a:rPr lang="en-US" b="1" dirty="0">
                <a:effectLst>
                  <a:outerShdw blurRad="38100" dist="38100" dir="2700000" algn="tl">
                    <a:srgbClr val="000000">
                      <a:alpha val="43137"/>
                    </a:srgbClr>
                  </a:outerShdw>
                </a:effectLst>
              </a:rPr>
              <a:t> = 40;</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celsius</a:t>
            </a:r>
            <a:r>
              <a:rPr lang="en-US" b="1" dirty="0">
                <a:effectLst>
                  <a:outerShdw blurRad="38100" dist="38100" dir="2700000" algn="tl">
                    <a:srgbClr val="000000">
                      <a:alpha val="43137"/>
                    </a:srgbClr>
                  </a:outerShdw>
                </a:effectLst>
              </a:rPr>
              <a:t> = map(((</a:t>
            </a:r>
            <a:r>
              <a:rPr lang="en-US" b="1" dirty="0" err="1">
                <a:effectLst>
                  <a:outerShdw blurRad="38100" dist="38100" dir="2700000" algn="tl">
                    <a:srgbClr val="000000">
                      <a:alpha val="43137"/>
                    </a:srgbClr>
                  </a:outerShdw>
                </a:effectLst>
              </a:rPr>
              <a:t>analogRead</a:t>
            </a:r>
            <a:r>
              <a:rPr lang="en-US" b="1" dirty="0">
                <a:effectLst>
                  <a:outerShdw blurRad="38100" dist="38100" dir="2700000" algn="tl">
                    <a:srgbClr val="000000">
                      <a:alpha val="43137"/>
                    </a:srgbClr>
                  </a:outerShdw>
                </a:effectLst>
              </a:rPr>
              <a:t>(A0) - 20) * </a:t>
            </a:r>
          </a:p>
          <a:p>
            <a:r>
              <a:rPr lang="en-US" b="1" dirty="0">
                <a:effectLst>
                  <a:outerShdw blurRad="38100" dist="38100" dir="2700000" algn="tl">
                    <a:srgbClr val="000000">
                      <a:alpha val="43137"/>
                    </a:srgbClr>
                  </a:outerShdw>
                </a:effectLst>
              </a:rPr>
              <a:t>                 3.04), 0, 1023, -40, 125);</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Serial.print</a:t>
            </a:r>
            <a:r>
              <a:rPr lang="en-US" b="1" dirty="0">
                <a:effectLst>
                  <a:outerShdw blurRad="38100" dist="38100" dir="2700000" algn="tl">
                    <a:srgbClr val="000000">
                      <a:alpha val="43137"/>
                    </a:srgbClr>
                  </a:outerShdw>
                </a:effectLst>
              </a:rPr>
              <a:t>(</a:t>
            </a:r>
            <a:r>
              <a:rPr lang="en-US" b="1" dirty="0" err="1">
                <a:effectLst>
                  <a:outerShdw blurRad="38100" dist="38100" dir="2700000" algn="tl">
                    <a:srgbClr val="000000">
                      <a:alpha val="43137"/>
                    </a:srgbClr>
                  </a:outerShdw>
                </a:effectLst>
              </a:rPr>
              <a:t>celsius</a:t>
            </a:r>
            <a:r>
              <a:rPr lang="en-US" b="1" dirty="0">
                <a:effectLst>
                  <a:outerShdw blurRad="38100" dist="38100" dir="2700000" algn="tl">
                    <a:srgbClr val="000000">
                      <a:alpha val="43137"/>
                    </a:srgbClr>
                  </a:outerShdw>
                </a:effectLst>
              </a:rPr>
              <a:t>);</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Serial.print</a:t>
            </a:r>
            <a:r>
              <a:rPr lang="en-US" b="1" dirty="0">
                <a:effectLst>
                  <a:outerShdw blurRad="38100" dist="38100" dir="2700000" algn="tl">
                    <a:srgbClr val="000000">
                      <a:alpha val="43137"/>
                    </a:srgbClr>
                  </a:outerShdw>
                </a:effectLst>
              </a:rPr>
              <a:t>(" C, \n");</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Serial.print</a:t>
            </a:r>
            <a:r>
              <a:rPr lang="en-US" b="1" dirty="0">
                <a:effectLst>
                  <a:outerShdw blurRad="38100" dist="38100" dir="2700000" algn="tl">
                    <a:srgbClr val="000000">
                      <a:alpha val="43137"/>
                    </a:srgbClr>
                  </a:outerShdw>
                </a:effectLst>
              </a:rPr>
              <a:t>(</a:t>
            </a:r>
            <a:r>
              <a:rPr lang="en-US" b="1" dirty="0" err="1">
                <a:effectLst>
                  <a:outerShdw blurRad="38100" dist="38100" dir="2700000" algn="tl">
                    <a:srgbClr val="000000">
                      <a:alpha val="43137"/>
                    </a:srgbClr>
                  </a:outerShdw>
                </a:effectLst>
              </a:rPr>
              <a:t>analogRead</a:t>
            </a:r>
            <a:r>
              <a:rPr lang="en-US" b="1" dirty="0">
                <a:effectLst>
                  <a:outerShdw blurRad="38100" dist="38100" dir="2700000" algn="tl">
                    <a:srgbClr val="000000">
                      <a:alpha val="43137"/>
                    </a:srgbClr>
                  </a:outerShdw>
                </a:effectLst>
              </a:rPr>
              <a:t>(A0));</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Serial.print</a:t>
            </a:r>
            <a:r>
              <a:rPr lang="en-US" b="1" dirty="0">
                <a:effectLst>
                  <a:outerShdw blurRad="38100" dist="38100" dir="2700000" algn="tl">
                    <a:srgbClr val="000000">
                      <a:alpha val="43137"/>
                    </a:srgbClr>
                  </a:outerShdw>
                </a:effectLst>
              </a:rPr>
              <a:t>("\n");</a:t>
            </a:r>
          </a:p>
          <a:p>
            <a:r>
              <a:rPr lang="en-US" b="1" dirty="0">
                <a:effectLst>
                  <a:outerShdw blurRad="38100" dist="38100" dir="2700000" algn="tl">
                    <a:srgbClr val="000000">
                      <a:alpha val="43137"/>
                    </a:srgbClr>
                  </a:outerShdw>
                </a:effectLst>
              </a:rPr>
              <a:t>  return(</a:t>
            </a:r>
            <a:r>
              <a:rPr lang="en-US" b="1" dirty="0" err="1">
                <a:effectLst>
                  <a:outerShdw blurRad="38100" dist="38100" dir="2700000" algn="tl">
                    <a:srgbClr val="000000">
                      <a:alpha val="43137"/>
                    </a:srgbClr>
                  </a:outerShdw>
                </a:effectLst>
              </a:rPr>
              <a:t>celsius</a:t>
            </a:r>
            <a:r>
              <a:rPr lang="en-US" b="1" dirty="0">
                <a:effectLst>
                  <a:outerShdw blurRad="38100" dist="38100" dir="2700000" algn="tl">
                    <a:srgbClr val="000000">
                      <a:alpha val="43137"/>
                    </a:srgbClr>
                  </a:outerShdw>
                </a:effectLst>
              </a:rPr>
              <a:t>);</a:t>
            </a: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/*if(</a:t>
            </a:r>
            <a:r>
              <a:rPr lang="en-US" b="1" dirty="0" err="1">
                <a:effectLst>
                  <a:outerShdw blurRad="38100" dist="38100" dir="2700000" algn="tl">
                    <a:srgbClr val="000000">
                      <a:alpha val="43137"/>
                    </a:srgbClr>
                  </a:outerShdw>
                </a:effectLst>
              </a:rPr>
              <a:t>celsius</a:t>
            </a:r>
            <a:r>
              <a:rPr lang="en-US" b="1" dirty="0">
                <a:effectLst>
                  <a:outerShdw blurRad="38100" dist="38100" dir="2700000" algn="tl">
                    <a:srgbClr val="000000">
                      <a:alpha val="43137"/>
                    </a:srgbClr>
                  </a:outerShdw>
                </a:effectLst>
              </a:rPr>
              <a:t>&gt;70){</a:t>
            </a:r>
          </a:p>
          <a:p>
            <a:r>
              <a:rPr lang="en-US" b="1" dirty="0">
                <a:effectLst>
                  <a:outerShdw blurRad="38100" dist="38100" dir="2700000" algn="tl">
                    <a:srgbClr val="000000">
                      <a:alpha val="43137"/>
                    </a:srgbClr>
                  </a:outerShdw>
                </a:effectLst>
              </a:rPr>
              <a:t>    tone(buzzer,200);</a:t>
            </a:r>
          </a:p>
          <a:p>
            <a:r>
              <a:rPr lang="en-US" b="1" dirty="0">
                <a:effectLst>
                  <a:outerShdw blurRad="38100" dist="38100" dir="2700000" algn="tl">
                    <a:srgbClr val="000000">
                      <a:alpha val="43137"/>
                    </a:srgbClr>
                  </a:outerShdw>
                </a:effectLst>
              </a:rPr>
              <a:t>    delay(100);</a:t>
            </a: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else{</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noTone</a:t>
            </a:r>
            <a:r>
              <a:rPr lang="en-US" b="1" dirty="0">
                <a:effectLst>
                  <a:outerShdw blurRad="38100" dist="38100" dir="2700000" algn="tl">
                    <a:srgbClr val="000000">
                      <a:alpha val="43137"/>
                    </a:srgbClr>
                  </a:outerShdw>
                </a:effectLst>
              </a:rPr>
              <a:t>(buzzer);</a:t>
            </a:r>
          </a:p>
          <a:p>
            <a:r>
              <a:rPr lang="en-US"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24482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a:lstStyle/>
          <a:p>
            <a:r>
              <a:rPr lang="en-US" b="1" dirty="0" smtClean="0"/>
              <a:t>Code</a:t>
            </a:r>
            <a:endParaRPr lang="en-US" b="1" dirty="0"/>
          </a:p>
        </p:txBody>
      </p:sp>
      <p:sp>
        <p:nvSpPr>
          <p:cNvPr id="3" name="Content Placeholder 2"/>
          <p:cNvSpPr>
            <a:spLocks noGrp="1"/>
          </p:cNvSpPr>
          <p:nvPr>
            <p:ph sz="quarter" idx="1"/>
          </p:nvPr>
        </p:nvSpPr>
        <p:spPr/>
        <p:txBody>
          <a:bodyPr/>
          <a:lstStyle/>
          <a:p>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r>
              <a:rPr lang="en-US" b="1" dirty="0" err="1">
                <a:effectLst>
                  <a:outerShdw blurRad="38100" dist="38100" dir="2700000" algn="tl">
                    <a:srgbClr val="000000">
                      <a:alpha val="43137"/>
                    </a:srgbClr>
                  </a:outerShdw>
                </a:effectLst>
              </a:rPr>
              <a:t>int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gasMesure</a:t>
            </a:r>
            <a:r>
              <a:rPr lang="en-US" b="1" dirty="0">
                <a:effectLst>
                  <a:outerShdw blurRad="38100" dist="38100" dir="2700000" algn="tl">
                    <a:srgbClr val="000000">
                      <a:alpha val="43137"/>
                    </a:srgbClr>
                  </a:outerShdw>
                </a:effectLst>
              </a:rPr>
              <a:t>(){</a:t>
            </a:r>
          </a:p>
          <a:p>
            <a:r>
              <a:rPr lang="en-US" b="1" dirty="0">
                <a:effectLst>
                  <a:outerShdw blurRad="38100" dist="38100" dir="2700000" algn="tl">
                    <a:srgbClr val="000000">
                      <a:alpha val="43137"/>
                    </a:srgbClr>
                  </a:outerShdw>
                </a:effectLst>
              </a:rPr>
              <a:t>   gas  = </a:t>
            </a:r>
            <a:r>
              <a:rPr lang="en-US" b="1" dirty="0" err="1">
                <a:effectLst>
                  <a:outerShdw blurRad="38100" dist="38100" dir="2700000" algn="tl">
                    <a:srgbClr val="000000">
                      <a:alpha val="43137"/>
                    </a:srgbClr>
                  </a:outerShdw>
                </a:effectLst>
              </a:rPr>
              <a:t>analogRead</a:t>
            </a:r>
            <a:r>
              <a:rPr lang="en-US" b="1" dirty="0">
                <a:effectLst>
                  <a:outerShdw blurRad="38100" dist="38100" dir="2700000" algn="tl">
                    <a:srgbClr val="000000">
                      <a:alpha val="43137"/>
                    </a:srgbClr>
                  </a:outerShdw>
                </a:effectLst>
              </a:rPr>
              <a:t>(A2);</a:t>
            </a:r>
          </a:p>
          <a:p>
            <a:r>
              <a:rPr lang="en-US" b="1" dirty="0">
                <a:effectLst>
                  <a:outerShdw blurRad="38100" dist="38100" dir="2700000" algn="tl">
                    <a:srgbClr val="000000">
                      <a:alpha val="43137"/>
                    </a:srgbClr>
                  </a:outerShdw>
                </a:effectLst>
              </a:rPr>
              <a:t>  gas = map(gas, 300, 750, 0, 100);</a:t>
            </a:r>
          </a:p>
          <a:p>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Serial.println</a:t>
            </a:r>
            <a:r>
              <a:rPr lang="en-US" b="1" dirty="0">
                <a:effectLst>
                  <a:outerShdw blurRad="38100" dist="38100" dir="2700000" algn="tl">
                    <a:srgbClr val="000000">
                      <a:alpha val="43137"/>
                    </a:srgbClr>
                  </a:outerShdw>
                </a:effectLst>
              </a:rPr>
              <a:t>(gas);</a:t>
            </a:r>
          </a:p>
          <a:p>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return(gas);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80317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t>Pros</a:t>
            </a:r>
            <a:endParaRPr lang="en-US" b="1" dirty="0"/>
          </a:p>
        </p:txBody>
      </p:sp>
      <p:sp>
        <p:nvSpPr>
          <p:cNvPr id="3" name="Content Placeholder 2"/>
          <p:cNvSpPr>
            <a:spLocks noGrp="1"/>
          </p:cNvSpPr>
          <p:nvPr>
            <p:ph sz="quarter" idx="1"/>
          </p:nvPr>
        </p:nvSpPr>
        <p:spPr/>
        <p:txBody>
          <a:bodyPr/>
          <a:lstStyle/>
          <a:p>
            <a:r>
              <a:rPr lang="en-US" dirty="0" smtClean="0"/>
              <a:t>Help to aware people about gas leakage</a:t>
            </a:r>
          </a:p>
          <a:p>
            <a:r>
              <a:rPr lang="en-US" dirty="0" smtClean="0"/>
              <a:t>Can prevent any kind of accident because of gas leakage</a:t>
            </a:r>
          </a:p>
          <a:p>
            <a:r>
              <a:rPr lang="en-US" dirty="0" smtClean="0"/>
              <a:t>When </a:t>
            </a:r>
            <a:r>
              <a:rPr lang="en-US" dirty="0" smtClean="0"/>
              <a:t>sensor found there is leakage gas</a:t>
            </a:r>
            <a:r>
              <a:rPr lang="en-US" dirty="0" smtClean="0"/>
              <a:t>, the </a:t>
            </a:r>
            <a:r>
              <a:rPr lang="en-US" dirty="0" smtClean="0"/>
              <a:t>system </a:t>
            </a:r>
            <a:r>
              <a:rPr lang="en-US" dirty="0" smtClean="0"/>
              <a:t>will alarm loudly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5294604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t>Conclusion</a:t>
            </a:r>
            <a:r>
              <a:rPr lang="en-US" dirty="0" smtClean="0"/>
              <a:t/>
            </a:r>
            <a:br>
              <a:rPr lang="en-US" dirty="0" smtClean="0"/>
            </a:br>
            <a:endParaRPr lang="en-US" dirty="0"/>
          </a:p>
        </p:txBody>
      </p:sp>
      <p:sp>
        <p:nvSpPr>
          <p:cNvPr id="4" name="Content Placeholder 3"/>
          <p:cNvSpPr>
            <a:spLocks noGrp="1"/>
          </p:cNvSpPr>
          <p:nvPr>
            <p:ph sz="quarter" idx="1"/>
          </p:nvPr>
        </p:nvSpPr>
        <p:spPr/>
        <p:txBody>
          <a:bodyPr/>
          <a:lstStyle/>
          <a:p>
            <a:pPr marL="0" indent="0">
              <a:buNone/>
            </a:pPr>
            <a:r>
              <a:rPr lang="en-US" dirty="0" smtClean="0"/>
              <a:t>Technology </a:t>
            </a:r>
            <a:r>
              <a:rPr lang="en-US" dirty="0" smtClean="0"/>
              <a:t>make our daily life more and more easier but we also need safety. So, we use technology so that we can make our life more safe and sound. This project will help us to prevent any kind of </a:t>
            </a:r>
            <a:r>
              <a:rPr lang="en-US" dirty="0"/>
              <a:t>gas leakage </a:t>
            </a:r>
            <a:r>
              <a:rPr lang="en-US" dirty="0" smtClean="0"/>
              <a:t>accident</a:t>
            </a:r>
            <a:r>
              <a:rPr lang="en-US" dirty="0" smtClean="0"/>
              <a:t>. </a:t>
            </a:r>
            <a:endParaRPr lang="en-US" dirty="0"/>
          </a:p>
        </p:txBody>
      </p:sp>
    </p:spTree>
    <p:extLst>
      <p:ext uri="{BB962C8B-B14F-4D97-AF65-F5344CB8AC3E}">
        <p14:creationId xmlns:p14="http://schemas.microsoft.com/office/powerpoint/2010/main" val="207756350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325" y="2530822"/>
            <a:ext cx="6589985" cy="1143000"/>
          </a:xfrm>
        </p:spPr>
        <p:style>
          <a:lnRef idx="0">
            <a:schemeClr val="accent2"/>
          </a:lnRef>
          <a:fillRef idx="3">
            <a:schemeClr val="accent2"/>
          </a:fillRef>
          <a:effectRef idx="3">
            <a:schemeClr val="accent2"/>
          </a:effectRef>
          <a:fontRef idx="minor">
            <a:schemeClr val="lt1"/>
          </a:fontRef>
        </p:style>
        <p:txBody>
          <a:bodyPr>
            <a:normAutofit/>
          </a:bodyPr>
          <a:lstStyle/>
          <a:p>
            <a:pPr algn="ctr"/>
            <a:r>
              <a:rPr lang="en-US" sz="4000" b="1" dirty="0" smtClean="0"/>
              <a:t>Thank you</a:t>
            </a:r>
            <a:endParaRPr lang="en-US" sz="4000" b="1" dirty="0"/>
          </a:p>
        </p:txBody>
      </p:sp>
    </p:spTree>
    <p:extLst>
      <p:ext uri="{BB962C8B-B14F-4D97-AF65-F5344CB8AC3E}">
        <p14:creationId xmlns:p14="http://schemas.microsoft.com/office/powerpoint/2010/main" val="3833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sz="3200" b="1" dirty="0">
                <a:solidFill>
                  <a:schemeClr val="tx1"/>
                </a:solidFill>
                <a:latin typeface="Montserrat" panose="00000500000000000000" pitchFamily="2" charset="0"/>
              </a:rPr>
              <a:t>Presented By</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err="1"/>
              <a:t>Nadim</a:t>
            </a:r>
            <a:r>
              <a:rPr lang="en-US" dirty="0"/>
              <a:t> </a:t>
            </a:r>
            <a:r>
              <a:rPr lang="en-US" dirty="0" err="1"/>
              <a:t>Hasan</a:t>
            </a:r>
            <a:r>
              <a:rPr lang="en-US" dirty="0"/>
              <a:t/>
            </a:r>
            <a:br>
              <a:rPr lang="en-US" dirty="0"/>
            </a:br>
            <a:r>
              <a:rPr lang="en-US" dirty="0"/>
              <a:t>2017100000103</a:t>
            </a:r>
            <a:br>
              <a:rPr lang="en-US" dirty="0"/>
            </a:br>
            <a:r>
              <a:rPr lang="en-US" dirty="0"/>
              <a:t/>
            </a:r>
            <a:br>
              <a:rPr lang="en-US" dirty="0"/>
            </a:br>
            <a:r>
              <a:rPr lang="en-US" dirty="0" err="1"/>
              <a:t>Shakil</a:t>
            </a:r>
            <a:r>
              <a:rPr lang="en-US" dirty="0"/>
              <a:t> Mia</a:t>
            </a:r>
            <a:br>
              <a:rPr lang="en-US" dirty="0"/>
            </a:br>
            <a:r>
              <a:rPr lang="en-US" dirty="0"/>
              <a:t>2017100000086</a:t>
            </a:r>
            <a:br>
              <a:rPr lang="en-US" dirty="0"/>
            </a:br>
            <a:r>
              <a:rPr lang="en-US" dirty="0"/>
              <a:t/>
            </a:r>
            <a:br>
              <a:rPr lang="en-US" dirty="0"/>
            </a:br>
            <a:r>
              <a:rPr lang="en-US" dirty="0" err="1"/>
              <a:t>Kamrun</a:t>
            </a:r>
            <a:r>
              <a:rPr lang="en-US" dirty="0"/>
              <a:t> </a:t>
            </a:r>
            <a:r>
              <a:rPr lang="en-US" dirty="0" err="1"/>
              <a:t>Nahar</a:t>
            </a:r>
            <a:r>
              <a:rPr lang="en-US" dirty="0"/>
              <a:t> </a:t>
            </a:r>
            <a:r>
              <a:rPr lang="en-US" dirty="0" err="1"/>
              <a:t>Luchi</a:t>
            </a:r>
            <a:r>
              <a:rPr lang="en-US" dirty="0"/>
              <a:t/>
            </a:r>
            <a:br>
              <a:rPr lang="en-US" dirty="0"/>
            </a:br>
            <a:r>
              <a:rPr lang="en-US" dirty="0"/>
              <a:t>2018200000055</a:t>
            </a:r>
          </a:p>
        </p:txBody>
      </p:sp>
    </p:spTree>
    <p:extLst>
      <p:ext uri="{BB962C8B-B14F-4D97-AF65-F5344CB8AC3E}">
        <p14:creationId xmlns:p14="http://schemas.microsoft.com/office/powerpoint/2010/main" val="1832938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289878"/>
            <a:ext cx="9956800" cy="1143000"/>
          </a:xfrm>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OBJECTIVES</a:t>
            </a:r>
          </a:p>
        </p:txBody>
      </p:sp>
      <p:sp>
        <p:nvSpPr>
          <p:cNvPr id="3" name="Content Placeholder 2"/>
          <p:cNvSpPr>
            <a:spLocks noGrp="1"/>
          </p:cNvSpPr>
          <p:nvPr>
            <p:ph sz="quarter" idx="1"/>
          </p:nvPr>
        </p:nvSpPr>
        <p:spPr/>
        <p:txBody>
          <a:bodyPr/>
          <a:lstStyle/>
          <a:p>
            <a:r>
              <a:rPr lang="en-US" dirty="0"/>
              <a:t>Detect Gas Leakage (like LPG leak, carbon-monoxide leak) or any such petroleum based gaseous substance that can be detected using MQ series Sensor.</a:t>
            </a:r>
          </a:p>
          <a:p>
            <a:r>
              <a:rPr lang="en-US" dirty="0" smtClean="0"/>
              <a:t>When </a:t>
            </a:r>
            <a:r>
              <a:rPr lang="en-US" dirty="0"/>
              <a:t>the </a:t>
            </a:r>
            <a:r>
              <a:rPr lang="en-US" dirty="0" smtClean="0"/>
              <a:t>gas is </a:t>
            </a:r>
            <a:r>
              <a:rPr lang="en-US" dirty="0"/>
              <a:t>detected the alarm system is turned ON, the alarm get stop when the </a:t>
            </a:r>
            <a:r>
              <a:rPr lang="en-US" dirty="0"/>
              <a:t>g</a:t>
            </a:r>
            <a:r>
              <a:rPr lang="en-US" dirty="0" smtClean="0"/>
              <a:t>as </a:t>
            </a:r>
            <a:r>
              <a:rPr lang="en-US" dirty="0"/>
              <a:t>is under control or maintained at constant temperature.</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7368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a:bodyPr>
          <a:lstStyle/>
          <a:p>
            <a:r>
              <a:rPr lang="en-US" sz="3200" b="1" dirty="0">
                <a:solidFill>
                  <a:schemeClr val="tx1"/>
                </a:solidFill>
                <a:effectLst>
                  <a:outerShdw blurRad="38100" dist="38100" dir="2700000" algn="tl">
                    <a:srgbClr val="000000">
                      <a:alpha val="43137"/>
                    </a:srgbClr>
                  </a:outerShdw>
                </a:effectLst>
              </a:rPr>
              <a:t>Components</a:t>
            </a:r>
          </a:p>
        </p:txBody>
      </p:sp>
      <p:sp>
        <p:nvSpPr>
          <p:cNvPr id="3" name="Content Placeholder 2"/>
          <p:cNvSpPr>
            <a:spLocks noGrp="1"/>
          </p:cNvSpPr>
          <p:nvPr>
            <p:ph sz="quarter" idx="1"/>
          </p:nvPr>
        </p:nvSpPr>
        <p:spPr/>
        <p:txBody>
          <a:bodyPr>
            <a:normAutofit/>
          </a:bodyPr>
          <a:lstStyle/>
          <a:p>
            <a:r>
              <a:rPr lang="en-US" b="1" dirty="0"/>
              <a:t>Components Details </a:t>
            </a:r>
            <a:r>
              <a:rPr lang="en-US" dirty="0"/>
              <a:t>() </a:t>
            </a:r>
            <a:r>
              <a:rPr lang="en-US" dirty="0" smtClean="0"/>
              <a:t>{</a:t>
            </a:r>
          </a:p>
          <a:p>
            <a:pPr marL="0" indent="0">
              <a:buNone/>
            </a:pPr>
            <a:r>
              <a:rPr lang="en-US" dirty="0"/>
              <a:t/>
            </a:r>
            <a:br>
              <a:rPr lang="en-US" dirty="0"/>
            </a:br>
            <a:r>
              <a:rPr lang="en-US" dirty="0" err="1"/>
              <a:t>Solderless</a:t>
            </a:r>
            <a:r>
              <a:rPr lang="en-US" dirty="0"/>
              <a:t> Breadboard,</a:t>
            </a:r>
            <a:br>
              <a:rPr lang="en-US" dirty="0"/>
            </a:br>
            <a:r>
              <a:rPr lang="en-US" dirty="0" err="1"/>
              <a:t>Arduino</a:t>
            </a:r>
            <a:r>
              <a:rPr lang="en-US" dirty="0"/>
              <a:t> Uno,</a:t>
            </a:r>
            <a:br>
              <a:rPr lang="en-US" dirty="0"/>
            </a:br>
            <a:r>
              <a:rPr lang="en-US" dirty="0" smtClean="0"/>
              <a:t>MQ-2 </a:t>
            </a:r>
            <a:r>
              <a:rPr lang="en-US" dirty="0"/>
              <a:t>GAS Sensor,</a:t>
            </a:r>
            <a:br>
              <a:rPr lang="en-US" dirty="0"/>
            </a:br>
            <a:r>
              <a:rPr lang="en-US" dirty="0" smtClean="0"/>
              <a:t>Buzzer</a:t>
            </a:r>
            <a:r>
              <a:rPr lang="en-US" dirty="0" smtClean="0"/>
              <a:t>,</a:t>
            </a:r>
            <a:endParaRPr lang="en-US" dirty="0"/>
          </a:p>
        </p:txBody>
      </p:sp>
    </p:spTree>
    <p:extLst>
      <p:ext uri="{BB962C8B-B14F-4D97-AF65-F5344CB8AC3E}">
        <p14:creationId xmlns:p14="http://schemas.microsoft.com/office/powerpoint/2010/main" val="2551738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Arduino UNO</a:t>
            </a:r>
            <a:endParaRPr lang="en-US" b="1" dirty="0">
              <a:solidFill>
                <a:schemeClr val="tx1"/>
              </a:solidFill>
            </a:endParaRPr>
          </a:p>
        </p:txBody>
      </p:sp>
      <p:sp>
        <p:nvSpPr>
          <p:cNvPr id="5" name="Content Placeholder 4"/>
          <p:cNvSpPr>
            <a:spLocks noGrp="1"/>
          </p:cNvSpPr>
          <p:nvPr>
            <p:ph sz="quarter" idx="1"/>
          </p:nvPr>
        </p:nvSpPr>
        <p:spPr/>
        <p:txBody>
          <a:bodyPr/>
          <a:lstStyle/>
          <a:p>
            <a:r>
              <a:rPr lang="en-US" dirty="0" smtClean="0"/>
              <a:t>Open Source micro-controller</a:t>
            </a:r>
          </a:p>
          <a:p>
            <a:r>
              <a:rPr lang="en-US" dirty="0" smtClean="0"/>
              <a:t>Based on ATmega328P</a:t>
            </a:r>
          </a:p>
          <a:p>
            <a:r>
              <a:rPr lang="en-US" dirty="0" smtClean="0"/>
              <a:t>Developed by Arduino</a:t>
            </a:r>
          </a:p>
          <a:p>
            <a:r>
              <a:rPr lang="en-US" dirty="0" smtClean="0"/>
              <a:t>Consists of digital and analog i/o pins</a:t>
            </a:r>
          </a:p>
          <a:p>
            <a:r>
              <a:rPr lang="en-US" dirty="0" smtClean="0"/>
              <a:t>Has interface for expansion boards</a:t>
            </a:r>
          </a:p>
          <a:p>
            <a:endParaRPr lang="en-US" dirty="0"/>
          </a:p>
        </p:txBody>
      </p:sp>
      <p:pic>
        <p:nvPicPr>
          <p:cNvPr id="7" name="Content Placeholder 6">
            <a:extLst>
              <a:ext uri="{FF2B5EF4-FFF2-40B4-BE49-F238E27FC236}">
                <a16:creationId xmlns="" xmlns:a16="http://schemas.microsoft.com/office/drawing/2014/main" id="{24886E52-87B6-488C-9B82-ECCA77FE709D}"/>
              </a:ext>
            </a:extLst>
          </p:cNvPr>
          <p:cNvPicPr>
            <a:picLocks noGrp="1"/>
          </p:cNvPicPr>
          <p:nvPr>
            <p:ph sz="quarter" idx="2"/>
          </p:nvPr>
        </p:nvPicPr>
        <p:blipFill>
          <a:blip r:embed="rId2"/>
          <a:stretch>
            <a:fillRect/>
          </a:stretch>
        </p:blipFill>
        <p:spPr>
          <a:xfrm>
            <a:off x="5694363" y="1909662"/>
            <a:ext cx="4876800" cy="3953076"/>
          </a:xfrm>
          <a:prstGeom prst="rect">
            <a:avLst/>
          </a:prstGeom>
        </p:spPr>
      </p:pic>
    </p:spTree>
    <p:extLst>
      <p:ext uri="{BB962C8B-B14F-4D97-AF65-F5344CB8AC3E}">
        <p14:creationId xmlns:p14="http://schemas.microsoft.com/office/powerpoint/2010/main" val="18272272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Gas sensor</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smtClean="0"/>
              <a:t>Detects the presence of gases</a:t>
            </a:r>
          </a:p>
          <a:p>
            <a:r>
              <a:rPr lang="en-US" dirty="0" smtClean="0"/>
              <a:t>Used as a part of safety system</a:t>
            </a:r>
          </a:p>
          <a:p>
            <a:r>
              <a:rPr lang="en-US" dirty="0" smtClean="0"/>
              <a:t>Consists of Analog out, Digital out, VCC and GND pin</a:t>
            </a:r>
          </a:p>
          <a:p>
            <a:endParaRPr lang="en-US" dirty="0"/>
          </a:p>
        </p:txBody>
      </p:sp>
      <p:pic>
        <p:nvPicPr>
          <p:cNvPr id="5" name="Content Placeholder 4">
            <a:extLst>
              <a:ext uri="{FF2B5EF4-FFF2-40B4-BE49-F238E27FC236}">
                <a16:creationId xmlns="" xmlns:a16="http://schemas.microsoft.com/office/drawing/2014/main" id="{87E32DAA-E709-4A29-A1D6-23781CB3255F}"/>
              </a:ext>
            </a:extLst>
          </p:cNvPr>
          <p:cNvPicPr>
            <a:picLocks noGrp="1" noChangeAspect="1"/>
          </p:cNvPicPr>
          <p:nvPr>
            <p:ph sz="quarter" idx="2"/>
          </p:nvPr>
        </p:nvPicPr>
        <p:blipFill>
          <a:blip r:embed="rId2"/>
          <a:stretch>
            <a:fillRect/>
          </a:stretch>
        </p:blipFill>
        <p:spPr>
          <a:xfrm>
            <a:off x="5799467" y="1534771"/>
            <a:ext cx="4876800" cy="3147327"/>
          </a:xfrm>
          <a:prstGeom prst="rect">
            <a:avLst/>
          </a:prstGeom>
        </p:spPr>
      </p:pic>
    </p:spTree>
    <p:extLst>
      <p:ext uri="{BB962C8B-B14F-4D97-AF65-F5344CB8AC3E}">
        <p14:creationId xmlns:p14="http://schemas.microsoft.com/office/powerpoint/2010/main" val="227757378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Buzzer</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smtClean="0"/>
              <a:t>Audio Signaling device</a:t>
            </a:r>
          </a:p>
          <a:p>
            <a:r>
              <a:rPr lang="en-US" dirty="0" smtClean="0"/>
              <a:t>Types: mechanical, electrical or piezoelectric</a:t>
            </a:r>
          </a:p>
          <a:p>
            <a:r>
              <a:rPr lang="en-US" dirty="0" smtClean="0"/>
              <a:t>Consists GND, VCC and I/O pin</a:t>
            </a:r>
          </a:p>
          <a:p>
            <a:r>
              <a:rPr lang="en-US" dirty="0" smtClean="0"/>
              <a:t>Use: alarm device, timers, training, confirmation of input (keystroke, mouse click etc.)</a:t>
            </a:r>
          </a:p>
          <a:p>
            <a:endParaRPr lang="en-US" dirty="0"/>
          </a:p>
        </p:txBody>
      </p:sp>
      <p:pic>
        <p:nvPicPr>
          <p:cNvPr id="5" name="Picture 2" descr="High Quality Passive Buzzer Module for arduino Diy Kit | Shopee Philippines">
            <a:extLst>
              <a:ext uri="{FF2B5EF4-FFF2-40B4-BE49-F238E27FC236}">
                <a16:creationId xmlns="" xmlns:a16="http://schemas.microsoft.com/office/drawing/2014/main" id="{D9B8EFDF-783E-4AA8-B596-149F027AA2FD}"/>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tretch>
            <a:fillRect/>
          </a:stretch>
        </p:blipFill>
        <p:spPr bwMode="auto">
          <a:xfrm>
            <a:off x="6426762" y="163098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6486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Circuit diagram simulation</a:t>
            </a:r>
            <a:endParaRPr lang="en-US" b="1" dirty="0">
              <a:effectLst>
                <a:outerShdw blurRad="38100" dist="38100" dir="2700000" algn="tl">
                  <a:srgbClr val="000000">
                    <a:alpha val="43137"/>
                  </a:srgbClr>
                </a:outerShdw>
              </a:effectLst>
            </a:endParaRPr>
          </a:p>
        </p:txBody>
      </p:sp>
      <p:pic>
        <p:nvPicPr>
          <p:cNvPr id="1026" name="Picture 2" descr="C:\Users\Shakil\Downloads\ENG1021.1\EEEEmmb\Copy of Brilliant Snicket.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1936750"/>
            <a:ext cx="99568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75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b="1" dirty="0" smtClean="0"/>
              <a:t>Code</a:t>
            </a:r>
            <a:endParaRPr lang="en-US" b="1" dirty="0"/>
          </a:p>
        </p:txBody>
      </p:sp>
      <p:sp>
        <p:nvSpPr>
          <p:cNvPr id="3" name="Content Placeholder 2"/>
          <p:cNvSpPr>
            <a:spLocks noGrp="1"/>
          </p:cNvSpPr>
          <p:nvPr>
            <p:ph sz="quarter" idx="1"/>
          </p:nvPr>
        </p:nvSpPr>
        <p:spPr/>
        <p:txBody>
          <a:bodyPr>
            <a:noAutofit/>
          </a:bodyPr>
          <a:lstStyle/>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i=0;</a:t>
            </a:r>
          </a:p>
          <a:p>
            <a:endParaRPr lang="en-US" sz="1600" b="1" dirty="0">
              <a:effectLst>
                <a:outerShdw blurRad="38100" dist="38100" dir="2700000" algn="tl">
                  <a:srgbClr val="000000">
                    <a:alpha val="43137"/>
                  </a:srgbClr>
                </a:outerShdw>
              </a:effectLst>
            </a:endParaRP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test = 0;</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temperature;</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a:t>
            </a:r>
            <a:r>
              <a:rPr lang="en-US" sz="1600" b="1" dirty="0" err="1">
                <a:effectLst>
                  <a:outerShdw blurRad="38100" dist="38100" dir="2700000" algn="tl">
                    <a:srgbClr val="000000">
                      <a:alpha val="43137"/>
                    </a:srgbClr>
                  </a:outerShdw>
                </a:effectLst>
              </a:rPr>
              <a:t>baselineTemp</a:t>
            </a:r>
            <a:r>
              <a:rPr lang="en-US" sz="1600" b="1" dirty="0">
                <a:effectLst>
                  <a:outerShdw blurRad="38100" dist="38100" dir="2700000" algn="tl">
                    <a:srgbClr val="000000">
                      <a:alpha val="43137"/>
                    </a:srgbClr>
                  </a:outerShdw>
                </a:effectLst>
              </a:rPr>
              <a:t> = 0;</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a:t>
            </a:r>
            <a:r>
              <a:rPr lang="en-US" sz="1600" b="1" dirty="0" err="1">
                <a:effectLst>
                  <a:outerShdw blurRad="38100" dist="38100" dir="2700000" algn="tl">
                    <a:srgbClr val="000000">
                      <a:alpha val="43137"/>
                    </a:srgbClr>
                  </a:outerShdw>
                </a:effectLst>
              </a:rPr>
              <a:t>celsius</a:t>
            </a:r>
            <a:r>
              <a:rPr lang="en-US" sz="1600" b="1" dirty="0">
                <a:effectLst>
                  <a:outerShdw blurRad="38100" dist="38100" dir="2700000" algn="tl">
                    <a:srgbClr val="000000">
                      <a:alpha val="43137"/>
                    </a:srgbClr>
                  </a:outerShdw>
                </a:effectLst>
              </a:rPr>
              <a:t> = 0;</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a:t>
            </a:r>
            <a:r>
              <a:rPr lang="en-US" sz="1600" b="1" dirty="0" err="1">
                <a:effectLst>
                  <a:outerShdw blurRad="38100" dist="38100" dir="2700000" algn="tl">
                    <a:srgbClr val="000000">
                      <a:alpha val="43137"/>
                    </a:srgbClr>
                  </a:outerShdw>
                </a:effectLst>
              </a:rPr>
              <a:t>gas_input</a:t>
            </a:r>
            <a:r>
              <a:rPr lang="en-US" sz="1600" b="1" dirty="0">
                <a:effectLst>
                  <a:outerShdw blurRad="38100" dist="38100" dir="2700000" algn="tl">
                    <a:srgbClr val="000000">
                      <a:alpha val="43137"/>
                    </a:srgbClr>
                  </a:outerShdw>
                </a:effectLst>
              </a:rPr>
              <a:t> = A2;</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gas;</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buzzer = 8;</a:t>
            </a:r>
          </a:p>
          <a:p>
            <a:r>
              <a:rPr lang="en-US" sz="1600" b="1" dirty="0" err="1">
                <a:effectLst>
                  <a:outerShdw blurRad="38100" dist="38100" dir="2700000" algn="tl">
                    <a:srgbClr val="000000">
                      <a:alpha val="43137"/>
                    </a:srgbClr>
                  </a:outerShdw>
                </a:effectLst>
              </a:rPr>
              <a:t>int</a:t>
            </a:r>
            <a:r>
              <a:rPr lang="en-US" sz="1600" b="1" dirty="0">
                <a:effectLst>
                  <a:outerShdw blurRad="38100" dist="38100" dir="2700000" algn="tl">
                    <a:srgbClr val="000000">
                      <a:alpha val="43137"/>
                    </a:srgbClr>
                  </a:outerShdw>
                </a:effectLst>
              </a:rPr>
              <a:t> </a:t>
            </a:r>
            <a:r>
              <a:rPr lang="en-US" sz="1600" b="1" dirty="0" err="1">
                <a:effectLst>
                  <a:outerShdw blurRad="38100" dist="38100" dir="2700000" algn="tl">
                    <a:srgbClr val="000000">
                      <a:alpha val="43137"/>
                    </a:srgbClr>
                  </a:outerShdw>
                </a:effectLst>
              </a:rPr>
              <a:t>a,b</a:t>
            </a:r>
            <a:r>
              <a:rPr lang="en-US" sz="1600" b="1" dirty="0">
                <a:effectLst>
                  <a:outerShdw blurRad="38100" dist="38100" dir="2700000" algn="tl">
                    <a:srgbClr val="000000">
                      <a:alpha val="43137"/>
                    </a:srgbClr>
                  </a:outerShdw>
                </a:effectLst>
              </a:rPr>
              <a:t>;</a:t>
            </a:r>
          </a:p>
          <a:p>
            <a:endParaRPr lang="en-US" sz="1600" b="1" dirty="0">
              <a:effectLst>
                <a:outerShdw blurRad="38100" dist="38100" dir="2700000" algn="tl">
                  <a:srgbClr val="000000">
                    <a:alpha val="43137"/>
                  </a:srgbClr>
                </a:outerShdw>
              </a:effectLst>
            </a:endParaRPr>
          </a:p>
          <a:p>
            <a:r>
              <a:rPr lang="en-US" sz="1600" b="1" dirty="0">
                <a:effectLst>
                  <a:outerShdw blurRad="38100" dist="38100" dir="2700000" algn="tl">
                    <a:srgbClr val="000000">
                      <a:alpha val="43137"/>
                    </a:srgbClr>
                  </a:outerShdw>
                </a:effectLst>
              </a:rPr>
              <a:t>void setup()</a:t>
            </a:r>
          </a:p>
          <a:p>
            <a:r>
              <a:rPr lang="en-US" sz="1600" b="1" dirty="0">
                <a:effectLst>
                  <a:outerShdw blurRad="38100" dist="38100" dir="2700000" algn="tl">
                    <a:srgbClr val="000000">
                      <a:alpha val="43137"/>
                    </a:srgbClr>
                  </a:outerShdw>
                </a:effectLst>
              </a:rPr>
              <a:t>{</a:t>
            </a:r>
          </a:p>
          <a:p>
            <a:r>
              <a:rPr lang="en-US" sz="1600" b="1" dirty="0">
                <a:effectLst>
                  <a:outerShdw blurRad="38100" dist="38100" dir="2700000" algn="tl">
                    <a:srgbClr val="000000">
                      <a:alpha val="43137"/>
                    </a:srgbClr>
                  </a:outerShdw>
                </a:effectLst>
              </a:rPr>
              <a:t>  </a:t>
            </a:r>
            <a:r>
              <a:rPr lang="en-US" sz="1600" b="1" dirty="0" err="1">
                <a:effectLst>
                  <a:outerShdw blurRad="38100" dist="38100" dir="2700000" algn="tl">
                    <a:srgbClr val="000000">
                      <a:alpha val="43137"/>
                    </a:srgbClr>
                  </a:outerShdw>
                </a:effectLst>
              </a:rPr>
              <a:t>Serial.begin</a:t>
            </a:r>
            <a:r>
              <a:rPr lang="en-US" sz="1600" b="1" dirty="0">
                <a:effectLst>
                  <a:outerShdw blurRad="38100" dist="38100" dir="2700000" algn="tl">
                    <a:srgbClr val="000000">
                      <a:alpha val="43137"/>
                    </a:srgbClr>
                  </a:outerShdw>
                </a:effectLst>
              </a:rPr>
              <a:t>(9600);</a:t>
            </a:r>
          </a:p>
          <a:p>
            <a:r>
              <a:rPr lang="en-US" sz="1600" b="1" dirty="0">
                <a:effectLst>
                  <a:outerShdw blurRad="38100" dist="38100" dir="2700000" algn="tl">
                    <a:srgbClr val="000000">
                      <a:alpha val="43137"/>
                    </a:srgbClr>
                  </a:outerShdw>
                </a:effectLst>
              </a:rPr>
              <a:t>}</a:t>
            </a:r>
          </a:p>
          <a:p>
            <a:endParaRPr lang="en-US" sz="1600" b="1" dirty="0"/>
          </a:p>
        </p:txBody>
      </p:sp>
    </p:spTree>
    <p:extLst>
      <p:ext uri="{BB962C8B-B14F-4D97-AF65-F5344CB8AC3E}">
        <p14:creationId xmlns:p14="http://schemas.microsoft.com/office/powerpoint/2010/main" val="984050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925</TotalTime>
  <Words>435</Words>
  <Application>Microsoft Office PowerPoint</Application>
  <PresentationFormat>Custom</PresentationFormat>
  <Paragraphs>97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PowerPoint Presentation</vt:lpstr>
      <vt:lpstr>Presented By</vt:lpstr>
      <vt:lpstr>OBJECTIVES</vt:lpstr>
      <vt:lpstr>Components</vt:lpstr>
      <vt:lpstr>Arduino UNO</vt:lpstr>
      <vt:lpstr>Gas sensor</vt:lpstr>
      <vt:lpstr>Buzzer</vt:lpstr>
      <vt:lpstr>Circuit diagram simulation</vt:lpstr>
      <vt:lpstr>Code</vt:lpstr>
      <vt:lpstr>Code</vt:lpstr>
      <vt:lpstr>Code</vt:lpstr>
      <vt:lpstr>Code</vt:lpstr>
      <vt:lpstr>Pros</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&amp; Gas Accident Avoider System</dc:title>
  <dc:creator>sezon</dc:creator>
  <cp:lastModifiedBy>Shakil</cp:lastModifiedBy>
  <cp:revision>35</cp:revision>
  <dcterms:created xsi:type="dcterms:W3CDTF">2022-10-11T17:31:30Z</dcterms:created>
  <dcterms:modified xsi:type="dcterms:W3CDTF">2022-10-15T12:35:38Z</dcterms:modified>
</cp:coreProperties>
</file>