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6"/>
  </p:notesMasterIdLst>
  <p:sldIdLst>
    <p:sldId id="257" r:id="rId3"/>
    <p:sldId id="298" r:id="rId4"/>
    <p:sldId id="341" r:id="rId5"/>
    <p:sldId id="311" r:id="rId6"/>
    <p:sldId id="320" r:id="rId7"/>
    <p:sldId id="344" r:id="rId8"/>
    <p:sldId id="309" r:id="rId9"/>
    <p:sldId id="310" r:id="rId10"/>
    <p:sldId id="349" r:id="rId11"/>
    <p:sldId id="299" r:id="rId12"/>
    <p:sldId id="333" r:id="rId13"/>
    <p:sldId id="319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 autoAdjust="0"/>
  </p:normalViewPr>
  <p:slideViewPr>
    <p:cSldViewPr snapToGrid="0" showGuides="1">
      <p:cViewPr varScale="1">
        <p:scale>
          <a:sx n="91" d="100"/>
          <a:sy n="91" d="100"/>
        </p:scale>
        <p:origin x="360" y="77"/>
      </p:cViewPr>
      <p:guideLst>
        <p:guide orient="horz" pos="22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090A-FB5E-4267-B4A8-A8E5787AEB26}" type="datetimeFigureOut">
              <a:rPr lang="en-SG" smtClean="0"/>
              <a:t>13/9/2023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7DC65-1903-46E4-B010-204ACC8BEA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52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0" y="457572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rial" pitchFamily="34" charset="0"/>
              </a:rPr>
              <a:t>Smart Home Exhaust System</a:t>
            </a:r>
            <a:endParaRPr lang="ko-KR" altLang="en-US" sz="6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10">
            <a:extLst>
              <a:ext uri="{FF2B5EF4-FFF2-40B4-BE49-F238E27FC236}">
                <a16:creationId xmlns:a16="http://schemas.microsoft.com/office/drawing/2014/main" id="{092F69B6-FD97-4B5A-A5DF-49B244C9D9EF}"/>
              </a:ext>
            </a:extLst>
          </p:cNvPr>
          <p:cNvSpPr txBox="1">
            <a:spLocks/>
          </p:cNvSpPr>
          <p:nvPr/>
        </p:nvSpPr>
        <p:spPr>
          <a:xfrm>
            <a:off x="4445970" y="94223"/>
            <a:ext cx="3550717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Applications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28F9C51E-8965-46A2-826D-CEB6B3D232FD}"/>
              </a:ext>
            </a:extLst>
          </p:cNvPr>
          <p:cNvSpPr txBox="1">
            <a:spLocks/>
          </p:cNvSpPr>
          <p:nvPr/>
        </p:nvSpPr>
        <p:spPr>
          <a:xfrm>
            <a:off x="872865" y="3039521"/>
            <a:ext cx="713888" cy="16209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F3056-D608-4AAF-B464-A751437BC8AF}"/>
              </a:ext>
            </a:extLst>
          </p:cNvPr>
          <p:cNvSpPr txBox="1"/>
          <p:nvPr/>
        </p:nvSpPr>
        <p:spPr>
          <a:xfrm>
            <a:off x="3690969" y="1755166"/>
            <a:ext cx="295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2"/>
                </a:solidFill>
                <a:cs typeface="Arial" pitchFamily="34" charset="0"/>
              </a:rPr>
              <a:t>Room exhaust system</a:t>
            </a:r>
            <a:endParaRPr lang="ko-KR" altLang="en-US" sz="12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06344B-95BE-4F24-8006-D675095B42FA}"/>
              </a:ext>
            </a:extLst>
          </p:cNvPr>
          <p:cNvSpPr/>
          <p:nvPr/>
        </p:nvSpPr>
        <p:spPr>
          <a:xfrm>
            <a:off x="2989049" y="2317279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EA679F4E-5E54-4D4A-8934-59CD348DC2FC}"/>
              </a:ext>
            </a:extLst>
          </p:cNvPr>
          <p:cNvSpPr txBox="1">
            <a:spLocks/>
          </p:cNvSpPr>
          <p:nvPr/>
        </p:nvSpPr>
        <p:spPr>
          <a:xfrm>
            <a:off x="2989049" y="235982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1C5909-764D-4BC0-9E00-551AD193DD57}"/>
              </a:ext>
            </a:extLst>
          </p:cNvPr>
          <p:cNvSpPr/>
          <p:nvPr/>
        </p:nvSpPr>
        <p:spPr>
          <a:xfrm>
            <a:off x="2989049" y="3915487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61E8E5-D81C-4CAD-BC5B-E05B0BB7B055}"/>
              </a:ext>
            </a:extLst>
          </p:cNvPr>
          <p:cNvSpPr/>
          <p:nvPr/>
        </p:nvSpPr>
        <p:spPr>
          <a:xfrm>
            <a:off x="2989049" y="2868835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370D9-C8D8-4930-A964-CBF47C332521}"/>
              </a:ext>
            </a:extLst>
          </p:cNvPr>
          <p:cNvSpPr txBox="1">
            <a:spLocks/>
          </p:cNvSpPr>
          <p:nvPr/>
        </p:nvSpPr>
        <p:spPr>
          <a:xfrm>
            <a:off x="2989049" y="291698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460252-AB60-467A-9BA1-89D161D1BECF}"/>
              </a:ext>
            </a:extLst>
          </p:cNvPr>
          <p:cNvSpPr/>
          <p:nvPr/>
        </p:nvSpPr>
        <p:spPr>
          <a:xfrm>
            <a:off x="2989048" y="4497041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0664F25D-1C20-43F2-9092-CCBE911278CB}"/>
              </a:ext>
            </a:extLst>
          </p:cNvPr>
          <p:cNvSpPr txBox="1">
            <a:spLocks/>
          </p:cNvSpPr>
          <p:nvPr/>
        </p:nvSpPr>
        <p:spPr>
          <a:xfrm>
            <a:off x="2931962" y="3922149"/>
            <a:ext cx="510173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D68F56-0D7E-4F0E-9B39-89D0093E48EE}"/>
              </a:ext>
            </a:extLst>
          </p:cNvPr>
          <p:cNvSpPr/>
          <p:nvPr/>
        </p:nvSpPr>
        <p:spPr>
          <a:xfrm>
            <a:off x="2989049" y="1755166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5BD17844-3374-424A-9A52-066017D48B95}"/>
              </a:ext>
            </a:extLst>
          </p:cNvPr>
          <p:cNvSpPr txBox="1">
            <a:spLocks/>
          </p:cNvSpPr>
          <p:nvPr/>
        </p:nvSpPr>
        <p:spPr>
          <a:xfrm>
            <a:off x="2989048" y="185023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0B0C8-E9F5-41C9-B6A4-750B66C4423C}"/>
              </a:ext>
            </a:extLst>
          </p:cNvPr>
          <p:cNvSpPr/>
          <p:nvPr/>
        </p:nvSpPr>
        <p:spPr>
          <a:xfrm>
            <a:off x="2989049" y="3396463"/>
            <a:ext cx="396000" cy="363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69464B5E-6238-428A-9C72-2CBE50BFEC99}"/>
              </a:ext>
            </a:extLst>
          </p:cNvPr>
          <p:cNvSpPr txBox="1">
            <a:spLocks/>
          </p:cNvSpPr>
          <p:nvPr/>
        </p:nvSpPr>
        <p:spPr>
          <a:xfrm>
            <a:off x="2989049" y="345056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A64B03A1-818D-4B0C-B28B-24B0EAE90555}"/>
              </a:ext>
            </a:extLst>
          </p:cNvPr>
          <p:cNvSpPr txBox="1">
            <a:spLocks/>
          </p:cNvSpPr>
          <p:nvPr/>
        </p:nvSpPr>
        <p:spPr>
          <a:xfrm>
            <a:off x="3141449" y="306938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9F3C65-15D0-4C6A-8562-BE59D65D4ACD}"/>
              </a:ext>
            </a:extLst>
          </p:cNvPr>
          <p:cNvSpPr/>
          <p:nvPr/>
        </p:nvSpPr>
        <p:spPr>
          <a:xfrm>
            <a:off x="2989048" y="5078595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D10E2C-2643-4101-BD3F-6D9E89BF1417}"/>
              </a:ext>
            </a:extLst>
          </p:cNvPr>
          <p:cNvSpPr txBox="1"/>
          <p:nvPr/>
        </p:nvSpPr>
        <p:spPr>
          <a:xfrm>
            <a:off x="-296092" y="23067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/>
                </a:solidFill>
                <a:cs typeface="Arial" pitchFamily="34" charset="0"/>
              </a:rPr>
              <a:t>Air conditioner</a:t>
            </a:r>
            <a:endParaRPr lang="ko-KR" altLang="en-US" sz="2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E542DE-06F5-459C-AAD0-002306B25DB5}"/>
              </a:ext>
            </a:extLst>
          </p:cNvPr>
          <p:cNvSpPr txBox="1"/>
          <p:nvPr/>
        </p:nvSpPr>
        <p:spPr>
          <a:xfrm>
            <a:off x="-370114" y="2852907"/>
            <a:ext cx="6244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/>
                </a:solidFill>
                <a:cs typeface="Arial" pitchFamily="34" charset="0"/>
              </a:rPr>
              <a:t>Heat exchanger</a:t>
            </a:r>
            <a:endParaRPr lang="ko-KR" altLang="en-US" sz="2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701552-D06C-49EF-8F83-515662261236}"/>
              </a:ext>
            </a:extLst>
          </p:cNvPr>
          <p:cNvSpPr txBox="1"/>
          <p:nvPr/>
        </p:nvSpPr>
        <p:spPr>
          <a:xfrm>
            <a:off x="3830128" y="3370795"/>
            <a:ext cx="2265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cs typeface="Arial" pitchFamily="34" charset="0"/>
              </a:rPr>
              <a:t>Furnaces</a:t>
            </a:r>
            <a:endParaRPr lang="ko-KR" altLang="en-US" sz="2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31C873-DEFD-4E5C-B450-5A25B996FE4B}"/>
              </a:ext>
            </a:extLst>
          </p:cNvPr>
          <p:cNvSpPr txBox="1"/>
          <p:nvPr/>
        </p:nvSpPr>
        <p:spPr>
          <a:xfrm>
            <a:off x="-1479857" y="3893741"/>
            <a:ext cx="6648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/>
                </a:solidFill>
                <a:cs typeface="Arial" pitchFamily="34" charset="0"/>
              </a:rPr>
              <a:t>Incubator</a:t>
            </a:r>
            <a:endParaRPr lang="ko-KR" altLang="en-US" sz="2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471685-F1B0-42D0-A176-9DABE94D7320}"/>
              </a:ext>
            </a:extLst>
          </p:cNvPr>
          <p:cNvSpPr txBox="1"/>
          <p:nvPr/>
        </p:nvSpPr>
        <p:spPr>
          <a:xfrm>
            <a:off x="369794" y="4472676"/>
            <a:ext cx="68355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/>
                </a:solidFill>
                <a:cs typeface="Arial" pitchFamily="34" charset="0"/>
              </a:rPr>
              <a:t>Veterinary operating tables</a:t>
            </a:r>
            <a:endParaRPr lang="ko-KR" altLang="en-US" sz="2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F5E0AA-3A31-4F5D-9DF8-E4E406B334B8}"/>
              </a:ext>
            </a:extLst>
          </p:cNvPr>
          <p:cNvSpPr txBox="1"/>
          <p:nvPr/>
        </p:nvSpPr>
        <p:spPr>
          <a:xfrm>
            <a:off x="-961658" y="5074485"/>
            <a:ext cx="68355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2"/>
                </a:solidFill>
                <a:cs typeface="Arial" pitchFamily="34" charset="0"/>
              </a:rPr>
              <a:t>Heat exchanger</a:t>
            </a:r>
            <a:endParaRPr lang="ko-KR" altLang="en-US" sz="2000" b="1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1583E3EF-AC8C-4B3B-9A5D-C3632CEC9A87}"/>
              </a:ext>
            </a:extLst>
          </p:cNvPr>
          <p:cNvSpPr/>
          <p:nvPr/>
        </p:nvSpPr>
        <p:spPr>
          <a:xfrm rot="13800000">
            <a:off x="4455814" y="214754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96EB67E0-4F0F-4181-8017-FB3C4EEF455F}"/>
              </a:ext>
            </a:extLst>
          </p:cNvPr>
          <p:cNvSpPr/>
          <p:nvPr/>
        </p:nvSpPr>
        <p:spPr>
          <a:xfrm rot="19200000">
            <a:off x="5739793" y="3134144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A7BA3CE8-E2AD-4975-A836-7FDE5A5D60DC}"/>
              </a:ext>
            </a:extLst>
          </p:cNvPr>
          <p:cNvSpPr/>
          <p:nvPr/>
        </p:nvSpPr>
        <p:spPr>
          <a:xfrm rot="13800000">
            <a:off x="4455814" y="393035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B720C95D-BB22-4AAE-9E0F-4283E57E0637}"/>
              </a:ext>
            </a:extLst>
          </p:cNvPr>
          <p:cNvSpPr/>
          <p:nvPr/>
        </p:nvSpPr>
        <p:spPr>
          <a:xfrm rot="19200000">
            <a:off x="5739793" y="4894136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57B7-0A98-4EBA-87A9-5C6A8C9B4F85}"/>
              </a:ext>
            </a:extLst>
          </p:cNvPr>
          <p:cNvSpPr txBox="1"/>
          <p:nvPr/>
        </p:nvSpPr>
        <p:spPr>
          <a:xfrm rot="3000000">
            <a:off x="4784147" y="262997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Compatibility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7C4D9-ED90-45C5-A609-A318AF28D68C}"/>
              </a:ext>
            </a:extLst>
          </p:cNvPr>
          <p:cNvSpPr txBox="1"/>
          <p:nvPr/>
        </p:nvSpPr>
        <p:spPr>
          <a:xfrm rot="3000000">
            <a:off x="4784147" y="441278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Scalability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CD254-0134-40EA-B5FC-C502AE80D908}"/>
              </a:ext>
            </a:extLst>
          </p:cNvPr>
          <p:cNvSpPr txBox="1"/>
          <p:nvPr/>
        </p:nvSpPr>
        <p:spPr>
          <a:xfrm rot="19200000">
            <a:off x="5883269" y="3548606"/>
            <a:ext cx="142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 consumption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22883-D3BA-4B15-A991-9509AE928FBA}"/>
              </a:ext>
            </a:extLst>
          </p:cNvPr>
          <p:cNvSpPr txBox="1"/>
          <p:nvPr/>
        </p:nvSpPr>
        <p:spPr>
          <a:xfrm rot="19200000">
            <a:off x="5871119" y="538942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User Interface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459EC753-86B8-42D1-B962-57E6EE4D087A}"/>
              </a:ext>
            </a:extLst>
          </p:cNvPr>
          <p:cNvGrpSpPr/>
          <p:nvPr/>
        </p:nvGrpSpPr>
        <p:grpSpPr>
          <a:xfrm>
            <a:off x="8157489" y="2343314"/>
            <a:ext cx="3633315" cy="1200329"/>
            <a:chOff x="7638966" y="2732699"/>
            <a:chExt cx="2605000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627E85-30D6-4402-AEE3-FF3C5D2B3A1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B4C77-A65C-42F8-84F8-1050538A7343}"/>
                </a:ext>
              </a:extLst>
            </p:cNvPr>
            <p:cNvSpPr txBox="1"/>
            <p:nvPr/>
          </p:nvSpPr>
          <p:spPr>
            <a:xfrm>
              <a:off x="7638966" y="2732699"/>
              <a:ext cx="23381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-Light"/>
                </a:rPr>
                <a:t>The System runs on DC battery power. Running it continuously to control fan may lead to high power consumption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-Light"/>
                </a:rPr>
                <a:t>.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7">
            <a:extLst>
              <a:ext uri="{FF2B5EF4-FFF2-40B4-BE49-F238E27FC236}">
                <a16:creationId xmlns:a16="http://schemas.microsoft.com/office/drawing/2014/main" id="{7E64AC97-CA16-4F4B-9699-01D77F7E862C}"/>
              </a:ext>
            </a:extLst>
          </p:cNvPr>
          <p:cNvGrpSpPr/>
          <p:nvPr/>
        </p:nvGrpSpPr>
        <p:grpSpPr>
          <a:xfrm>
            <a:off x="8199799" y="4717114"/>
            <a:ext cx="3261148" cy="923330"/>
            <a:chOff x="7886751" y="4848411"/>
            <a:chExt cx="2338165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79A287-309C-493F-8897-B4D89717ECFC}"/>
                </a:ext>
              </a:extLst>
            </p:cNvPr>
            <p:cNvSpPr txBox="1"/>
            <p:nvPr/>
          </p:nvSpPr>
          <p:spPr>
            <a:xfrm>
              <a:off x="7886752" y="489454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098D58-7FCF-4A94-B5AA-02E5699A9904}"/>
                </a:ext>
              </a:extLst>
            </p:cNvPr>
            <p:cNvSpPr txBox="1"/>
            <p:nvPr/>
          </p:nvSpPr>
          <p:spPr>
            <a:xfrm>
              <a:off x="7886751" y="4848411"/>
              <a:ext cx="23381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-Light"/>
                </a:rPr>
                <a:t>The control interface for our project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-Light"/>
                </a:rPr>
                <a:t>is</a:t>
              </a:r>
              <a:r>
                <a:rPr lang="en-US" sz="1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-Light"/>
                </a:rPr>
                <a:t> limited to a simple LED display or computer program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CEE704BB-36C2-45F8-88BC-BFB6DFBA3A54}"/>
              </a:ext>
            </a:extLst>
          </p:cNvPr>
          <p:cNvGrpSpPr/>
          <p:nvPr/>
        </p:nvGrpSpPr>
        <p:grpSpPr>
          <a:xfrm>
            <a:off x="685052" y="1274129"/>
            <a:ext cx="3314326" cy="1549157"/>
            <a:chOff x="2107062" y="1560897"/>
            <a:chExt cx="2381267" cy="15491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40AB7C-A8A4-49E0-AD1D-9A0AA6ED829A}"/>
                </a:ext>
              </a:extLst>
            </p:cNvPr>
            <p:cNvSpPr txBox="1"/>
            <p:nvPr/>
          </p:nvSpPr>
          <p:spPr>
            <a:xfrm>
              <a:off x="2107062" y="156089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B4274E-8747-4CA1-B488-FE7A14D0AEF8}"/>
                </a:ext>
              </a:extLst>
            </p:cNvPr>
            <p:cNvSpPr txBox="1"/>
            <p:nvPr/>
          </p:nvSpPr>
          <p:spPr>
            <a:xfrm>
              <a:off x="2150165" y="2032836"/>
              <a:ext cx="23381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The system requires DC current to operate. It is not for controlling the AC fans which leads to our main limitation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93092648-1777-4056-A316-39F9A2E37231}"/>
              </a:ext>
            </a:extLst>
          </p:cNvPr>
          <p:cNvGrpSpPr/>
          <p:nvPr/>
        </p:nvGrpSpPr>
        <p:grpSpPr>
          <a:xfrm>
            <a:off x="685052" y="3678430"/>
            <a:ext cx="3288569" cy="830997"/>
            <a:chOff x="2088012" y="3965198"/>
            <a:chExt cx="2362761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CACB7A-93A0-4291-BF50-514E331F305A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05A24-456D-47DD-B3AE-19A0D9F719FD}"/>
                </a:ext>
              </a:extLst>
            </p:cNvPr>
            <p:cNvSpPr txBox="1"/>
            <p:nvPr/>
          </p:nvSpPr>
          <p:spPr>
            <a:xfrm>
              <a:off x="2112609" y="3965198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The Arduino Uno has a limited number of I/O pins and processing power.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5AC7E70D-2F6D-4AE2-87BD-E39BA3BCE1F3}"/>
              </a:ext>
            </a:extLst>
          </p:cNvPr>
          <p:cNvSpPr/>
          <p:nvPr/>
        </p:nvSpPr>
        <p:spPr>
          <a:xfrm>
            <a:off x="7628642" y="505231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78AB9A11-4621-49B8-9C4C-1F95151662A6}"/>
              </a:ext>
            </a:extLst>
          </p:cNvPr>
          <p:cNvSpPr/>
          <p:nvPr/>
        </p:nvSpPr>
        <p:spPr>
          <a:xfrm>
            <a:off x="4208399" y="394746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BBB31939-8DCD-4BD3-A91A-B0CBE60D134F}"/>
              </a:ext>
            </a:extLst>
          </p:cNvPr>
          <p:cNvSpPr>
            <a:spLocks noChangeAspect="1"/>
          </p:cNvSpPr>
          <p:nvPr/>
        </p:nvSpPr>
        <p:spPr>
          <a:xfrm rot="9900000">
            <a:off x="7599329" y="285582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id="{6C3DE001-20BB-47F3-AB78-C1F5AE68864B}"/>
              </a:ext>
            </a:extLst>
          </p:cNvPr>
          <p:cNvSpPr/>
          <p:nvPr/>
        </p:nvSpPr>
        <p:spPr>
          <a:xfrm>
            <a:off x="4173938" y="2144097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Future Scopes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CB55D-8276-4A76-AF69-C8FBB3F00DB4}"/>
              </a:ext>
            </a:extLst>
          </p:cNvPr>
          <p:cNvSpPr txBox="1"/>
          <p:nvPr/>
        </p:nvSpPr>
        <p:spPr>
          <a:xfrm>
            <a:off x="8686367" y="1729447"/>
            <a:ext cx="2907218" cy="6463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b="1" dirty="0">
                <a:latin typeface="Cascadia Code SemiBold" panose="020B0609020000020004" charset="0"/>
                <a:cs typeface="Cascadia Code SemiBold" panose="020B0609020000020004" charset="0"/>
              </a:rPr>
              <a:t>Control the fan with Blynk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0ADA-96D8-496A-879E-07455F001C3E}"/>
              </a:ext>
            </a:extLst>
          </p:cNvPr>
          <p:cNvSpPr txBox="1"/>
          <p:nvPr/>
        </p:nvSpPr>
        <p:spPr>
          <a:xfrm>
            <a:off x="982771" y="5273408"/>
            <a:ext cx="2738140" cy="6463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b="1" dirty="0">
                <a:latin typeface="Cascadia Code SemiBold" panose="020B0609020000020004" charset="0"/>
                <a:cs typeface="Cascadia Code SemiBold" panose="020B0609020000020004" charset="0"/>
              </a:rPr>
              <a:t>Using relay to control the AC fans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C8EBE-A935-4AE5-B1B0-FBB188D987F8}"/>
              </a:ext>
            </a:extLst>
          </p:cNvPr>
          <p:cNvSpPr txBox="1"/>
          <p:nvPr/>
        </p:nvSpPr>
        <p:spPr>
          <a:xfrm>
            <a:off x="1026121" y="1800189"/>
            <a:ext cx="2738140" cy="6463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b="1" dirty="0">
                <a:latin typeface="Cascadia Code SemiBold" panose="020B0609020000020004" charset="0"/>
                <a:cs typeface="Cascadia Code SemiBold" panose="020B0609020000020004" charset="0"/>
              </a:rPr>
              <a:t>Implement an IOT version of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BDC2E-754B-44B4-B488-0526409D5E8D}"/>
              </a:ext>
            </a:extLst>
          </p:cNvPr>
          <p:cNvSpPr txBox="1"/>
          <p:nvPr/>
        </p:nvSpPr>
        <p:spPr>
          <a:xfrm>
            <a:off x="8686367" y="4893922"/>
            <a:ext cx="3210359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b="1" dirty="0">
                <a:latin typeface="Cascadia Code SemiBold" panose="020B0609020000020004" charset="0"/>
                <a:cs typeface="Cascadia Code SemiBold" panose="020B0609020000020004" charset="0"/>
              </a:rPr>
              <a:t>Implementing fire alarm and buzzer system for better security</a:t>
            </a:r>
          </a:p>
        </p:txBody>
      </p: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0F7EB1CD-B0DC-40A9-A04B-EAFF9B23F0D8}"/>
              </a:ext>
            </a:extLst>
          </p:cNvPr>
          <p:cNvCxnSpPr>
            <a:cxnSpLocks/>
          </p:cNvCxnSpPr>
          <p:nvPr/>
        </p:nvCxnSpPr>
        <p:spPr>
          <a:xfrm flipV="1">
            <a:off x="6746826" y="2039938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32FC3A9C-DCC9-4AB4-A3CF-D0DE2EC9D813}"/>
              </a:ext>
            </a:extLst>
          </p:cNvPr>
          <p:cNvCxnSpPr>
            <a:cxnSpLocks/>
          </p:cNvCxnSpPr>
          <p:nvPr/>
        </p:nvCxnSpPr>
        <p:spPr>
          <a:xfrm rot="10800000">
            <a:off x="7101080" y="4693394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1184A3B4-A7CD-4D27-A81D-897E1A55DE49}"/>
              </a:ext>
            </a:extLst>
          </p:cNvPr>
          <p:cNvCxnSpPr>
            <a:cxnSpLocks/>
          </p:cNvCxnSpPr>
          <p:nvPr/>
        </p:nvCxnSpPr>
        <p:spPr>
          <a:xfrm flipV="1">
            <a:off x="2845273" y="4543712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B7D4C7FF-125C-4FBD-B12D-882AA5628822}"/>
              </a:ext>
            </a:extLst>
          </p:cNvPr>
          <p:cNvCxnSpPr>
            <a:cxnSpLocks/>
          </p:cNvCxnSpPr>
          <p:nvPr/>
        </p:nvCxnSpPr>
        <p:spPr>
          <a:xfrm>
            <a:off x="3720911" y="2105766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2858FC07-8466-4707-B896-C00560A608EB}"/>
              </a:ext>
            </a:extLst>
          </p:cNvPr>
          <p:cNvGrpSpPr/>
          <p:nvPr/>
        </p:nvGrpSpPr>
        <p:grpSpPr>
          <a:xfrm>
            <a:off x="4338068" y="2419982"/>
            <a:ext cx="3852299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93B26960-29AD-4C45-B10F-1279D687F11E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1ABC9957-6524-4A49-AB5C-3B56ED52A91F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44C7ACB3-F047-4950-AB4F-4002181E254A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8CD8ED92-DD88-4B6D-8977-21BC11AF7608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E34D3E27-0998-4764-98BE-D7873E83658C}"/>
              </a:ext>
            </a:extLst>
          </p:cNvPr>
          <p:cNvSpPr/>
          <p:nvPr/>
        </p:nvSpPr>
        <p:spPr>
          <a:xfrm>
            <a:off x="4816559" y="2871987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BAFBCD13-900C-49DD-B507-A3693BD8D30D}"/>
              </a:ext>
            </a:extLst>
          </p:cNvPr>
          <p:cNvSpPr>
            <a:spLocks noChangeAspect="1"/>
          </p:cNvSpPr>
          <p:nvPr/>
        </p:nvSpPr>
        <p:spPr>
          <a:xfrm>
            <a:off x="7353444" y="3988720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F415846F-341B-4280-9CDC-E0B7D1957E78}"/>
              </a:ext>
            </a:extLst>
          </p:cNvPr>
          <p:cNvSpPr/>
          <p:nvPr/>
        </p:nvSpPr>
        <p:spPr>
          <a:xfrm>
            <a:off x="4813952" y="4854786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55">
            <a:extLst>
              <a:ext uri="{FF2B5EF4-FFF2-40B4-BE49-F238E27FC236}">
                <a16:creationId xmlns:a16="http://schemas.microsoft.com/office/drawing/2014/main" id="{60CCAEAB-13DD-4320-87B2-C136EFC0EB95}"/>
              </a:ext>
            </a:extLst>
          </p:cNvPr>
          <p:cNvSpPr/>
          <p:nvPr/>
        </p:nvSpPr>
        <p:spPr>
          <a:xfrm rot="2700000">
            <a:off x="5927926" y="3679289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2E4D8-0B03-41C6-B24F-CCABD3CF4130}"/>
              </a:ext>
            </a:extLst>
          </p:cNvPr>
          <p:cNvSpPr txBox="1"/>
          <p:nvPr/>
        </p:nvSpPr>
        <p:spPr>
          <a:xfrm>
            <a:off x="3310855" y="2444008"/>
            <a:ext cx="557029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cs typeface="Arial" pitchFamily="34" charset="0"/>
              </a:rPr>
              <a:t>Thank You </a:t>
            </a:r>
            <a:endParaRPr lang="ko-KR" altLang="en-US" sz="7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05AF9029-02D8-49F5-9D0B-A2A3774272A7}"/>
              </a:ext>
            </a:extLst>
          </p:cNvPr>
          <p:cNvGrpSpPr/>
          <p:nvPr/>
        </p:nvGrpSpPr>
        <p:grpSpPr>
          <a:xfrm>
            <a:off x="3751012" y="1660947"/>
            <a:ext cx="4822343" cy="4391435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5483873C-93F3-40C4-AC05-0779AE3C4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B9D50853-0798-45F9-A027-B9CD3D66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3659C04-5248-4CC8-ADDD-EDC0EA54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BDE334A-F6A3-4DBE-9E16-72FC361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1B505C23-FCC6-4E07-9225-8B2EB993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6">
            <a:extLst>
              <a:ext uri="{FF2B5EF4-FFF2-40B4-BE49-F238E27FC236}">
                <a16:creationId xmlns:a16="http://schemas.microsoft.com/office/drawing/2014/main" id="{D8E58234-9C4B-42FA-B3DA-A3AE1589E65E}"/>
              </a:ext>
            </a:extLst>
          </p:cNvPr>
          <p:cNvGrpSpPr/>
          <p:nvPr/>
        </p:nvGrpSpPr>
        <p:grpSpPr>
          <a:xfrm>
            <a:off x="7879140" y="2498063"/>
            <a:ext cx="3942876" cy="516736"/>
            <a:chOff x="7363769" y="3267516"/>
            <a:chExt cx="3942876" cy="5167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B1B24-ADC0-4B17-9C3B-78AD65C3C265}"/>
                </a:ext>
              </a:extLst>
            </p:cNvPr>
            <p:cNvSpPr txBox="1"/>
            <p:nvPr/>
          </p:nvSpPr>
          <p:spPr>
            <a:xfrm>
              <a:off x="7363769" y="3322587"/>
              <a:ext cx="3712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err="1">
                  <a:solidFill>
                    <a:schemeClr val="accent4"/>
                  </a:solidFill>
                </a:rPr>
                <a:t>Nuruzzaman</a:t>
              </a:r>
              <a:r>
                <a:rPr lang="en-US" altLang="ko-KR" sz="2400" b="1" dirty="0">
                  <a:solidFill>
                    <a:schemeClr val="accent4"/>
                  </a:solidFill>
                </a:rPr>
                <a:t> Ashrafi </a:t>
              </a:r>
              <a:endParaRPr lang="ko-KR" altLang="en-US" sz="2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701312-47A4-4293-8E77-03E13DA09B8B}"/>
                </a:ext>
              </a:extLst>
            </p:cNvPr>
            <p:cNvCxnSpPr/>
            <p:nvPr/>
          </p:nvCxnSpPr>
          <p:spPr>
            <a:xfrm>
              <a:off x="7562645" y="3267516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D016346-A64A-4CAA-83DD-07D31639E93E}"/>
              </a:ext>
            </a:extLst>
          </p:cNvPr>
          <p:cNvGrpSpPr/>
          <p:nvPr/>
        </p:nvGrpSpPr>
        <p:grpSpPr>
          <a:xfrm>
            <a:off x="-56637" y="2480426"/>
            <a:ext cx="5085806" cy="483337"/>
            <a:chOff x="353903" y="2421776"/>
            <a:chExt cx="5085806" cy="4833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6A28D-40C7-4711-8819-E05F21B168B9}"/>
                </a:ext>
              </a:extLst>
            </p:cNvPr>
            <p:cNvSpPr txBox="1"/>
            <p:nvPr/>
          </p:nvSpPr>
          <p:spPr>
            <a:xfrm>
              <a:off x="353903" y="2443448"/>
              <a:ext cx="5085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      Shakil </a:t>
              </a:r>
              <a:r>
                <a:rPr lang="en-US" altLang="ko-KR" sz="2400" b="1" dirty="0" err="1">
                  <a:solidFill>
                    <a:schemeClr val="accent1"/>
                  </a:solidFill>
                </a:rPr>
                <a:t>Anowar</a:t>
              </a:r>
              <a:r>
                <a:rPr lang="en-US" altLang="ko-KR" sz="2400" b="1" dirty="0">
                  <a:solidFill>
                    <a:schemeClr val="accent1"/>
                  </a:solidFill>
                </a:rPr>
                <a:t> Samrat 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CBED2-9738-4FCF-BCFC-72CDEB2781CC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FCB25BAE-C58F-4BAA-B331-A36877561F60}"/>
              </a:ext>
            </a:extLst>
          </p:cNvPr>
          <p:cNvGrpSpPr/>
          <p:nvPr/>
        </p:nvGrpSpPr>
        <p:grpSpPr>
          <a:xfrm>
            <a:off x="3823732" y="6151690"/>
            <a:ext cx="4822343" cy="651845"/>
            <a:chOff x="4636424" y="5049837"/>
            <a:chExt cx="2918420" cy="4616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35D2D-D146-4588-86B9-9A33CABE09C4}"/>
                </a:ext>
              </a:extLst>
            </p:cNvPr>
            <p:cNvSpPr txBox="1"/>
            <p:nvPr/>
          </p:nvSpPr>
          <p:spPr>
            <a:xfrm>
              <a:off x="4641535" y="5049837"/>
              <a:ext cx="2908198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</a:rPr>
                <a:t>Izaz Uddin Mahmud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0FB6D2-D381-4618-8080-45BE1929F34C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32D02BE-FBA9-43EE-A66A-7E0465694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76" y="4370816"/>
            <a:ext cx="2503847" cy="16815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A82C8B-7919-45F5-80BA-A9819522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77" y="2707350"/>
            <a:ext cx="1156596" cy="16073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DF4EA5-1495-43A3-839B-44247F195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90" y="2306576"/>
            <a:ext cx="2206774" cy="20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3767028" y="541619"/>
            <a:ext cx="5128634" cy="677076"/>
            <a:chOff x="4732558" y="889471"/>
            <a:chExt cx="5608312" cy="9608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0B0A2E-B69D-4686-9B34-E9CF61AD14CF}"/>
                </a:ext>
              </a:extLst>
            </p:cNvPr>
            <p:cNvSpPr txBox="1"/>
            <p:nvPr/>
          </p:nvSpPr>
          <p:spPr>
            <a:xfrm>
              <a:off x="5912082" y="1100607"/>
              <a:ext cx="4428788" cy="5241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32558" y="889471"/>
              <a:ext cx="908560" cy="960881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4497164" y="1246604"/>
            <a:ext cx="4940871" cy="683688"/>
            <a:chOff x="5336732" y="2309100"/>
            <a:chExt cx="5548174" cy="8791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456118" y="2497561"/>
              <a:ext cx="4428788" cy="47492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Hardware used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336732" y="2309100"/>
              <a:ext cx="898107" cy="879157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343049" y="1958557"/>
            <a:ext cx="4786969" cy="704734"/>
            <a:chOff x="5845074" y="3720801"/>
            <a:chExt cx="5538007" cy="9407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954293" y="3909735"/>
              <a:ext cx="4428788" cy="49304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Implementation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45074" y="3720801"/>
              <a:ext cx="868902" cy="940799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593260" y="490339"/>
            <a:ext cx="2925979" cy="7694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Contents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40F342A-05B8-451D-82E0-01D31E2BAC9E}"/>
              </a:ext>
            </a:extLst>
          </p:cNvPr>
          <p:cNvSpPr/>
          <p:nvPr/>
        </p:nvSpPr>
        <p:spPr>
          <a:xfrm>
            <a:off x="6883102" y="3433758"/>
            <a:ext cx="730530" cy="702010"/>
          </a:xfrm>
          <a:custGeom>
            <a:avLst/>
            <a:gdLst>
              <a:gd name="connsiteX0" fmla="*/ 591326 w 1182653"/>
              <a:gd name="connsiteY0" fmla="*/ 99202 h 1182653"/>
              <a:gd name="connsiteX1" fmla="*/ 542935 w 1182653"/>
              <a:gd name="connsiteY1" fmla="*/ 119164 h 1182653"/>
              <a:gd name="connsiteX2" fmla="*/ 119164 w 1182653"/>
              <a:gd name="connsiteY2" fmla="*/ 542935 h 1182653"/>
              <a:gd name="connsiteX3" fmla="*/ 119164 w 1182653"/>
              <a:gd name="connsiteY3" fmla="*/ 639718 h 1182653"/>
              <a:gd name="connsiteX4" fmla="*/ 542935 w 1182653"/>
              <a:gd name="connsiteY4" fmla="*/ 1063489 h 1182653"/>
              <a:gd name="connsiteX5" fmla="*/ 639718 w 1182653"/>
              <a:gd name="connsiteY5" fmla="*/ 1063489 h 1182653"/>
              <a:gd name="connsiteX6" fmla="*/ 1063489 w 1182653"/>
              <a:gd name="connsiteY6" fmla="*/ 639718 h 1182653"/>
              <a:gd name="connsiteX7" fmla="*/ 1063489 w 1182653"/>
              <a:gd name="connsiteY7" fmla="*/ 542935 h 1182653"/>
              <a:gd name="connsiteX8" fmla="*/ 639718 w 1182653"/>
              <a:gd name="connsiteY8" fmla="*/ 119164 h 1182653"/>
              <a:gd name="connsiteX9" fmla="*/ 591326 w 1182653"/>
              <a:gd name="connsiteY9" fmla="*/ 99202 h 1182653"/>
              <a:gd name="connsiteX10" fmla="*/ 591327 w 1182653"/>
              <a:gd name="connsiteY10" fmla="*/ 0 h 1182653"/>
              <a:gd name="connsiteX11" fmla="*/ 654581 w 1182653"/>
              <a:gd name="connsiteY11" fmla="*/ 26183 h 1182653"/>
              <a:gd name="connsiteX12" fmla="*/ 1156470 w 1182653"/>
              <a:gd name="connsiteY12" fmla="*/ 528072 h 1182653"/>
              <a:gd name="connsiteX13" fmla="*/ 1156470 w 1182653"/>
              <a:gd name="connsiteY13" fmla="*/ 654581 h 1182653"/>
              <a:gd name="connsiteX14" fmla="*/ 654581 w 1182653"/>
              <a:gd name="connsiteY14" fmla="*/ 1156470 h 1182653"/>
              <a:gd name="connsiteX15" fmla="*/ 528072 w 1182653"/>
              <a:gd name="connsiteY15" fmla="*/ 1156470 h 1182653"/>
              <a:gd name="connsiteX16" fmla="*/ 26184 w 1182653"/>
              <a:gd name="connsiteY16" fmla="*/ 654581 h 1182653"/>
              <a:gd name="connsiteX17" fmla="*/ 26184 w 1182653"/>
              <a:gd name="connsiteY17" fmla="*/ 528072 h 1182653"/>
              <a:gd name="connsiteX18" fmla="*/ 528072 w 1182653"/>
              <a:gd name="connsiteY18" fmla="*/ 26183 h 1182653"/>
              <a:gd name="connsiteX19" fmla="*/ 591327 w 1182653"/>
              <a:gd name="connsiteY19" fmla="*/ 0 h 118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2653" h="1182653">
                <a:moveTo>
                  <a:pt x="591326" y="99202"/>
                </a:moveTo>
                <a:cubicBezTo>
                  <a:pt x="573784" y="99202"/>
                  <a:pt x="556242" y="105856"/>
                  <a:pt x="542935" y="119164"/>
                </a:cubicBezTo>
                <a:lnTo>
                  <a:pt x="119164" y="542935"/>
                </a:lnTo>
                <a:cubicBezTo>
                  <a:pt x="92548" y="569550"/>
                  <a:pt x="92548" y="613102"/>
                  <a:pt x="119164" y="639718"/>
                </a:cubicBezTo>
                <a:lnTo>
                  <a:pt x="542935" y="1063489"/>
                </a:lnTo>
                <a:cubicBezTo>
                  <a:pt x="569550" y="1090104"/>
                  <a:pt x="613102" y="1090104"/>
                  <a:pt x="639718" y="1063489"/>
                </a:cubicBezTo>
                <a:lnTo>
                  <a:pt x="1063489" y="639718"/>
                </a:lnTo>
                <a:cubicBezTo>
                  <a:pt x="1090450" y="613102"/>
                  <a:pt x="1090450" y="569550"/>
                  <a:pt x="1063489" y="542935"/>
                </a:cubicBezTo>
                <a:lnTo>
                  <a:pt x="639718" y="119164"/>
                </a:lnTo>
                <a:cubicBezTo>
                  <a:pt x="626410" y="105856"/>
                  <a:pt x="608868" y="99202"/>
                  <a:pt x="591326" y="99202"/>
                </a:cubicBezTo>
                <a:close/>
                <a:moveTo>
                  <a:pt x="591327" y="0"/>
                </a:moveTo>
                <a:cubicBezTo>
                  <a:pt x="614226" y="0"/>
                  <a:pt x="637126" y="8728"/>
                  <a:pt x="654581" y="26183"/>
                </a:cubicBezTo>
                <a:lnTo>
                  <a:pt x="1156470" y="528072"/>
                </a:lnTo>
                <a:cubicBezTo>
                  <a:pt x="1191381" y="562983"/>
                  <a:pt x="1191381" y="619670"/>
                  <a:pt x="1156470" y="654581"/>
                </a:cubicBezTo>
                <a:lnTo>
                  <a:pt x="654581" y="1156470"/>
                </a:lnTo>
                <a:cubicBezTo>
                  <a:pt x="619670" y="1191381"/>
                  <a:pt x="562983" y="1191381"/>
                  <a:pt x="528072" y="1156470"/>
                </a:cubicBezTo>
                <a:lnTo>
                  <a:pt x="26184" y="654581"/>
                </a:lnTo>
                <a:cubicBezTo>
                  <a:pt x="-8728" y="619670"/>
                  <a:pt x="-8728" y="562983"/>
                  <a:pt x="26184" y="528072"/>
                </a:cubicBezTo>
                <a:lnTo>
                  <a:pt x="528072" y="26183"/>
                </a:lnTo>
                <a:cubicBezTo>
                  <a:pt x="545528" y="8728"/>
                  <a:pt x="568427" y="0"/>
                  <a:pt x="59132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B5C8D78-B7D1-42C9-8FC7-4ECDB9C286C5}"/>
              </a:ext>
            </a:extLst>
          </p:cNvPr>
          <p:cNvSpPr/>
          <p:nvPr/>
        </p:nvSpPr>
        <p:spPr>
          <a:xfrm>
            <a:off x="8293761" y="4914882"/>
            <a:ext cx="730528" cy="758065"/>
          </a:xfrm>
          <a:custGeom>
            <a:avLst/>
            <a:gdLst>
              <a:gd name="connsiteX0" fmla="*/ 591326 w 1182653"/>
              <a:gd name="connsiteY0" fmla="*/ 99202 h 1182653"/>
              <a:gd name="connsiteX1" fmla="*/ 542935 w 1182653"/>
              <a:gd name="connsiteY1" fmla="*/ 119164 h 1182653"/>
              <a:gd name="connsiteX2" fmla="*/ 119164 w 1182653"/>
              <a:gd name="connsiteY2" fmla="*/ 542935 h 1182653"/>
              <a:gd name="connsiteX3" fmla="*/ 119164 w 1182653"/>
              <a:gd name="connsiteY3" fmla="*/ 639718 h 1182653"/>
              <a:gd name="connsiteX4" fmla="*/ 542935 w 1182653"/>
              <a:gd name="connsiteY4" fmla="*/ 1063489 h 1182653"/>
              <a:gd name="connsiteX5" fmla="*/ 639718 w 1182653"/>
              <a:gd name="connsiteY5" fmla="*/ 1063489 h 1182653"/>
              <a:gd name="connsiteX6" fmla="*/ 1063489 w 1182653"/>
              <a:gd name="connsiteY6" fmla="*/ 639718 h 1182653"/>
              <a:gd name="connsiteX7" fmla="*/ 1063489 w 1182653"/>
              <a:gd name="connsiteY7" fmla="*/ 542935 h 1182653"/>
              <a:gd name="connsiteX8" fmla="*/ 639718 w 1182653"/>
              <a:gd name="connsiteY8" fmla="*/ 119164 h 1182653"/>
              <a:gd name="connsiteX9" fmla="*/ 591326 w 1182653"/>
              <a:gd name="connsiteY9" fmla="*/ 99202 h 1182653"/>
              <a:gd name="connsiteX10" fmla="*/ 591327 w 1182653"/>
              <a:gd name="connsiteY10" fmla="*/ 0 h 1182653"/>
              <a:gd name="connsiteX11" fmla="*/ 654581 w 1182653"/>
              <a:gd name="connsiteY11" fmla="*/ 26183 h 1182653"/>
              <a:gd name="connsiteX12" fmla="*/ 1156470 w 1182653"/>
              <a:gd name="connsiteY12" fmla="*/ 528072 h 1182653"/>
              <a:gd name="connsiteX13" fmla="*/ 1156470 w 1182653"/>
              <a:gd name="connsiteY13" fmla="*/ 654581 h 1182653"/>
              <a:gd name="connsiteX14" fmla="*/ 654581 w 1182653"/>
              <a:gd name="connsiteY14" fmla="*/ 1156470 h 1182653"/>
              <a:gd name="connsiteX15" fmla="*/ 528072 w 1182653"/>
              <a:gd name="connsiteY15" fmla="*/ 1156470 h 1182653"/>
              <a:gd name="connsiteX16" fmla="*/ 26184 w 1182653"/>
              <a:gd name="connsiteY16" fmla="*/ 654581 h 1182653"/>
              <a:gd name="connsiteX17" fmla="*/ 26184 w 1182653"/>
              <a:gd name="connsiteY17" fmla="*/ 528072 h 1182653"/>
              <a:gd name="connsiteX18" fmla="*/ 528072 w 1182653"/>
              <a:gd name="connsiteY18" fmla="*/ 26183 h 1182653"/>
              <a:gd name="connsiteX19" fmla="*/ 591327 w 1182653"/>
              <a:gd name="connsiteY19" fmla="*/ 0 h 118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2653" h="1182653">
                <a:moveTo>
                  <a:pt x="591326" y="99202"/>
                </a:moveTo>
                <a:cubicBezTo>
                  <a:pt x="573784" y="99202"/>
                  <a:pt x="556242" y="105856"/>
                  <a:pt x="542935" y="119164"/>
                </a:cubicBezTo>
                <a:lnTo>
                  <a:pt x="119164" y="542935"/>
                </a:lnTo>
                <a:cubicBezTo>
                  <a:pt x="92548" y="569550"/>
                  <a:pt x="92548" y="613102"/>
                  <a:pt x="119164" y="639718"/>
                </a:cubicBezTo>
                <a:lnTo>
                  <a:pt x="542935" y="1063489"/>
                </a:lnTo>
                <a:cubicBezTo>
                  <a:pt x="569550" y="1090104"/>
                  <a:pt x="613102" y="1090104"/>
                  <a:pt x="639718" y="1063489"/>
                </a:cubicBezTo>
                <a:lnTo>
                  <a:pt x="1063489" y="639718"/>
                </a:lnTo>
                <a:cubicBezTo>
                  <a:pt x="1090450" y="613102"/>
                  <a:pt x="1090450" y="569550"/>
                  <a:pt x="1063489" y="542935"/>
                </a:cubicBezTo>
                <a:lnTo>
                  <a:pt x="639718" y="119164"/>
                </a:lnTo>
                <a:cubicBezTo>
                  <a:pt x="626410" y="105856"/>
                  <a:pt x="608868" y="99202"/>
                  <a:pt x="591326" y="99202"/>
                </a:cubicBezTo>
                <a:close/>
                <a:moveTo>
                  <a:pt x="591327" y="0"/>
                </a:moveTo>
                <a:cubicBezTo>
                  <a:pt x="614226" y="0"/>
                  <a:pt x="637126" y="8728"/>
                  <a:pt x="654581" y="26183"/>
                </a:cubicBezTo>
                <a:lnTo>
                  <a:pt x="1156470" y="528072"/>
                </a:lnTo>
                <a:cubicBezTo>
                  <a:pt x="1191381" y="562983"/>
                  <a:pt x="1191381" y="619670"/>
                  <a:pt x="1156470" y="654581"/>
                </a:cubicBezTo>
                <a:lnTo>
                  <a:pt x="654581" y="1156470"/>
                </a:lnTo>
                <a:cubicBezTo>
                  <a:pt x="619670" y="1191381"/>
                  <a:pt x="562983" y="1191381"/>
                  <a:pt x="528072" y="1156470"/>
                </a:cubicBezTo>
                <a:lnTo>
                  <a:pt x="26184" y="654581"/>
                </a:lnTo>
                <a:cubicBezTo>
                  <a:pt x="-8728" y="619670"/>
                  <a:pt x="-8728" y="562983"/>
                  <a:pt x="26184" y="528072"/>
                </a:cubicBezTo>
                <a:lnTo>
                  <a:pt x="528072" y="26183"/>
                </a:lnTo>
                <a:cubicBezTo>
                  <a:pt x="545528" y="8728"/>
                  <a:pt x="568427" y="0"/>
                  <a:pt x="59132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1C7DA25-846F-48CA-8827-DB1B5A196C08}"/>
              </a:ext>
            </a:extLst>
          </p:cNvPr>
          <p:cNvSpPr/>
          <p:nvPr/>
        </p:nvSpPr>
        <p:spPr>
          <a:xfrm>
            <a:off x="7563232" y="4161158"/>
            <a:ext cx="730529" cy="681054"/>
          </a:xfrm>
          <a:custGeom>
            <a:avLst/>
            <a:gdLst>
              <a:gd name="connsiteX0" fmla="*/ 591326 w 1182653"/>
              <a:gd name="connsiteY0" fmla="*/ 99202 h 1182653"/>
              <a:gd name="connsiteX1" fmla="*/ 542935 w 1182653"/>
              <a:gd name="connsiteY1" fmla="*/ 119164 h 1182653"/>
              <a:gd name="connsiteX2" fmla="*/ 119164 w 1182653"/>
              <a:gd name="connsiteY2" fmla="*/ 542935 h 1182653"/>
              <a:gd name="connsiteX3" fmla="*/ 119164 w 1182653"/>
              <a:gd name="connsiteY3" fmla="*/ 639718 h 1182653"/>
              <a:gd name="connsiteX4" fmla="*/ 542935 w 1182653"/>
              <a:gd name="connsiteY4" fmla="*/ 1063489 h 1182653"/>
              <a:gd name="connsiteX5" fmla="*/ 639718 w 1182653"/>
              <a:gd name="connsiteY5" fmla="*/ 1063489 h 1182653"/>
              <a:gd name="connsiteX6" fmla="*/ 1063489 w 1182653"/>
              <a:gd name="connsiteY6" fmla="*/ 639718 h 1182653"/>
              <a:gd name="connsiteX7" fmla="*/ 1063489 w 1182653"/>
              <a:gd name="connsiteY7" fmla="*/ 542935 h 1182653"/>
              <a:gd name="connsiteX8" fmla="*/ 639718 w 1182653"/>
              <a:gd name="connsiteY8" fmla="*/ 119164 h 1182653"/>
              <a:gd name="connsiteX9" fmla="*/ 591326 w 1182653"/>
              <a:gd name="connsiteY9" fmla="*/ 99202 h 1182653"/>
              <a:gd name="connsiteX10" fmla="*/ 591327 w 1182653"/>
              <a:gd name="connsiteY10" fmla="*/ 0 h 1182653"/>
              <a:gd name="connsiteX11" fmla="*/ 654581 w 1182653"/>
              <a:gd name="connsiteY11" fmla="*/ 26183 h 1182653"/>
              <a:gd name="connsiteX12" fmla="*/ 1156470 w 1182653"/>
              <a:gd name="connsiteY12" fmla="*/ 528072 h 1182653"/>
              <a:gd name="connsiteX13" fmla="*/ 1156470 w 1182653"/>
              <a:gd name="connsiteY13" fmla="*/ 654581 h 1182653"/>
              <a:gd name="connsiteX14" fmla="*/ 654581 w 1182653"/>
              <a:gd name="connsiteY14" fmla="*/ 1156470 h 1182653"/>
              <a:gd name="connsiteX15" fmla="*/ 528072 w 1182653"/>
              <a:gd name="connsiteY15" fmla="*/ 1156470 h 1182653"/>
              <a:gd name="connsiteX16" fmla="*/ 26184 w 1182653"/>
              <a:gd name="connsiteY16" fmla="*/ 654581 h 1182653"/>
              <a:gd name="connsiteX17" fmla="*/ 26184 w 1182653"/>
              <a:gd name="connsiteY17" fmla="*/ 528072 h 1182653"/>
              <a:gd name="connsiteX18" fmla="*/ 528072 w 1182653"/>
              <a:gd name="connsiteY18" fmla="*/ 26183 h 1182653"/>
              <a:gd name="connsiteX19" fmla="*/ 591327 w 1182653"/>
              <a:gd name="connsiteY19" fmla="*/ 0 h 118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2653" h="1182653">
                <a:moveTo>
                  <a:pt x="591326" y="99202"/>
                </a:moveTo>
                <a:cubicBezTo>
                  <a:pt x="573784" y="99202"/>
                  <a:pt x="556242" y="105856"/>
                  <a:pt x="542935" y="119164"/>
                </a:cubicBezTo>
                <a:lnTo>
                  <a:pt x="119164" y="542935"/>
                </a:lnTo>
                <a:cubicBezTo>
                  <a:pt x="92548" y="569550"/>
                  <a:pt x="92548" y="613102"/>
                  <a:pt x="119164" y="639718"/>
                </a:cubicBezTo>
                <a:lnTo>
                  <a:pt x="542935" y="1063489"/>
                </a:lnTo>
                <a:cubicBezTo>
                  <a:pt x="569550" y="1090104"/>
                  <a:pt x="613102" y="1090104"/>
                  <a:pt x="639718" y="1063489"/>
                </a:cubicBezTo>
                <a:lnTo>
                  <a:pt x="1063489" y="639718"/>
                </a:lnTo>
                <a:cubicBezTo>
                  <a:pt x="1090450" y="613102"/>
                  <a:pt x="1090450" y="569550"/>
                  <a:pt x="1063489" y="542935"/>
                </a:cubicBezTo>
                <a:lnTo>
                  <a:pt x="639718" y="119164"/>
                </a:lnTo>
                <a:cubicBezTo>
                  <a:pt x="626410" y="105856"/>
                  <a:pt x="608868" y="99202"/>
                  <a:pt x="591326" y="99202"/>
                </a:cubicBezTo>
                <a:close/>
                <a:moveTo>
                  <a:pt x="591327" y="0"/>
                </a:moveTo>
                <a:cubicBezTo>
                  <a:pt x="614226" y="0"/>
                  <a:pt x="637126" y="8728"/>
                  <a:pt x="654581" y="26183"/>
                </a:cubicBezTo>
                <a:lnTo>
                  <a:pt x="1156470" y="528072"/>
                </a:lnTo>
                <a:cubicBezTo>
                  <a:pt x="1191381" y="562983"/>
                  <a:pt x="1191381" y="619670"/>
                  <a:pt x="1156470" y="654581"/>
                </a:cubicBezTo>
                <a:lnTo>
                  <a:pt x="654581" y="1156470"/>
                </a:lnTo>
                <a:cubicBezTo>
                  <a:pt x="619670" y="1191381"/>
                  <a:pt x="562983" y="1191381"/>
                  <a:pt x="528072" y="1156470"/>
                </a:cubicBezTo>
                <a:lnTo>
                  <a:pt x="26184" y="654581"/>
                </a:lnTo>
                <a:cubicBezTo>
                  <a:pt x="-8728" y="619670"/>
                  <a:pt x="-8728" y="562983"/>
                  <a:pt x="26184" y="528072"/>
                </a:cubicBezTo>
                <a:lnTo>
                  <a:pt x="528072" y="26183"/>
                </a:lnTo>
                <a:cubicBezTo>
                  <a:pt x="545528" y="8728"/>
                  <a:pt x="568427" y="0"/>
                  <a:pt x="59132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B86619-DE09-42A6-946F-47F20CE9E771}"/>
              </a:ext>
            </a:extLst>
          </p:cNvPr>
          <p:cNvSpPr txBox="1"/>
          <p:nvPr/>
        </p:nvSpPr>
        <p:spPr>
          <a:xfrm>
            <a:off x="7887585" y="3524790"/>
            <a:ext cx="334647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Result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709C0A-45FD-42EE-9DB6-45056E853336}"/>
              </a:ext>
            </a:extLst>
          </p:cNvPr>
          <p:cNvSpPr txBox="1"/>
          <p:nvPr/>
        </p:nvSpPr>
        <p:spPr>
          <a:xfrm>
            <a:off x="8488282" y="4317019"/>
            <a:ext cx="3430039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Application and Future Scope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797CD3-2681-48A3-866B-2914A050321B}"/>
              </a:ext>
            </a:extLst>
          </p:cNvPr>
          <p:cNvSpPr txBox="1"/>
          <p:nvPr/>
        </p:nvSpPr>
        <p:spPr>
          <a:xfrm>
            <a:off x="9222851" y="5109248"/>
            <a:ext cx="289924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Limitations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E59FD-65B5-4CF7-AD03-D8D0E2B7F4AA}"/>
              </a:ext>
            </a:extLst>
          </p:cNvPr>
          <p:cNvSpPr txBox="1"/>
          <p:nvPr/>
        </p:nvSpPr>
        <p:spPr>
          <a:xfrm>
            <a:off x="7660164" y="4262730"/>
            <a:ext cx="536663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6D740-24ED-4FE3-84E7-7351EBFFFA56}"/>
              </a:ext>
            </a:extLst>
          </p:cNvPr>
          <p:cNvSpPr txBox="1"/>
          <p:nvPr/>
        </p:nvSpPr>
        <p:spPr>
          <a:xfrm>
            <a:off x="6966562" y="3524790"/>
            <a:ext cx="563609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9B4DE25-BA61-4AA2-8F4D-E42A3510567A}"/>
              </a:ext>
            </a:extLst>
          </p:cNvPr>
          <p:cNvSpPr/>
          <p:nvPr/>
        </p:nvSpPr>
        <p:spPr>
          <a:xfrm>
            <a:off x="6152572" y="2668397"/>
            <a:ext cx="730530" cy="702010"/>
          </a:xfrm>
          <a:custGeom>
            <a:avLst/>
            <a:gdLst>
              <a:gd name="connsiteX0" fmla="*/ 591326 w 1182653"/>
              <a:gd name="connsiteY0" fmla="*/ 99202 h 1182653"/>
              <a:gd name="connsiteX1" fmla="*/ 542935 w 1182653"/>
              <a:gd name="connsiteY1" fmla="*/ 119164 h 1182653"/>
              <a:gd name="connsiteX2" fmla="*/ 119164 w 1182653"/>
              <a:gd name="connsiteY2" fmla="*/ 542935 h 1182653"/>
              <a:gd name="connsiteX3" fmla="*/ 119164 w 1182653"/>
              <a:gd name="connsiteY3" fmla="*/ 639718 h 1182653"/>
              <a:gd name="connsiteX4" fmla="*/ 542935 w 1182653"/>
              <a:gd name="connsiteY4" fmla="*/ 1063489 h 1182653"/>
              <a:gd name="connsiteX5" fmla="*/ 639718 w 1182653"/>
              <a:gd name="connsiteY5" fmla="*/ 1063489 h 1182653"/>
              <a:gd name="connsiteX6" fmla="*/ 1063489 w 1182653"/>
              <a:gd name="connsiteY6" fmla="*/ 639718 h 1182653"/>
              <a:gd name="connsiteX7" fmla="*/ 1063489 w 1182653"/>
              <a:gd name="connsiteY7" fmla="*/ 542935 h 1182653"/>
              <a:gd name="connsiteX8" fmla="*/ 639718 w 1182653"/>
              <a:gd name="connsiteY8" fmla="*/ 119164 h 1182653"/>
              <a:gd name="connsiteX9" fmla="*/ 591326 w 1182653"/>
              <a:gd name="connsiteY9" fmla="*/ 99202 h 1182653"/>
              <a:gd name="connsiteX10" fmla="*/ 591327 w 1182653"/>
              <a:gd name="connsiteY10" fmla="*/ 0 h 1182653"/>
              <a:gd name="connsiteX11" fmla="*/ 654581 w 1182653"/>
              <a:gd name="connsiteY11" fmla="*/ 26183 h 1182653"/>
              <a:gd name="connsiteX12" fmla="*/ 1156470 w 1182653"/>
              <a:gd name="connsiteY12" fmla="*/ 528072 h 1182653"/>
              <a:gd name="connsiteX13" fmla="*/ 1156470 w 1182653"/>
              <a:gd name="connsiteY13" fmla="*/ 654581 h 1182653"/>
              <a:gd name="connsiteX14" fmla="*/ 654581 w 1182653"/>
              <a:gd name="connsiteY14" fmla="*/ 1156470 h 1182653"/>
              <a:gd name="connsiteX15" fmla="*/ 528072 w 1182653"/>
              <a:gd name="connsiteY15" fmla="*/ 1156470 h 1182653"/>
              <a:gd name="connsiteX16" fmla="*/ 26184 w 1182653"/>
              <a:gd name="connsiteY16" fmla="*/ 654581 h 1182653"/>
              <a:gd name="connsiteX17" fmla="*/ 26184 w 1182653"/>
              <a:gd name="connsiteY17" fmla="*/ 528072 h 1182653"/>
              <a:gd name="connsiteX18" fmla="*/ 528072 w 1182653"/>
              <a:gd name="connsiteY18" fmla="*/ 26183 h 1182653"/>
              <a:gd name="connsiteX19" fmla="*/ 591327 w 1182653"/>
              <a:gd name="connsiteY19" fmla="*/ 0 h 118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2653" h="1182653">
                <a:moveTo>
                  <a:pt x="591326" y="99202"/>
                </a:moveTo>
                <a:cubicBezTo>
                  <a:pt x="573784" y="99202"/>
                  <a:pt x="556242" y="105856"/>
                  <a:pt x="542935" y="119164"/>
                </a:cubicBezTo>
                <a:lnTo>
                  <a:pt x="119164" y="542935"/>
                </a:lnTo>
                <a:cubicBezTo>
                  <a:pt x="92548" y="569550"/>
                  <a:pt x="92548" y="613102"/>
                  <a:pt x="119164" y="639718"/>
                </a:cubicBezTo>
                <a:lnTo>
                  <a:pt x="542935" y="1063489"/>
                </a:lnTo>
                <a:cubicBezTo>
                  <a:pt x="569550" y="1090104"/>
                  <a:pt x="613102" y="1090104"/>
                  <a:pt x="639718" y="1063489"/>
                </a:cubicBezTo>
                <a:lnTo>
                  <a:pt x="1063489" y="639718"/>
                </a:lnTo>
                <a:cubicBezTo>
                  <a:pt x="1090450" y="613102"/>
                  <a:pt x="1090450" y="569550"/>
                  <a:pt x="1063489" y="542935"/>
                </a:cubicBezTo>
                <a:lnTo>
                  <a:pt x="639718" y="119164"/>
                </a:lnTo>
                <a:cubicBezTo>
                  <a:pt x="626410" y="105856"/>
                  <a:pt x="608868" y="99202"/>
                  <a:pt x="591326" y="99202"/>
                </a:cubicBezTo>
                <a:close/>
                <a:moveTo>
                  <a:pt x="591327" y="0"/>
                </a:moveTo>
                <a:cubicBezTo>
                  <a:pt x="614226" y="0"/>
                  <a:pt x="637126" y="8728"/>
                  <a:pt x="654581" y="26183"/>
                </a:cubicBezTo>
                <a:lnTo>
                  <a:pt x="1156470" y="528072"/>
                </a:lnTo>
                <a:cubicBezTo>
                  <a:pt x="1191381" y="562983"/>
                  <a:pt x="1191381" y="619670"/>
                  <a:pt x="1156470" y="654581"/>
                </a:cubicBezTo>
                <a:lnTo>
                  <a:pt x="654581" y="1156470"/>
                </a:lnTo>
                <a:cubicBezTo>
                  <a:pt x="619670" y="1191381"/>
                  <a:pt x="562983" y="1191381"/>
                  <a:pt x="528072" y="1156470"/>
                </a:cubicBezTo>
                <a:lnTo>
                  <a:pt x="26184" y="654581"/>
                </a:lnTo>
                <a:cubicBezTo>
                  <a:pt x="-8728" y="619670"/>
                  <a:pt x="-8728" y="562983"/>
                  <a:pt x="26184" y="528072"/>
                </a:cubicBezTo>
                <a:lnTo>
                  <a:pt x="528072" y="26183"/>
                </a:lnTo>
                <a:cubicBezTo>
                  <a:pt x="545528" y="8728"/>
                  <a:pt x="568427" y="0"/>
                  <a:pt x="59132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AA5FD6-04A3-4C2B-8F16-7DB509AC9384}"/>
              </a:ext>
            </a:extLst>
          </p:cNvPr>
          <p:cNvSpPr txBox="1"/>
          <p:nvPr/>
        </p:nvSpPr>
        <p:spPr>
          <a:xfrm>
            <a:off x="7082018" y="2834736"/>
            <a:ext cx="36388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Program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D9FD2-97E2-411E-EDB1-EC541443D579}"/>
              </a:ext>
            </a:extLst>
          </p:cNvPr>
          <p:cNvSpPr txBox="1"/>
          <p:nvPr/>
        </p:nvSpPr>
        <p:spPr>
          <a:xfrm>
            <a:off x="8390693" y="5032304"/>
            <a:ext cx="536663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C02C6-2A5A-C8EE-6955-09CC35D5D8D6}"/>
              </a:ext>
            </a:extLst>
          </p:cNvPr>
          <p:cNvSpPr txBox="1"/>
          <p:nvPr/>
        </p:nvSpPr>
        <p:spPr>
          <a:xfrm>
            <a:off x="6249505" y="2757792"/>
            <a:ext cx="536663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ABDFE-ACE4-E7F5-3CD9-66DDC6A8ECFA}"/>
              </a:ext>
            </a:extLst>
          </p:cNvPr>
          <p:cNvSpPr txBox="1"/>
          <p:nvPr/>
        </p:nvSpPr>
        <p:spPr>
          <a:xfrm>
            <a:off x="5450250" y="2049314"/>
            <a:ext cx="536663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BD660-CA4D-8A35-B44C-C1BDD50F509B}"/>
              </a:ext>
            </a:extLst>
          </p:cNvPr>
          <p:cNvSpPr txBox="1"/>
          <p:nvPr/>
        </p:nvSpPr>
        <p:spPr>
          <a:xfrm>
            <a:off x="4634349" y="1328778"/>
            <a:ext cx="536663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740A0-B119-C030-10D9-A514F8E48218}"/>
              </a:ext>
            </a:extLst>
          </p:cNvPr>
          <p:cNvSpPr txBox="1"/>
          <p:nvPr/>
        </p:nvSpPr>
        <p:spPr>
          <a:xfrm>
            <a:off x="3914121" y="618547"/>
            <a:ext cx="536663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8D4529F-300E-42FF-BE74-2A6F62C842ED}"/>
              </a:ext>
            </a:extLst>
          </p:cNvPr>
          <p:cNvSpPr txBox="1"/>
          <p:nvPr/>
        </p:nvSpPr>
        <p:spPr>
          <a:xfrm>
            <a:off x="4118995" y="1094851"/>
            <a:ext cx="7675928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0" i="0" dirty="0">
                <a:solidFill>
                  <a:schemeClr val="accent3">
                    <a:lumMod val="50000"/>
                  </a:schemeClr>
                </a:solidFill>
                <a:effectLst/>
              </a:rPr>
              <a:t>This project presents an innovative technology called the </a:t>
            </a:r>
            <a:r>
              <a:rPr lang="en-US" sz="2800" b="0" i="0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</a:rPr>
              <a:t>"</a:t>
            </a:r>
            <a:r>
              <a:rPr lang="en-US" sz="2800" b="1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</a:rPr>
              <a:t>Smart Home Exhaust System</a:t>
            </a:r>
            <a:r>
              <a:rPr lang="en-US" sz="2800" b="0" i="1" dirty="0">
                <a:solidFill>
                  <a:schemeClr val="accent6">
                    <a:lumMod val="90000"/>
                    <a:lumOff val="10000"/>
                  </a:schemeClr>
                </a:solidFill>
                <a:effectLst/>
              </a:rPr>
              <a:t>" </a:t>
            </a:r>
            <a:r>
              <a:rPr lang="en-US" sz="2800" b="0" i="0" dirty="0">
                <a:solidFill>
                  <a:schemeClr val="accent3">
                    <a:lumMod val="50000"/>
                  </a:schemeClr>
                </a:solidFill>
                <a:effectLst/>
              </a:rPr>
              <a:t>that has been developed to improve </a:t>
            </a:r>
            <a:r>
              <a:rPr lang="en-US" sz="2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energy efficiency</a:t>
            </a:r>
            <a:r>
              <a:rPr lang="en-US" sz="2800" b="0" i="0" dirty="0">
                <a:solidFill>
                  <a:schemeClr val="accent3">
                    <a:lumMod val="50000"/>
                  </a:schemeClr>
                </a:solidFill>
                <a:effectLst/>
              </a:rPr>
              <a:t>, </a:t>
            </a:r>
            <a:r>
              <a:rPr lang="en-US" sz="28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indoor air quality</a:t>
            </a:r>
            <a:r>
              <a:rPr lang="en-US" sz="2800" b="0" i="0" dirty="0">
                <a:solidFill>
                  <a:schemeClr val="accent3">
                    <a:lumMod val="50000"/>
                  </a:schemeClr>
                </a:solidFill>
                <a:effectLst/>
              </a:rPr>
              <a:t>, and user experience in modern homes.</a:t>
            </a:r>
            <a:endParaRPr lang="en-US" altLang="ko-KR" sz="28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F3310-EA70-4275-99CE-59C69245AC95}"/>
              </a:ext>
            </a:extLst>
          </p:cNvPr>
          <p:cNvSpPr txBox="1"/>
          <p:nvPr/>
        </p:nvSpPr>
        <p:spPr>
          <a:xfrm>
            <a:off x="7334181" y="5261124"/>
            <a:ext cx="457818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accent5"/>
                </a:solidFill>
                <a:cs typeface="Arial" pitchFamily="34" charset="0"/>
              </a:rPr>
              <a:t>INTRODUCTION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5E306B-CC0C-4131-9D2D-B9225E9E7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Instruments /Hardware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1997A3-E442-48D4-8F4E-1705A7393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6" y="1435078"/>
            <a:ext cx="3361236" cy="21973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BFFFAF-D900-4AF1-AC8B-99C1E000C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21807" r="1177" b="20380"/>
          <a:stretch/>
        </p:blipFill>
        <p:spPr>
          <a:xfrm>
            <a:off x="3061607" y="1540957"/>
            <a:ext cx="4645479" cy="1985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5C8C91-0D6B-4D75-8166-17CCA447A5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-645" r="9154" b="2119"/>
          <a:stretch/>
        </p:blipFill>
        <p:spPr>
          <a:xfrm>
            <a:off x="7914646" y="1364898"/>
            <a:ext cx="2006412" cy="2381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5A5F12-ECD9-4323-856E-35DB8136AF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2" r="32626"/>
          <a:stretch/>
        </p:blipFill>
        <p:spPr>
          <a:xfrm>
            <a:off x="10563497" y="1540957"/>
            <a:ext cx="1333229" cy="22448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CDB3D7-91EC-49BB-BA00-5F15E23F4D2C}"/>
              </a:ext>
            </a:extLst>
          </p:cNvPr>
          <p:cNvSpPr txBox="1"/>
          <p:nvPr/>
        </p:nvSpPr>
        <p:spPr>
          <a:xfrm>
            <a:off x="205274" y="3530397"/>
            <a:ext cx="26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Arduino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F65A74-A063-432E-8448-E9F85D2C25B5}"/>
              </a:ext>
            </a:extLst>
          </p:cNvPr>
          <p:cNvSpPr txBox="1"/>
          <p:nvPr/>
        </p:nvSpPr>
        <p:spPr>
          <a:xfrm>
            <a:off x="3061607" y="3536327"/>
            <a:ext cx="4645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16*2 Display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0078D1-4CAF-416D-922F-321C9B1C017E}"/>
              </a:ext>
            </a:extLst>
          </p:cNvPr>
          <p:cNvSpPr txBox="1"/>
          <p:nvPr/>
        </p:nvSpPr>
        <p:spPr>
          <a:xfrm>
            <a:off x="7914645" y="3741913"/>
            <a:ext cx="20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DC Fan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84F6C-D6CD-4161-9378-6BE33373A363}"/>
              </a:ext>
            </a:extLst>
          </p:cNvPr>
          <p:cNvSpPr txBox="1"/>
          <p:nvPr/>
        </p:nvSpPr>
        <p:spPr>
          <a:xfrm>
            <a:off x="10563496" y="3715063"/>
            <a:ext cx="133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9V Battery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8021A9-54CF-4807-8C30-9CF115D52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6" y="3887464"/>
            <a:ext cx="1828800" cy="1828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0FE1A3-4116-4A04-90D2-C11AF64088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7" t="15039" r="18412" b="16640"/>
          <a:stretch/>
        </p:blipFill>
        <p:spPr>
          <a:xfrm>
            <a:off x="3061607" y="4099949"/>
            <a:ext cx="1911940" cy="19921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22C04E-9C8F-4ACD-B0B2-130B4EFAD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95" y="4264827"/>
            <a:ext cx="2373406" cy="16060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D5F1A83-F9DB-473A-B47A-AF989F0A5F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6" t="15278" r="20701" b="15277"/>
          <a:stretch/>
        </p:blipFill>
        <p:spPr>
          <a:xfrm>
            <a:off x="8097586" y="4264827"/>
            <a:ext cx="1563424" cy="18407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D612859-6073-46D4-8689-F9618C777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30" y="4541019"/>
            <a:ext cx="2564763" cy="7955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E3EB74-B390-4193-918E-FB3FDD9EF6D6}"/>
              </a:ext>
            </a:extLst>
          </p:cNvPr>
          <p:cNvSpPr txBox="1"/>
          <p:nvPr/>
        </p:nvSpPr>
        <p:spPr>
          <a:xfrm>
            <a:off x="10263674" y="6137525"/>
            <a:ext cx="1760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Resistor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569EAB-7F07-437B-BFB9-560766322E7B}"/>
              </a:ext>
            </a:extLst>
          </p:cNvPr>
          <p:cNvSpPr txBox="1"/>
          <p:nvPr/>
        </p:nvSpPr>
        <p:spPr>
          <a:xfrm>
            <a:off x="8097587" y="6137525"/>
            <a:ext cx="1823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Transistor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A88EB-B0A9-4D1D-A3C8-981FE3E927F4}"/>
              </a:ext>
            </a:extLst>
          </p:cNvPr>
          <p:cNvSpPr txBox="1"/>
          <p:nvPr/>
        </p:nvSpPr>
        <p:spPr>
          <a:xfrm>
            <a:off x="3061608" y="6137525"/>
            <a:ext cx="191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Diode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78807-6416-4804-9F6F-4D9F90CAF26E}"/>
              </a:ext>
            </a:extLst>
          </p:cNvPr>
          <p:cNvSpPr txBox="1"/>
          <p:nvPr/>
        </p:nvSpPr>
        <p:spPr>
          <a:xfrm>
            <a:off x="681355" y="6137525"/>
            <a:ext cx="182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Capacitor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E0231F-D1D0-28A3-7550-F43B079D37F3}"/>
              </a:ext>
            </a:extLst>
          </p:cNvPr>
          <p:cNvSpPr txBox="1"/>
          <p:nvPr/>
        </p:nvSpPr>
        <p:spPr>
          <a:xfrm>
            <a:off x="5634195" y="6137525"/>
            <a:ext cx="2280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Sensor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97CAB4-FA7C-45FA-942B-21EDA0252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1288868"/>
            <a:ext cx="11016343" cy="52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94BBC7-B005-49D7-A40D-EB30D103030D}"/>
              </a:ext>
            </a:extLst>
          </p:cNvPr>
          <p:cNvSpPr txBox="1"/>
          <p:nvPr/>
        </p:nvSpPr>
        <p:spPr>
          <a:xfrm>
            <a:off x="0" y="144741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+mj-lt"/>
              </a:rPr>
              <a:t>The program for Smart Home Exhaust System With Arduino is given below</a:t>
            </a:r>
            <a:endParaRPr lang="en-US" altLang="ko-KR" sz="1800" dirty="0">
              <a:latin typeface="+mj-lt"/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573B00-DB30-413D-A7FB-7643B8D41697}"/>
              </a:ext>
            </a:extLst>
          </p:cNvPr>
          <p:cNvSpPr txBox="1"/>
          <p:nvPr/>
        </p:nvSpPr>
        <p:spPr>
          <a:xfrm>
            <a:off x="107613" y="2018299"/>
            <a:ext cx="3988526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1400" b="0" i="0" dirty="0">
                <a:solidFill>
                  <a:srgbClr val="B85C00"/>
                </a:solidFill>
                <a:effectLst/>
                <a:latin typeface="inherit"/>
              </a:rPr>
              <a:t>#include &lt;</a:t>
            </a:r>
            <a:r>
              <a:rPr lang="en-US" sz="1400" b="0" i="0" dirty="0" err="1">
                <a:solidFill>
                  <a:srgbClr val="B85C00"/>
                </a:solidFill>
                <a:effectLst/>
                <a:latin typeface="inherit"/>
              </a:rPr>
              <a:t>LiquidCrystal.h</a:t>
            </a:r>
            <a:r>
              <a:rPr lang="en-US" sz="1400" b="0" i="0" dirty="0">
                <a:solidFill>
                  <a:srgbClr val="B85C00"/>
                </a:solidFill>
                <a:effectLst/>
                <a:latin typeface="inherit"/>
              </a:rPr>
              <a:t>&gt;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LiquidCrystal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inherit"/>
              </a:rPr>
              <a:t> lcd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2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3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4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5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6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7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tempPin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A0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the output pin of LM35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fan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11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the pin where fan is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led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8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led pin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temp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tempMin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30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the temperature to start the fan 0%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tempMax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60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</a:p>
          <a:p>
            <a:pPr algn="l" fontAlgn="base"/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the maximum temperature when fan is at 100%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fanSpeed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fanLCD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void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inherit"/>
              </a:rPr>
              <a:t>setup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pinMode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fan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pinMode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led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pinMode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tempPin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INPUT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lcd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begin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16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2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Serial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begin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9600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250AE1-07F6-5691-F090-3DAC632F4648}"/>
              </a:ext>
            </a:extLst>
          </p:cNvPr>
          <p:cNvCxnSpPr>
            <a:cxnSpLocks/>
          </p:cNvCxnSpPr>
          <p:nvPr/>
        </p:nvCxnSpPr>
        <p:spPr>
          <a:xfrm>
            <a:off x="4096139" y="2043405"/>
            <a:ext cx="0" cy="42360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A725B4-27ED-6661-8BBE-4D65A8588DAF}"/>
              </a:ext>
            </a:extLst>
          </p:cNvPr>
          <p:cNvSpPr txBox="1"/>
          <p:nvPr/>
        </p:nvSpPr>
        <p:spPr>
          <a:xfrm>
            <a:off x="4185713" y="2018299"/>
            <a:ext cx="3988525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void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inherit"/>
              </a:rPr>
              <a:t>loop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temp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readTemp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();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get the temperature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Serial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print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temp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temp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&lt;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tempMin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if temp is lower than minimum temp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fanSpeed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fan is not spinning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analogWrite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fan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fanSpeed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fanLCD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digitalWrite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fan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LOW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temp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tempMin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&amp;&amp; (temp &lt;=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tempMax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)) 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fanSpeed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 = temp;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fanSpeed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1.5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fanSpeed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fanLCD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inherit"/>
              </a:rPr>
              <a:t>map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temp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tempMin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tempMax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100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</a:p>
          <a:p>
            <a:pPr algn="l" fontAlgn="base"/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speed of fan to display on LCD100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analogWrite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fan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fanSpeed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spin the fan at the </a:t>
            </a:r>
            <a:r>
              <a:rPr lang="en-US" sz="1400" b="0" i="1" dirty="0" err="1">
                <a:solidFill>
                  <a:srgbClr val="999999"/>
                </a:solidFill>
                <a:effectLst/>
                <a:latin typeface="inherit"/>
              </a:rPr>
              <a:t>fanSpeed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 speed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400" dirty="0"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30A85D-2635-612F-493C-1DFFB49BBFB2}"/>
              </a:ext>
            </a:extLst>
          </p:cNvPr>
          <p:cNvCxnSpPr>
            <a:cxnSpLocks/>
          </p:cNvCxnSpPr>
          <p:nvPr/>
        </p:nvCxnSpPr>
        <p:spPr>
          <a:xfrm>
            <a:off x="8074090" y="2043405"/>
            <a:ext cx="0" cy="42360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87D930-F210-DF56-FEAD-88AF4B830F44}"/>
              </a:ext>
            </a:extLst>
          </p:cNvPr>
          <p:cNvSpPr txBox="1"/>
          <p:nvPr/>
        </p:nvSpPr>
        <p:spPr>
          <a:xfrm>
            <a:off x="8263811" y="2018299"/>
            <a:ext cx="3898949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temp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&gt;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tempMax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if temp is higher than </a:t>
            </a:r>
            <a:r>
              <a:rPr lang="en-US" sz="1400" b="0" i="1" dirty="0" err="1">
                <a:solidFill>
                  <a:srgbClr val="999999"/>
                </a:solidFill>
                <a:effectLst/>
                <a:latin typeface="inherit"/>
              </a:rPr>
              <a:t>tempMax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digitalWrite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led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HIGH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turn on led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  <a:latin typeface="inherit"/>
              </a:rPr>
              <a:t>else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else turn of led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digitalWrite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led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LOW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lcd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print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inherit"/>
              </a:rPr>
              <a:t>"TEMP: "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lcd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print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temp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display the temperature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lcd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print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inherit"/>
              </a:rPr>
              <a:t>"C "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lcd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setCursor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move cursor to next line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lcd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print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inherit"/>
              </a:rPr>
              <a:t>"FANS: "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lcd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print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fanLCD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display the fan speed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lcd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print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inherit"/>
              </a:rPr>
              <a:t>"%"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008080"/>
                </a:solidFill>
                <a:effectLst/>
                <a:latin typeface="inherit"/>
              </a:rPr>
              <a:t>delay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200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lcd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clear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readTemp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1" dirty="0">
                <a:solidFill>
                  <a:srgbClr val="999999"/>
                </a:solidFill>
                <a:effectLst/>
                <a:latin typeface="inherit"/>
              </a:rPr>
              <a:t>// get the temperature and convert it to </a:t>
            </a:r>
            <a:r>
              <a:rPr lang="en-US" sz="1400" b="0" i="1" dirty="0" err="1">
                <a:solidFill>
                  <a:srgbClr val="999999"/>
                </a:solidFill>
                <a:effectLst/>
                <a:latin typeface="inherit"/>
              </a:rPr>
              <a:t>celsius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temp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analogRead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tempPin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  <a:latin typeface="inherit"/>
              </a:rPr>
              <a:t>return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inherit"/>
              </a:rPr>
              <a:t>temp *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9999"/>
                </a:solidFill>
                <a:effectLst/>
                <a:latin typeface="inherit"/>
              </a:rPr>
              <a:t>0.48828125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/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146C83-7EAC-4102-AF95-688BE36E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2" y="1362974"/>
            <a:ext cx="11882598" cy="530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7A0AF0B-3D9D-47B3-AAE8-CBCFCD102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 (continue)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89D52EA-D42E-476E-A2EB-7532EF64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" y="1319841"/>
            <a:ext cx="11930332" cy="53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5612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606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Agency FB</vt:lpstr>
      <vt:lpstr>Arial</vt:lpstr>
      <vt:lpstr>Calibri</vt:lpstr>
      <vt:lpstr>Calibri-Light</vt:lpstr>
      <vt:lpstr>Cascadia Code SemiBold</vt:lpstr>
      <vt:lpstr>courier new</vt:lpstr>
      <vt:lpstr>inherit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Niloy Asharafi</cp:lastModifiedBy>
  <cp:revision>60</cp:revision>
  <dcterms:created xsi:type="dcterms:W3CDTF">2020-01-20T05:08:25Z</dcterms:created>
  <dcterms:modified xsi:type="dcterms:W3CDTF">2023-09-12T21:39:21Z</dcterms:modified>
</cp:coreProperties>
</file>