
<file path=[Content_Types].xml><?xml version="1.0" encoding="utf-8"?>
<Types xmlns="http://schemas.openxmlformats.org/package/2006/content-types">
  <Default Extension="jpeg" ContentType="image/jpeg"/>
  <Default Extension="JPG" ContentType="image/.jpg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"/>
  </p:notesMasterIdLst>
  <p:sldIdLst>
    <p:sldId id="259" r:id="rId3"/>
    <p:sldId id="256" r:id="rId4"/>
    <p:sldId id="258" r:id="rId6"/>
    <p:sldId id="257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75" r:id="rId15"/>
    <p:sldId id="276" r:id="rId16"/>
    <p:sldId id="277" r:id="rId17"/>
    <p:sldId id="278" r:id="rId18"/>
    <p:sldId id="279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F2E9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643"/>
    <p:restoredTop sz="92960"/>
  </p:normalViewPr>
  <p:slideViewPr>
    <p:cSldViewPr snapToGrid="0">
      <p:cViewPr varScale="1">
        <p:scale>
          <a:sx n="207" d="100"/>
          <a:sy n="207" d="100"/>
        </p:scale>
        <p:origin x="1912" y="176"/>
      </p:cViewPr>
      <p:guideLst>
        <p:guide orient="horz" pos="550"/>
        <p:guide pos="1277"/>
        <p:guide orient="horz" pos="2260"/>
        <p:guide pos="6403"/>
        <p:guide pos="3840"/>
        <p:guide pos="2343"/>
        <p:guide pos="533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2D4FE7-792E-5241-9560-FE3046BB87DE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81D670-FE7E-1742-8723-22C2AA2E6011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b="1" dirty="0"/>
              <a:t>Title Slide</a:t>
            </a:r>
            <a:endParaRPr lang="en-GB" b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81D670-FE7E-1742-8723-22C2AA2E6011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b="1" dirty="0"/>
              <a:t>Business Model Slide</a:t>
            </a:r>
            <a:endParaRPr lang="en-GB" b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81D670-FE7E-1742-8723-22C2AA2E6011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b="1" dirty="0"/>
              <a:t>Business Model Slide</a:t>
            </a:r>
            <a:endParaRPr lang="en-GB" b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81D670-FE7E-1742-8723-22C2AA2E6011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The Need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81D670-FE7E-1742-8723-22C2AA2E6011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b="1" dirty="0"/>
              <a:t>Business Model Slide</a:t>
            </a:r>
            <a:endParaRPr lang="en-GB" b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81D670-FE7E-1742-8723-22C2AA2E6011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b="1" dirty="0"/>
              <a:t>Vision Slide</a:t>
            </a:r>
            <a:endParaRPr lang="en-GB" b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81D670-FE7E-1742-8723-22C2AA2E6011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b="1" dirty="0"/>
              <a:t>Vision Slide</a:t>
            </a:r>
            <a:endParaRPr lang="en-GB" b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81D670-FE7E-1742-8723-22C2AA2E6011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558e5a6a38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558e5a6a38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Icons for Revenue Flow Diagram (optional)</a:t>
            </a:r>
            <a:endParaRPr b="1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b="1" dirty="0"/>
              <a:t>Vision Slide</a:t>
            </a:r>
            <a:endParaRPr lang="en-GB" b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81D670-FE7E-1742-8723-22C2AA2E6011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Problem Slide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81D670-FE7E-1742-8723-22C2AA2E6011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The Need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81D670-FE7E-1742-8723-22C2AA2E6011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b="1" dirty="0"/>
              <a:t>Product Introduction Slide</a:t>
            </a:r>
            <a:endParaRPr lang="en-GB" b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81D670-FE7E-1742-8723-22C2AA2E6011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b="1" dirty="0"/>
              <a:t>Market Size Slide</a:t>
            </a:r>
            <a:endParaRPr lang="en-GB" b="1" dirty="0"/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dirty="0"/>
              <a:t>Two (2) useful links for calculating your TAM, SAM &amp; SOM</a:t>
            </a:r>
            <a:endParaRPr lang="en-US" dirty="0"/>
          </a:p>
          <a:p>
            <a:r>
              <a:rPr lang="en-US" dirty="0"/>
              <a:t>1. </a:t>
            </a:r>
            <a:r>
              <a:rPr lang="en-GB" dirty="0"/>
              <a:t>https://</a:t>
            </a:r>
            <a:r>
              <a:rPr lang="en-GB" dirty="0" err="1"/>
              <a:t>blog.hubspot.com</a:t>
            </a:r>
            <a:r>
              <a:rPr lang="en-GB" dirty="0"/>
              <a:t>/marketing/tam-</a:t>
            </a:r>
            <a:r>
              <a:rPr lang="en-GB" dirty="0" err="1"/>
              <a:t>sam</a:t>
            </a:r>
            <a:r>
              <a:rPr lang="en-GB" dirty="0"/>
              <a:t>-</a:t>
            </a:r>
            <a:r>
              <a:rPr lang="en-GB" dirty="0" err="1"/>
              <a:t>som</a:t>
            </a:r>
            <a:r>
              <a:rPr lang="en-US" dirty="0"/>
              <a:t> </a:t>
            </a:r>
            <a:endParaRPr lang="en-US" dirty="0"/>
          </a:p>
          <a:p>
            <a:r>
              <a:rPr lang="en-US" dirty="0"/>
              <a:t>2. </a:t>
            </a:r>
            <a:r>
              <a:rPr lang="en-GB" dirty="0"/>
              <a:t>http://</a:t>
            </a:r>
            <a:r>
              <a:rPr lang="en-GB" dirty="0" err="1"/>
              <a:t>tamsamsom.blogspot.com</a:t>
            </a:r>
            <a:r>
              <a:rPr lang="en-GB" dirty="0"/>
              <a:t>/2009/03/tam-</a:t>
            </a:r>
            <a:r>
              <a:rPr lang="en-GB" dirty="0" err="1"/>
              <a:t>sam</a:t>
            </a:r>
            <a:r>
              <a:rPr lang="en-GB" dirty="0"/>
              <a:t>-</a:t>
            </a:r>
            <a:r>
              <a:rPr lang="en-GB" dirty="0" err="1"/>
              <a:t>som.html</a:t>
            </a:r>
            <a:r>
              <a:rPr lang="en-GB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81D670-FE7E-1742-8723-22C2AA2E6011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b="1" dirty="0"/>
              <a:t>Industry Overview Slide</a:t>
            </a:r>
            <a:endParaRPr lang="en-GB" b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81D670-FE7E-1742-8723-22C2AA2E6011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b="1" dirty="0"/>
              <a:t>Traction Slide</a:t>
            </a:r>
            <a:endParaRPr lang="en-GB" b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81D670-FE7E-1742-8723-22C2AA2E6011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b="1" dirty="0"/>
              <a:t>Business Model Slide</a:t>
            </a:r>
            <a:endParaRPr lang="en-GB" b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81D670-FE7E-1742-8723-22C2AA2E6011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2ABE5-2543-364C-AEF0-DB2ADD2C850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3C0B1-63E6-ED47-B54B-35A8E2D9E30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2ABE5-2543-364C-AEF0-DB2ADD2C850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3C0B1-63E6-ED47-B54B-35A8E2D9E30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2ABE5-2543-364C-AEF0-DB2ADD2C850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3C0B1-63E6-ED47-B54B-35A8E2D9E30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">
  <p:cSld name="Custom Layout 2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4" name="Google Shape;14;p3"/>
          <p:cNvSpPr txBox="1">
            <a:spLocks noGrp="1"/>
          </p:cNvSpPr>
          <p:nvPr>
            <p:ph type="body" idx="1"/>
          </p:nvPr>
        </p:nvSpPr>
        <p:spPr>
          <a:xfrm>
            <a:off x="420400" y="1538333"/>
            <a:ext cx="11389600" cy="38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600" lvl="0" indent="-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200" lvl="1" indent="-423545">
              <a:spcBef>
                <a:spcPts val="2135"/>
              </a:spcBef>
              <a:spcAft>
                <a:spcPts val="0"/>
              </a:spcAft>
              <a:buSzPts val="1400"/>
              <a:buChar char="○"/>
              <a:defRPr/>
            </a:lvl2pPr>
            <a:lvl3pPr marL="1828800" lvl="2" indent="-423545">
              <a:spcBef>
                <a:spcPts val="2135"/>
              </a:spcBef>
              <a:spcAft>
                <a:spcPts val="0"/>
              </a:spcAft>
              <a:buSzPts val="1400"/>
              <a:buChar char="■"/>
              <a:defRPr/>
            </a:lvl3pPr>
            <a:lvl4pPr marL="2438400" lvl="3" indent="-423545">
              <a:spcBef>
                <a:spcPts val="2135"/>
              </a:spcBef>
              <a:spcAft>
                <a:spcPts val="0"/>
              </a:spcAft>
              <a:buSzPts val="1400"/>
              <a:buChar char="●"/>
              <a:defRPr/>
            </a:lvl4pPr>
            <a:lvl5pPr marL="3048000" lvl="4" indent="-423545">
              <a:spcBef>
                <a:spcPts val="2135"/>
              </a:spcBef>
              <a:spcAft>
                <a:spcPts val="0"/>
              </a:spcAft>
              <a:buSzPts val="1400"/>
              <a:buChar char="○"/>
              <a:defRPr/>
            </a:lvl5pPr>
            <a:lvl6pPr marL="3657600" lvl="5" indent="-423545">
              <a:spcBef>
                <a:spcPts val="2135"/>
              </a:spcBef>
              <a:spcAft>
                <a:spcPts val="0"/>
              </a:spcAft>
              <a:buSzPts val="1400"/>
              <a:buChar char="■"/>
              <a:defRPr/>
            </a:lvl6pPr>
            <a:lvl7pPr marL="4267200" lvl="6" indent="-423545">
              <a:spcBef>
                <a:spcPts val="2135"/>
              </a:spcBef>
              <a:spcAft>
                <a:spcPts val="0"/>
              </a:spcAft>
              <a:buSzPts val="1400"/>
              <a:buChar char="●"/>
              <a:defRPr/>
            </a:lvl7pPr>
            <a:lvl8pPr marL="4876800" lvl="7" indent="-423545">
              <a:spcBef>
                <a:spcPts val="2135"/>
              </a:spcBef>
              <a:spcAft>
                <a:spcPts val="0"/>
              </a:spcAft>
              <a:buSzPts val="1400"/>
              <a:buChar char="○"/>
              <a:defRPr/>
            </a:lvl8pPr>
            <a:lvl9pPr marL="5486400" lvl="8" indent="-423545">
              <a:spcBef>
                <a:spcPts val="2135"/>
              </a:spcBef>
              <a:spcAft>
                <a:spcPts val="2135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2ABE5-2543-364C-AEF0-DB2ADD2C850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3C0B1-63E6-ED47-B54B-35A8E2D9E30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2ABE5-2543-364C-AEF0-DB2ADD2C850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3C0B1-63E6-ED47-B54B-35A8E2D9E30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2ABE5-2543-364C-AEF0-DB2ADD2C8500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3C0B1-63E6-ED47-B54B-35A8E2D9E30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2ABE5-2543-364C-AEF0-DB2ADD2C8500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3C0B1-63E6-ED47-B54B-35A8E2D9E30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2ABE5-2543-364C-AEF0-DB2ADD2C8500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3C0B1-63E6-ED47-B54B-35A8E2D9E30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2ABE5-2543-364C-AEF0-DB2ADD2C8500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3C0B1-63E6-ED47-B54B-35A8E2D9E30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2ABE5-2543-364C-AEF0-DB2ADD2C8500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3C0B1-63E6-ED47-B54B-35A8E2D9E30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2ABE5-2543-364C-AEF0-DB2ADD2C8500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3C0B1-63E6-ED47-B54B-35A8E2D9E30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screen">
            <a:alphaModFix amt="84642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2ABE5-2543-364C-AEF0-DB2ADD2C850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53C0B1-63E6-ED47-B54B-35A8E2D9E30E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4.png"/><Relationship Id="rId3" Type="http://schemas.openxmlformats.org/officeDocument/2006/relationships/image" Target="../media/image9.emf"/><Relationship Id="rId2" Type="http://schemas.openxmlformats.org/officeDocument/2006/relationships/image" Target="../media/image3.png"/><Relationship Id="rId1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4.png"/><Relationship Id="rId3" Type="http://schemas.openxmlformats.org/officeDocument/2006/relationships/image" Target="../media/image10.emf"/><Relationship Id="rId2" Type="http://schemas.openxmlformats.org/officeDocument/2006/relationships/image" Target="../media/image3.png"/><Relationship Id="rId1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2.xml"/><Relationship Id="rId7" Type="http://schemas.openxmlformats.org/officeDocument/2006/relationships/slideLayout" Target="../slideLayouts/slideLayout8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4.png"/><Relationship Id="rId2" Type="http://schemas.openxmlformats.org/officeDocument/2006/relationships/image" Target="../media/image11.emf"/><Relationship Id="rId1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4.png"/><Relationship Id="rId2" Type="http://schemas.openxmlformats.org/officeDocument/2006/relationships/image" Target="../media/image5.emf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4.png"/><Relationship Id="rId2" Type="http://schemas.openxmlformats.org/officeDocument/2006/relationships/image" Target="../media/image6.emf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4.png"/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4.png"/><Relationship Id="rId2" Type="http://schemas.openxmlformats.org/officeDocument/2006/relationships/image" Target="../media/image6.emf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8710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latin typeface="Montserrat" pitchFamily="2" charset="77"/>
              </a:rPr>
              <a:t>How To Use This Deck</a:t>
            </a:r>
            <a:endParaRPr lang="en-US">
              <a:latin typeface="Montserrat" pitchFamily="2" charset="7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129" y="1402252"/>
            <a:ext cx="5257800" cy="480218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GB" sz="1400" b="1" dirty="0">
                <a:latin typeface="Montserrat" pitchFamily="2" charset="77"/>
              </a:rPr>
              <a:t>Make a copy in order to apply edits</a:t>
            </a:r>
            <a:endParaRPr lang="en-GB" sz="1400" b="1" dirty="0">
              <a:latin typeface="Montserrat" pitchFamily="2" charset="77"/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GB" sz="1400" b="1" dirty="0">
                <a:latin typeface="Montserrat" pitchFamily="2" charset="77"/>
              </a:rPr>
              <a:t>File &gt; Make a Copy</a:t>
            </a:r>
            <a:endParaRPr lang="en-GB" sz="1400" b="1" dirty="0">
              <a:latin typeface="Montserrat" pitchFamily="2" charset="77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GB" sz="1400" dirty="0">
                <a:latin typeface="Montserrat" pitchFamily="2" charset="77"/>
              </a:rPr>
              <a:t>Try to be light on written content</a:t>
            </a:r>
            <a:endParaRPr lang="en-GB" sz="1400" dirty="0">
              <a:latin typeface="Montserrat" pitchFamily="2" charset="77"/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GB" sz="1400" dirty="0">
                <a:latin typeface="Montserrat" pitchFamily="2" charset="77"/>
              </a:rPr>
              <a:t>Minimizing the number of words on screen is ideal</a:t>
            </a:r>
            <a:endParaRPr lang="en-GB" sz="1400" dirty="0">
              <a:latin typeface="Montserrat" pitchFamily="2" charset="77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GB" sz="1400" dirty="0">
                <a:latin typeface="Montserrat" pitchFamily="2" charset="77"/>
              </a:rPr>
              <a:t>Use ample charts, screenshots, and graphics </a:t>
            </a:r>
            <a:endParaRPr lang="en-GB" sz="1400" dirty="0">
              <a:latin typeface="Montserrat" pitchFamily="2" charset="77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GB" sz="1400" dirty="0">
                <a:latin typeface="Montserrat" pitchFamily="2" charset="77"/>
              </a:rPr>
              <a:t>Try to use short-phrased bullets</a:t>
            </a:r>
            <a:endParaRPr lang="en-GB" sz="1400" dirty="0">
              <a:latin typeface="Montserrat" pitchFamily="2" charset="77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GB" sz="1400" dirty="0">
                <a:latin typeface="Montserrat" pitchFamily="2" charset="77"/>
              </a:rPr>
              <a:t>If there is too much text on the screen your audience will be reading the slides not listening to you</a:t>
            </a:r>
            <a:endParaRPr lang="en-GB" sz="1400" dirty="0">
              <a:latin typeface="Montserrat" pitchFamily="2" charset="77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GB" sz="1400" dirty="0">
                <a:latin typeface="Montserrat" pitchFamily="2" charset="77"/>
              </a:rPr>
              <a:t>Tell a story</a:t>
            </a:r>
            <a:endParaRPr lang="en-GB" sz="1400" dirty="0">
              <a:latin typeface="Montserrat" pitchFamily="2" charset="77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GB" sz="1400" dirty="0">
                <a:latin typeface="Montserrat" pitchFamily="2" charset="77"/>
              </a:rPr>
              <a:t>Create a story around the framework of your presentation in order to earn full attention from your audience</a:t>
            </a:r>
            <a:endParaRPr lang="en-GB" sz="1400" dirty="0">
              <a:latin typeface="Montserrat" pitchFamily="2" charset="77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GB" sz="1400" dirty="0">
                <a:latin typeface="Montserrat" pitchFamily="2" charset="77"/>
              </a:rPr>
              <a:t>It’s not mandatory to follow our steps, but these are the best practices in the startup domain.</a:t>
            </a:r>
            <a:endParaRPr lang="en-GB" sz="1400" dirty="0">
              <a:latin typeface="Montserrat" pitchFamily="2" charset="77"/>
            </a:endParaRPr>
          </a:p>
        </p:txBody>
      </p:sp>
      <p:sp>
        <p:nvSpPr>
          <p:cNvPr id="4" name="Content Placeholder 2"/>
          <p:cNvSpPr txBox="1"/>
          <p:nvPr/>
        </p:nvSpPr>
        <p:spPr>
          <a:xfrm>
            <a:off x="6131859" y="1695170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Montserrat" pitchFamily="2" charset="7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44613" y="6131310"/>
            <a:ext cx="10702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Note: </a:t>
            </a:r>
            <a:r>
              <a:rPr lang="en-US" dirty="0">
                <a:solidFill>
                  <a:srgbClr val="FF0000"/>
                </a:solidFill>
              </a:rPr>
              <a:t>Red colored textbox contains smart tips, please remove them from your Pitch Deck before editing.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Google Shape;54;p15"/>
          <p:cNvSpPr txBox="1"/>
          <p:nvPr/>
        </p:nvSpPr>
        <p:spPr>
          <a:xfrm>
            <a:off x="6113929" y="1402253"/>
            <a:ext cx="5221941" cy="3893647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3175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ts val="1400"/>
              <a:buFont typeface="Wingdings" panose="05000000000000000000" pitchFamily="2" charset="2"/>
              <a:buChar char="§"/>
            </a:pPr>
            <a:r>
              <a:rPr lang="en-GB" sz="1400" dirty="0">
                <a:latin typeface="Montserrat" pitchFamily="2" charset="77"/>
              </a:rPr>
              <a:t>Answer the following:</a:t>
            </a:r>
            <a:endParaRPr lang="en-GB" sz="1400" dirty="0">
              <a:latin typeface="Montserrat" pitchFamily="2" charset="77"/>
            </a:endParaRPr>
          </a:p>
          <a:p>
            <a:pPr marL="914400" lvl="1" indent="-317500">
              <a:lnSpc>
                <a:spcPct val="115000"/>
              </a:lnSpc>
              <a:spcBef>
                <a:spcPts val="0"/>
              </a:spcBef>
              <a:buSzPts val="1400"/>
              <a:buFont typeface="Wingdings" panose="05000000000000000000" pitchFamily="2" charset="2"/>
              <a:buChar char="§"/>
            </a:pPr>
            <a:r>
              <a:rPr lang="en-GB" sz="1400" b="1" dirty="0">
                <a:latin typeface="Montserrat" pitchFamily="2" charset="77"/>
              </a:rPr>
              <a:t>Problem : </a:t>
            </a:r>
            <a:r>
              <a:rPr lang="en-GB" sz="1400" dirty="0">
                <a:latin typeface="Montserrat" pitchFamily="2" charset="77"/>
              </a:rPr>
              <a:t>What pain are you solving?</a:t>
            </a:r>
            <a:endParaRPr lang="en-GB" sz="1400" dirty="0">
              <a:latin typeface="Montserrat" pitchFamily="2" charset="77"/>
            </a:endParaRPr>
          </a:p>
          <a:p>
            <a:pPr marL="914400" lvl="1" indent="-317500">
              <a:lnSpc>
                <a:spcPct val="115000"/>
              </a:lnSpc>
              <a:spcBef>
                <a:spcPts val="0"/>
              </a:spcBef>
              <a:buSzPts val="1400"/>
              <a:buFont typeface="Wingdings" panose="05000000000000000000" pitchFamily="2" charset="2"/>
              <a:buChar char="§"/>
            </a:pPr>
            <a:r>
              <a:rPr lang="en-GB" sz="1400" b="1" dirty="0">
                <a:latin typeface="Montserrat" pitchFamily="2" charset="77"/>
              </a:rPr>
              <a:t>Solution : </a:t>
            </a:r>
            <a:r>
              <a:rPr lang="en-GB" sz="1400" dirty="0">
                <a:latin typeface="Montserrat" pitchFamily="2" charset="77"/>
              </a:rPr>
              <a:t> How do you solve the problem?</a:t>
            </a:r>
            <a:endParaRPr lang="en-GB" sz="1400" dirty="0">
              <a:latin typeface="Montserrat" pitchFamily="2" charset="77"/>
            </a:endParaRPr>
          </a:p>
          <a:p>
            <a:pPr marL="914400" lvl="1" indent="-317500">
              <a:lnSpc>
                <a:spcPct val="115000"/>
              </a:lnSpc>
              <a:spcBef>
                <a:spcPts val="0"/>
              </a:spcBef>
              <a:buSzPts val="1400"/>
              <a:buFont typeface="Wingdings" panose="05000000000000000000" pitchFamily="2" charset="2"/>
              <a:buChar char="§"/>
            </a:pPr>
            <a:r>
              <a:rPr lang="en-GB" sz="1400" b="1" dirty="0">
                <a:latin typeface="Montserrat" pitchFamily="2" charset="77"/>
              </a:rPr>
              <a:t>Size of Market: </a:t>
            </a:r>
            <a:r>
              <a:rPr lang="en-GB" sz="1400" dirty="0">
                <a:latin typeface="Montserrat" pitchFamily="2" charset="77"/>
              </a:rPr>
              <a:t>How big is the market?</a:t>
            </a:r>
            <a:endParaRPr lang="en-GB" sz="1400" dirty="0">
              <a:latin typeface="Montserrat" pitchFamily="2" charset="77"/>
            </a:endParaRPr>
          </a:p>
          <a:p>
            <a:pPr marL="914400" lvl="1" indent="-317500">
              <a:lnSpc>
                <a:spcPct val="115000"/>
              </a:lnSpc>
              <a:spcBef>
                <a:spcPts val="0"/>
              </a:spcBef>
              <a:buSzPts val="1400"/>
              <a:buFont typeface="Wingdings" panose="05000000000000000000" pitchFamily="2" charset="2"/>
              <a:buChar char="§"/>
            </a:pPr>
            <a:r>
              <a:rPr lang="en-GB" sz="1400" b="1" dirty="0">
                <a:latin typeface="Montserrat" pitchFamily="2" charset="77"/>
              </a:rPr>
              <a:t>Industry: </a:t>
            </a:r>
            <a:r>
              <a:rPr lang="en-GB" sz="1400" dirty="0">
                <a:latin typeface="Montserrat" pitchFamily="2" charset="77"/>
              </a:rPr>
              <a:t>What kind of competitors are there?</a:t>
            </a:r>
            <a:endParaRPr lang="en-GB" sz="1400" dirty="0">
              <a:latin typeface="Montserrat" pitchFamily="2" charset="77"/>
            </a:endParaRPr>
          </a:p>
          <a:p>
            <a:pPr marL="914400" lvl="1" indent="-317500">
              <a:lnSpc>
                <a:spcPct val="115000"/>
              </a:lnSpc>
              <a:spcBef>
                <a:spcPts val="0"/>
              </a:spcBef>
              <a:buSzPts val="1400"/>
              <a:buFont typeface="Wingdings" panose="05000000000000000000" pitchFamily="2" charset="2"/>
              <a:buChar char="§"/>
            </a:pPr>
            <a:r>
              <a:rPr lang="en-GB" sz="1400" b="1" dirty="0">
                <a:latin typeface="Montserrat" pitchFamily="2" charset="77"/>
              </a:rPr>
              <a:t>Traction:</a:t>
            </a:r>
            <a:r>
              <a:rPr lang="en-GB" sz="1400" dirty="0">
                <a:latin typeface="Montserrat" pitchFamily="2" charset="77"/>
              </a:rPr>
              <a:t> How many customers do you have to date and how large is your revenue?</a:t>
            </a:r>
            <a:endParaRPr lang="en-GB" sz="1400" dirty="0">
              <a:latin typeface="Montserrat" pitchFamily="2" charset="77"/>
            </a:endParaRPr>
          </a:p>
          <a:p>
            <a:pPr marL="914400" lvl="1" indent="-317500">
              <a:lnSpc>
                <a:spcPct val="115000"/>
              </a:lnSpc>
              <a:spcBef>
                <a:spcPts val="0"/>
              </a:spcBef>
              <a:buSzPts val="1400"/>
              <a:buFont typeface="Wingdings" panose="05000000000000000000" pitchFamily="2" charset="2"/>
              <a:buChar char="§"/>
            </a:pPr>
            <a:r>
              <a:rPr lang="en-GB" sz="1400" b="1" dirty="0">
                <a:latin typeface="Montserrat" pitchFamily="2" charset="77"/>
              </a:rPr>
              <a:t>Business Model:</a:t>
            </a:r>
            <a:r>
              <a:rPr lang="en-GB" sz="1400" dirty="0">
                <a:latin typeface="Montserrat" pitchFamily="2" charset="77"/>
              </a:rPr>
              <a:t> How will your company make money?</a:t>
            </a:r>
            <a:endParaRPr lang="en-GB" sz="1400" dirty="0">
              <a:latin typeface="Montserrat" pitchFamily="2" charset="77"/>
            </a:endParaRPr>
          </a:p>
          <a:p>
            <a:pPr marL="914400" lvl="1" indent="-317500">
              <a:lnSpc>
                <a:spcPct val="115000"/>
              </a:lnSpc>
              <a:spcBef>
                <a:spcPts val="0"/>
              </a:spcBef>
              <a:buSzPts val="1400"/>
              <a:buFont typeface="Wingdings" panose="05000000000000000000" pitchFamily="2" charset="2"/>
              <a:buChar char="§"/>
            </a:pPr>
            <a:r>
              <a:rPr lang="en-GB" sz="1400" b="1" dirty="0">
                <a:latin typeface="Montserrat" pitchFamily="2" charset="77"/>
              </a:rPr>
              <a:t>Customer Acquisition: </a:t>
            </a:r>
            <a:r>
              <a:rPr lang="en-GB" sz="1400" dirty="0">
                <a:latin typeface="Montserrat" pitchFamily="2" charset="77"/>
              </a:rPr>
              <a:t>How do you plan to acquire new customers?</a:t>
            </a:r>
            <a:endParaRPr lang="en-GB" sz="1400" dirty="0">
              <a:latin typeface="Montserrat" pitchFamily="2" charset="77"/>
            </a:endParaRPr>
          </a:p>
          <a:p>
            <a:pPr marL="914400" lvl="1" indent="-317500">
              <a:lnSpc>
                <a:spcPct val="115000"/>
              </a:lnSpc>
              <a:spcBef>
                <a:spcPts val="0"/>
              </a:spcBef>
              <a:buSzPts val="1400"/>
              <a:buFont typeface="Wingdings" panose="05000000000000000000" pitchFamily="2" charset="2"/>
              <a:buChar char="§"/>
            </a:pPr>
            <a:r>
              <a:rPr lang="en-GB" sz="1400" b="1" dirty="0">
                <a:latin typeface="Montserrat" pitchFamily="2" charset="77"/>
              </a:rPr>
              <a:t>Team: </a:t>
            </a:r>
            <a:r>
              <a:rPr lang="en-GB" sz="1400" dirty="0">
                <a:latin typeface="Montserrat" pitchFamily="2" charset="77"/>
              </a:rPr>
              <a:t>Who is on your team?</a:t>
            </a:r>
            <a:endParaRPr lang="en-GB" sz="1400" dirty="0">
              <a:latin typeface="Montserrat" pitchFamily="2" charset="77"/>
            </a:endParaRPr>
          </a:p>
          <a:p>
            <a:pPr marL="914400" lvl="1" indent="-317500">
              <a:lnSpc>
                <a:spcPct val="115000"/>
              </a:lnSpc>
              <a:spcBef>
                <a:spcPts val="0"/>
              </a:spcBef>
              <a:buSzPts val="1400"/>
              <a:buFont typeface="Wingdings" panose="05000000000000000000" pitchFamily="2" charset="2"/>
              <a:buChar char="§"/>
            </a:pPr>
            <a:endParaRPr lang="en-GB" sz="1400" dirty="0">
              <a:latin typeface="Montserrat" pitchFamily="2" charset="77"/>
            </a:endParaRPr>
          </a:p>
          <a:p>
            <a:pPr marL="596900" lvl="1" indent="0">
              <a:lnSpc>
                <a:spcPct val="115000"/>
              </a:lnSpc>
              <a:spcBef>
                <a:spcPts val="0"/>
              </a:spcBef>
              <a:buSzPts val="1400"/>
              <a:buNone/>
            </a:pPr>
            <a:r>
              <a:rPr lang="en-GB" sz="1400" b="1" i="1" dirty="0">
                <a:latin typeface="Montserrat" pitchFamily="2" charset="77"/>
              </a:rPr>
              <a:t>Traction, Customer Acquisition </a:t>
            </a:r>
            <a:r>
              <a:rPr lang="en-GB" sz="1400" i="1" dirty="0">
                <a:latin typeface="Montserrat" pitchFamily="2" charset="77"/>
              </a:rPr>
              <a:t>slides</a:t>
            </a:r>
            <a:r>
              <a:rPr lang="en-GB" sz="1400" b="1" i="1" dirty="0">
                <a:latin typeface="Montserrat" pitchFamily="2" charset="77"/>
              </a:rPr>
              <a:t> </a:t>
            </a:r>
            <a:r>
              <a:rPr lang="en-GB" sz="1400" i="1" dirty="0">
                <a:latin typeface="Montserrat" pitchFamily="2" charset="77"/>
              </a:rPr>
              <a:t>might not applicable for idea or pre-seed stage startup.</a:t>
            </a:r>
            <a:endParaRPr lang="en-GB" sz="1400" i="1" dirty="0">
              <a:latin typeface="Montserrat" pitchFamily="2" charset="7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screen">
            <a:alphaModFix amt="8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027238" y="258316"/>
            <a:ext cx="5040000" cy="899542"/>
          </a:xfrm>
        </p:spPr>
        <p:txBody>
          <a:bodyPr anchor="ctr">
            <a:normAutofit/>
          </a:bodyPr>
          <a:lstStyle/>
          <a:p>
            <a:r>
              <a:rPr lang="en-GB" b="1">
                <a:solidFill>
                  <a:schemeClr val="accent4">
                    <a:lumMod val="20000"/>
                    <a:lumOff val="80000"/>
                  </a:schemeClr>
                </a:solidFill>
                <a:latin typeface="Montserrat" pitchFamily="2" charset="77"/>
              </a:rPr>
              <a:t>Business Model</a:t>
            </a:r>
            <a:endParaRPr lang="en-US" b="1" dirty="0">
              <a:solidFill>
                <a:schemeClr val="accent4">
                  <a:lumMod val="20000"/>
                  <a:lumOff val="80000"/>
                </a:schemeClr>
              </a:solidFill>
              <a:latin typeface="Montserrat" pitchFamily="2" charset="77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2027238" y="1157858"/>
            <a:ext cx="5249862" cy="5040000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accent4">
                    <a:lumMod val="20000"/>
                    <a:lumOff val="80000"/>
                  </a:schemeClr>
                </a:solidFill>
                <a:latin typeface="Montserrat" pitchFamily="2" charset="77"/>
              </a:rPr>
              <a:t>List the ways you will make money</a:t>
            </a:r>
            <a:endParaRPr lang="en-GB" sz="2000" dirty="0">
              <a:solidFill>
                <a:schemeClr val="accent4">
                  <a:lumMod val="20000"/>
                  <a:lumOff val="80000"/>
                </a:schemeClr>
              </a:solidFill>
              <a:latin typeface="Montserrat" pitchFamily="2" charset="7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chemeClr val="accent4">
                    <a:lumMod val="20000"/>
                    <a:lumOff val="80000"/>
                  </a:schemeClr>
                </a:solidFill>
                <a:latin typeface="Montserrat" pitchFamily="2" charset="77"/>
              </a:rPr>
              <a:t>Short term or just one simple approach</a:t>
            </a:r>
            <a:endParaRPr lang="en-GB" sz="1800" dirty="0">
              <a:solidFill>
                <a:schemeClr val="accent4">
                  <a:lumMod val="20000"/>
                  <a:lumOff val="80000"/>
                </a:schemeClr>
              </a:solidFill>
              <a:latin typeface="Montserrat" pitchFamily="2" charset="7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chemeClr val="accent4">
                    <a:lumMod val="20000"/>
                    <a:lumOff val="80000"/>
                  </a:schemeClr>
                </a:solidFill>
                <a:latin typeface="Montserrat" pitchFamily="2" charset="77"/>
              </a:rPr>
              <a:t>List alternate monetization possibilities</a:t>
            </a:r>
            <a:endParaRPr lang="en-GB" sz="1800" dirty="0">
              <a:solidFill>
                <a:schemeClr val="accent4">
                  <a:lumMod val="20000"/>
                  <a:lumOff val="80000"/>
                </a:schemeClr>
              </a:solidFill>
              <a:latin typeface="Montserrat" pitchFamily="2" charset="77"/>
            </a:endParaRPr>
          </a:p>
          <a:p>
            <a:pPr>
              <a:lnSpc>
                <a:spcPct val="150000"/>
              </a:lnSpc>
            </a:pPr>
            <a:endParaRPr lang="en-GB" sz="2400" dirty="0">
              <a:solidFill>
                <a:schemeClr val="accent4">
                  <a:lumMod val="20000"/>
                  <a:lumOff val="80000"/>
                </a:schemeClr>
              </a:solidFill>
              <a:latin typeface="Montserrat" pitchFamily="2" charset="77"/>
            </a:endParaRPr>
          </a:p>
        </p:txBody>
      </p:sp>
      <p:pic>
        <p:nvPicPr>
          <p:cNvPr id="7" name="Picture 6" descr="Logo, company name&#10;&#10;Description automatically generated"/>
          <p:cNvPicPr>
            <a:picLocks noChangeAspect="1"/>
          </p:cNvPicPr>
          <p:nvPr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25400" y="25400"/>
            <a:ext cx="1803400" cy="113245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4900" y="3181350"/>
            <a:ext cx="1549400" cy="812800"/>
          </a:xfrm>
          <a:prstGeom prst="rect">
            <a:avLst/>
          </a:prstGeom>
        </p:spPr>
      </p:pic>
      <p:pic>
        <p:nvPicPr>
          <p:cNvPr id="10" name="Google Shape;73;p17"/>
          <p:cNvPicPr preferRelativeResize="0"/>
          <p:nvPr/>
        </p:nvPicPr>
        <p:blipFill rotWithShape="1">
          <a:blip r:embed="rId4" cstate="screen"/>
          <a:srcRect/>
          <a:stretch>
            <a:fillRect/>
          </a:stretch>
        </p:blipFill>
        <p:spPr>
          <a:xfrm>
            <a:off x="11713000" y="6329840"/>
            <a:ext cx="432551" cy="38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screen">
            <a:alphaModFix amt="8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027238" y="258316"/>
            <a:ext cx="5040000" cy="899542"/>
          </a:xfrm>
        </p:spPr>
        <p:txBody>
          <a:bodyPr anchor="ctr">
            <a:normAutofit/>
          </a:bodyPr>
          <a:lstStyle/>
          <a:p>
            <a:r>
              <a:rPr lang="en-GB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Montserrat" pitchFamily="2" charset="77"/>
              </a:rPr>
              <a:t>Revenue Flow</a:t>
            </a:r>
            <a:endParaRPr lang="en-US" b="1" dirty="0">
              <a:solidFill>
                <a:schemeClr val="accent4">
                  <a:lumMod val="20000"/>
                  <a:lumOff val="80000"/>
                </a:schemeClr>
              </a:solidFill>
              <a:latin typeface="Montserrat" pitchFamily="2" charset="77"/>
            </a:endParaRPr>
          </a:p>
        </p:txBody>
      </p:sp>
      <p:pic>
        <p:nvPicPr>
          <p:cNvPr id="7" name="Picture 6" descr="Logo, company name&#10;&#10;Description automatically generated"/>
          <p:cNvPicPr>
            <a:picLocks noChangeAspect="1"/>
          </p:cNvPicPr>
          <p:nvPr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25400" y="25400"/>
            <a:ext cx="1803400" cy="113245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7450" y="2711450"/>
            <a:ext cx="2197100" cy="1435100"/>
          </a:xfrm>
          <a:prstGeom prst="rect">
            <a:avLst/>
          </a:prstGeom>
        </p:spPr>
      </p:pic>
      <p:pic>
        <p:nvPicPr>
          <p:cNvPr id="10" name="Google Shape;73;p17"/>
          <p:cNvPicPr preferRelativeResize="0"/>
          <p:nvPr/>
        </p:nvPicPr>
        <p:blipFill rotWithShape="1">
          <a:blip r:embed="rId4" cstate="screen"/>
          <a:srcRect/>
          <a:stretch>
            <a:fillRect/>
          </a:stretch>
        </p:blipFill>
        <p:spPr>
          <a:xfrm>
            <a:off x="11713000" y="6329840"/>
            <a:ext cx="432551" cy="38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screen">
            <a:alphaModFix amt="8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027238" y="258316"/>
            <a:ext cx="5040000" cy="899542"/>
          </a:xfrm>
        </p:spPr>
        <p:txBody>
          <a:bodyPr anchor="ctr">
            <a:normAutofit/>
          </a:bodyPr>
          <a:lstStyle/>
          <a:p>
            <a:r>
              <a:rPr lang="en-GB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Montserrat" pitchFamily="2" charset="77"/>
              </a:rPr>
              <a:t>Customer Acquisition</a:t>
            </a:r>
            <a:endParaRPr lang="en-US" b="1" dirty="0">
              <a:solidFill>
                <a:schemeClr val="accent4">
                  <a:lumMod val="20000"/>
                  <a:lumOff val="80000"/>
                </a:schemeClr>
              </a:solidFill>
              <a:latin typeface="Montserrat" pitchFamily="2" charset="77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2027238" y="1157858"/>
            <a:ext cx="5249862" cy="5040000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1800" dirty="0">
                <a:solidFill>
                  <a:schemeClr val="accent4">
                    <a:lumMod val="20000"/>
                    <a:lumOff val="80000"/>
                  </a:schemeClr>
                </a:solidFill>
                <a:latin typeface="Montserrat" pitchFamily="2" charset="77"/>
              </a:rPr>
              <a:t>List approaches/tact's you are going to use to get customers</a:t>
            </a:r>
            <a:endParaRPr lang="en-GB" sz="1800" dirty="0">
              <a:solidFill>
                <a:schemeClr val="accent4">
                  <a:lumMod val="20000"/>
                  <a:lumOff val="80000"/>
                </a:schemeClr>
              </a:solidFill>
              <a:latin typeface="Montserrat" pitchFamily="2" charset="7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1600" dirty="0">
                <a:solidFill>
                  <a:schemeClr val="accent4">
                    <a:lumMod val="20000"/>
                    <a:lumOff val="80000"/>
                  </a:schemeClr>
                </a:solidFill>
                <a:latin typeface="Montserrat" pitchFamily="2" charset="77"/>
              </a:rPr>
              <a:t>Initial set, plus over time</a:t>
            </a:r>
            <a:endParaRPr lang="en-GB" sz="1600" dirty="0">
              <a:solidFill>
                <a:schemeClr val="accent4">
                  <a:lumMod val="20000"/>
                  <a:lumOff val="80000"/>
                </a:schemeClr>
              </a:solidFill>
              <a:latin typeface="Montserrat" pitchFamily="2" charset="77"/>
            </a:endParaRPr>
          </a:p>
          <a:p>
            <a:pPr>
              <a:lnSpc>
                <a:spcPct val="150000"/>
              </a:lnSpc>
            </a:pPr>
            <a:endParaRPr lang="en-GB" sz="2400" dirty="0">
              <a:solidFill>
                <a:schemeClr val="accent4">
                  <a:lumMod val="20000"/>
                  <a:lumOff val="80000"/>
                </a:schemeClr>
              </a:solidFill>
              <a:latin typeface="Montserrat" pitchFamily="2" charset="77"/>
            </a:endParaRPr>
          </a:p>
        </p:txBody>
      </p:sp>
      <p:pic>
        <p:nvPicPr>
          <p:cNvPr id="7" name="Picture 6" descr="Logo, company name&#10;&#10;Description automatically generated"/>
          <p:cNvPicPr>
            <a:picLocks noChangeAspect="1"/>
          </p:cNvPicPr>
          <p:nvPr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25400" y="25400"/>
            <a:ext cx="1803400" cy="1132458"/>
          </a:xfrm>
          <a:prstGeom prst="rect">
            <a:avLst/>
          </a:prstGeom>
        </p:spPr>
      </p:pic>
      <p:pic>
        <p:nvPicPr>
          <p:cNvPr id="2" name="Google Shape;73;p17"/>
          <p:cNvPicPr preferRelativeResize="0"/>
          <p:nvPr/>
        </p:nvPicPr>
        <p:blipFill rotWithShape="1">
          <a:blip r:embed="rId3" cstate="screen"/>
          <a:srcRect/>
          <a:stretch>
            <a:fillRect/>
          </a:stretch>
        </p:blipFill>
        <p:spPr>
          <a:xfrm>
            <a:off x="11713000" y="6329840"/>
            <a:ext cx="432551" cy="38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575999" y="347216"/>
            <a:ext cx="5040000" cy="720000"/>
          </a:xfrm>
        </p:spPr>
        <p:txBody>
          <a:bodyPr anchor="ctr">
            <a:normAutofit/>
          </a:bodyPr>
          <a:lstStyle/>
          <a:p>
            <a:pPr algn="ctr"/>
            <a:r>
              <a:rPr lang="en-GB" b="1">
                <a:solidFill>
                  <a:schemeClr val="accent4">
                    <a:lumMod val="20000"/>
                    <a:lumOff val="80000"/>
                  </a:schemeClr>
                </a:solidFill>
                <a:latin typeface="Montserrat" pitchFamily="2" charset="77"/>
              </a:rPr>
              <a:t>Team Members</a:t>
            </a:r>
            <a:endParaRPr lang="en-US" b="1" dirty="0">
              <a:solidFill>
                <a:schemeClr val="accent4">
                  <a:lumMod val="20000"/>
                  <a:lumOff val="80000"/>
                </a:schemeClr>
              </a:solidFill>
              <a:latin typeface="Montserrat" pitchFamily="2" charset="77"/>
            </a:endParaRPr>
          </a:p>
        </p:txBody>
      </p:sp>
      <p:pic>
        <p:nvPicPr>
          <p:cNvPr id="7" name="Picture 6" descr="Logo, company name&#10;&#10;Description automatically generated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25400" y="25400"/>
            <a:ext cx="1803400" cy="1132458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4763" y="228600"/>
            <a:ext cx="1866900" cy="2159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296920" y="5130799"/>
            <a:ext cx="899605" cy="73866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Montserrat" pitchFamily="2" charset="77"/>
              </a:rPr>
              <a:t>Elon</a:t>
            </a:r>
            <a:endParaRPr lang="en-US" sz="2400" b="1" dirty="0">
              <a:solidFill>
                <a:schemeClr val="accent4">
                  <a:lumMod val="20000"/>
                  <a:lumOff val="80000"/>
                </a:schemeClr>
              </a:solidFill>
              <a:latin typeface="Montserrat" pitchFamily="2" charset="77"/>
            </a:endParaRPr>
          </a:p>
          <a:p>
            <a:pPr algn="ctr"/>
            <a:r>
              <a:rPr lang="en-US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Montserrat" pitchFamily="2" charset="77"/>
              </a:rPr>
              <a:t>CEO</a:t>
            </a:r>
            <a:endParaRPr lang="en-US" sz="2400" b="1" dirty="0">
              <a:solidFill>
                <a:schemeClr val="accent4">
                  <a:lumMod val="20000"/>
                  <a:lumOff val="80000"/>
                </a:schemeClr>
              </a:solidFill>
              <a:latin typeface="Montserrat" pitchFamily="2" charset="7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020136" y="5130799"/>
            <a:ext cx="891591" cy="73866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Montserrat" pitchFamily="2" charset="77"/>
              </a:rPr>
              <a:t>Sam</a:t>
            </a:r>
            <a:endParaRPr lang="en-US" sz="2400" b="1" dirty="0">
              <a:solidFill>
                <a:schemeClr val="accent4">
                  <a:lumMod val="20000"/>
                  <a:lumOff val="80000"/>
                </a:schemeClr>
              </a:solidFill>
              <a:latin typeface="Montserrat" pitchFamily="2" charset="77"/>
            </a:endParaRPr>
          </a:p>
          <a:p>
            <a:pPr algn="ctr"/>
            <a:r>
              <a:rPr lang="en-US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Montserrat" pitchFamily="2" charset="77"/>
              </a:rPr>
              <a:t>CTO</a:t>
            </a:r>
            <a:endParaRPr lang="en-US" sz="2400" b="1" dirty="0">
              <a:solidFill>
                <a:schemeClr val="accent4">
                  <a:lumMod val="20000"/>
                  <a:lumOff val="80000"/>
                </a:schemeClr>
              </a:solidFill>
              <a:latin typeface="Montserrat" pitchFamily="2" charset="7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560012" y="5130799"/>
            <a:ext cx="1197765" cy="73866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GB" sz="24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Montserrat" pitchFamily="2" charset="77"/>
              </a:rPr>
              <a:t>Sheryl</a:t>
            </a:r>
            <a:endParaRPr lang="en-US" sz="2400" b="1" dirty="0">
              <a:solidFill>
                <a:schemeClr val="accent4">
                  <a:lumMod val="20000"/>
                  <a:lumOff val="80000"/>
                </a:schemeClr>
              </a:solidFill>
              <a:latin typeface="Montserrat" pitchFamily="2" charset="77"/>
            </a:endParaRPr>
          </a:p>
          <a:p>
            <a:pPr algn="ctr"/>
            <a:r>
              <a:rPr lang="en-US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Montserrat" pitchFamily="2" charset="77"/>
              </a:rPr>
              <a:t>CFO</a:t>
            </a:r>
            <a:endParaRPr lang="en-US" sz="2400" b="1" dirty="0">
              <a:solidFill>
                <a:schemeClr val="accent4">
                  <a:lumMod val="20000"/>
                  <a:lumOff val="80000"/>
                </a:schemeClr>
              </a:solidFill>
              <a:latin typeface="Montserrat" pitchFamily="2" charset="77"/>
            </a:endParaRPr>
          </a:p>
        </p:txBody>
      </p:sp>
      <p:pic>
        <p:nvPicPr>
          <p:cNvPr id="25" name="Google Shape;73;p17"/>
          <p:cNvPicPr preferRelativeResize="0"/>
          <p:nvPr/>
        </p:nvPicPr>
        <p:blipFill rotWithShape="1">
          <a:blip r:embed="rId3" cstate="screen"/>
          <a:srcRect/>
          <a:stretch>
            <a:fillRect/>
          </a:stretch>
        </p:blipFill>
        <p:spPr>
          <a:xfrm>
            <a:off x="11713000" y="6329840"/>
            <a:ext cx="432551" cy="38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screen"/>
          <a:srcRect/>
          <a:stretch>
            <a:fillRect/>
          </a:stretch>
        </p:blipFill>
        <p:spPr>
          <a:xfrm>
            <a:off x="1293417" y="2179318"/>
            <a:ext cx="2906609" cy="2906609"/>
          </a:xfrm>
          <a:custGeom>
            <a:avLst/>
            <a:gdLst>
              <a:gd name="connsiteX0" fmla="*/ 2376000 w 4752000"/>
              <a:gd name="connsiteY0" fmla="*/ 0 h 4752000"/>
              <a:gd name="connsiteX1" fmla="*/ 4752000 w 4752000"/>
              <a:gd name="connsiteY1" fmla="*/ 2376000 h 4752000"/>
              <a:gd name="connsiteX2" fmla="*/ 2376000 w 4752000"/>
              <a:gd name="connsiteY2" fmla="*/ 4752000 h 4752000"/>
              <a:gd name="connsiteX3" fmla="*/ 0 w 4752000"/>
              <a:gd name="connsiteY3" fmla="*/ 2376000 h 4752000"/>
              <a:gd name="connsiteX4" fmla="*/ 2376000 w 4752000"/>
              <a:gd name="connsiteY4" fmla="*/ 0 h 475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52000" h="4752000">
                <a:moveTo>
                  <a:pt x="2376000" y="0"/>
                </a:moveTo>
                <a:cubicBezTo>
                  <a:pt x="3688229" y="0"/>
                  <a:pt x="4752000" y="1063771"/>
                  <a:pt x="4752000" y="2376000"/>
                </a:cubicBezTo>
                <a:cubicBezTo>
                  <a:pt x="4752000" y="3688229"/>
                  <a:pt x="3688229" y="4752000"/>
                  <a:pt x="2376000" y="4752000"/>
                </a:cubicBezTo>
                <a:cubicBezTo>
                  <a:pt x="1063771" y="4752000"/>
                  <a:pt x="0" y="3688229"/>
                  <a:pt x="0" y="2376000"/>
                </a:cubicBezTo>
                <a:cubicBezTo>
                  <a:pt x="0" y="1063771"/>
                  <a:pt x="1063771" y="0"/>
                  <a:pt x="2376000" y="0"/>
                </a:cubicBezTo>
                <a:close/>
              </a:path>
            </a:pathLst>
          </a:custGeom>
        </p:spPr>
      </p:pic>
      <p:pic>
        <p:nvPicPr>
          <p:cNvPr id="1028" name="Picture 4" descr="Work Avatars on Behance"/>
          <p:cNvPicPr>
            <a:picLocks noChangeAspect="1" noChangeArrowheads="1"/>
          </p:cNvPicPr>
          <p:nvPr/>
        </p:nvPicPr>
        <p:blipFill>
          <a:blip r:embed="rId5" cstate="screen"/>
          <a:srcRect/>
          <a:stretch>
            <a:fillRect/>
          </a:stretch>
        </p:blipFill>
        <p:spPr bwMode="auto">
          <a:xfrm>
            <a:off x="8016413" y="2179318"/>
            <a:ext cx="2906609" cy="2906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 cstate="screen"/>
          <a:srcRect/>
          <a:stretch>
            <a:fillRect/>
          </a:stretch>
        </p:blipFill>
        <p:spPr>
          <a:xfrm>
            <a:off x="4654915" y="2179318"/>
            <a:ext cx="2906609" cy="2906609"/>
          </a:xfrm>
          <a:custGeom>
            <a:avLst/>
            <a:gdLst>
              <a:gd name="connsiteX0" fmla="*/ 1431599 w 2906609"/>
              <a:gd name="connsiteY0" fmla="*/ 0 h 2906609"/>
              <a:gd name="connsiteX1" fmla="*/ 1475009 w 2906609"/>
              <a:gd name="connsiteY1" fmla="*/ 0 h 2906609"/>
              <a:gd name="connsiteX2" fmla="*/ 1602008 w 2906609"/>
              <a:gd name="connsiteY2" fmla="*/ 6413 h 2906609"/>
              <a:gd name="connsiteX3" fmla="*/ 2900195 w 2906609"/>
              <a:gd name="connsiteY3" fmla="*/ 1304600 h 2906609"/>
              <a:gd name="connsiteX4" fmla="*/ 2906609 w 2906609"/>
              <a:gd name="connsiteY4" fmla="*/ 1431619 h 2906609"/>
              <a:gd name="connsiteX5" fmla="*/ 2906609 w 2906609"/>
              <a:gd name="connsiteY5" fmla="*/ 1474989 h 2906609"/>
              <a:gd name="connsiteX6" fmla="*/ 2900195 w 2906609"/>
              <a:gd name="connsiteY6" fmla="*/ 1602008 h 2906609"/>
              <a:gd name="connsiteX7" fmla="*/ 1602008 w 2906609"/>
              <a:gd name="connsiteY7" fmla="*/ 2900195 h 2906609"/>
              <a:gd name="connsiteX8" fmla="*/ 1474988 w 2906609"/>
              <a:gd name="connsiteY8" fmla="*/ 2906609 h 2906609"/>
              <a:gd name="connsiteX9" fmla="*/ 1431620 w 2906609"/>
              <a:gd name="connsiteY9" fmla="*/ 2906609 h 2906609"/>
              <a:gd name="connsiteX10" fmla="*/ 1304600 w 2906609"/>
              <a:gd name="connsiteY10" fmla="*/ 2900195 h 2906609"/>
              <a:gd name="connsiteX11" fmla="*/ 6413 w 2906609"/>
              <a:gd name="connsiteY11" fmla="*/ 1602008 h 2906609"/>
              <a:gd name="connsiteX12" fmla="*/ 0 w 2906609"/>
              <a:gd name="connsiteY12" fmla="*/ 1475009 h 2906609"/>
              <a:gd name="connsiteX13" fmla="*/ 0 w 2906609"/>
              <a:gd name="connsiteY13" fmla="*/ 1431599 h 2906609"/>
              <a:gd name="connsiteX14" fmla="*/ 6413 w 2906609"/>
              <a:gd name="connsiteY14" fmla="*/ 1304600 h 2906609"/>
              <a:gd name="connsiteX15" fmla="*/ 1304600 w 2906609"/>
              <a:gd name="connsiteY15" fmla="*/ 6413 h 2906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906609" h="2906609">
                <a:moveTo>
                  <a:pt x="1431599" y="0"/>
                </a:moveTo>
                <a:lnTo>
                  <a:pt x="1475009" y="0"/>
                </a:lnTo>
                <a:lnTo>
                  <a:pt x="1602008" y="6413"/>
                </a:lnTo>
                <a:cubicBezTo>
                  <a:pt x="2286505" y="75928"/>
                  <a:pt x="2830681" y="620103"/>
                  <a:pt x="2900195" y="1304600"/>
                </a:cubicBezTo>
                <a:lnTo>
                  <a:pt x="2906609" y="1431619"/>
                </a:lnTo>
                <a:lnTo>
                  <a:pt x="2906609" y="1474989"/>
                </a:lnTo>
                <a:lnTo>
                  <a:pt x="2900195" y="1602008"/>
                </a:lnTo>
                <a:cubicBezTo>
                  <a:pt x="2830681" y="2286506"/>
                  <a:pt x="2286505" y="2830681"/>
                  <a:pt x="1602008" y="2900195"/>
                </a:cubicBezTo>
                <a:lnTo>
                  <a:pt x="1474988" y="2906609"/>
                </a:lnTo>
                <a:lnTo>
                  <a:pt x="1431620" y="2906609"/>
                </a:lnTo>
                <a:lnTo>
                  <a:pt x="1304600" y="2900195"/>
                </a:lnTo>
                <a:cubicBezTo>
                  <a:pt x="620103" y="2830681"/>
                  <a:pt x="75928" y="2286506"/>
                  <a:pt x="6413" y="1602008"/>
                </a:cubicBezTo>
                <a:lnTo>
                  <a:pt x="0" y="1475009"/>
                </a:lnTo>
                <a:lnTo>
                  <a:pt x="0" y="1431599"/>
                </a:lnTo>
                <a:lnTo>
                  <a:pt x="6413" y="1304600"/>
                </a:lnTo>
                <a:cubicBezTo>
                  <a:pt x="75928" y="620103"/>
                  <a:pt x="620103" y="75928"/>
                  <a:pt x="1304600" y="6413"/>
                </a:cubicBezTo>
                <a:close/>
              </a:path>
            </a:pathLst>
          </a:cu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screen">
            <a:alphaModFix amt="8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027238" y="258316"/>
            <a:ext cx="5040000" cy="899542"/>
          </a:xfrm>
        </p:spPr>
        <p:txBody>
          <a:bodyPr anchor="ctr">
            <a:normAutofit/>
          </a:bodyPr>
          <a:lstStyle/>
          <a:p>
            <a:r>
              <a:rPr lang="en-GB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Montserrat" pitchFamily="2" charset="77"/>
              </a:rPr>
              <a:t>Summary</a:t>
            </a:r>
            <a:endParaRPr lang="en-US" b="1" dirty="0">
              <a:solidFill>
                <a:schemeClr val="accent4">
                  <a:lumMod val="20000"/>
                  <a:lumOff val="80000"/>
                </a:schemeClr>
              </a:solidFill>
              <a:latin typeface="Montserrat" pitchFamily="2" charset="77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2027238" y="1157858"/>
            <a:ext cx="5249862" cy="5040000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000" dirty="0">
                <a:solidFill>
                  <a:schemeClr val="accent4">
                    <a:lumMod val="20000"/>
                    <a:lumOff val="80000"/>
                  </a:schemeClr>
                </a:solidFill>
                <a:latin typeface="Montserrat" pitchFamily="2" charset="77"/>
              </a:rPr>
              <a:t>List 3-5 key takeaways. Such as:</a:t>
            </a:r>
            <a:endParaRPr lang="en-GB" sz="2000" dirty="0">
              <a:solidFill>
                <a:schemeClr val="accent4">
                  <a:lumMod val="20000"/>
                  <a:lumOff val="80000"/>
                </a:schemeClr>
              </a:solidFill>
              <a:latin typeface="Montserrat" pitchFamily="2" charset="7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1600" dirty="0">
                <a:solidFill>
                  <a:schemeClr val="accent4">
                    <a:lumMod val="20000"/>
                    <a:lumOff val="80000"/>
                  </a:schemeClr>
                </a:solidFill>
                <a:latin typeface="Montserrat" pitchFamily="2" charset="77"/>
              </a:rPr>
              <a:t>Secret Sauce (What makes your solution unique from others?)</a:t>
            </a:r>
            <a:endParaRPr lang="en-GB" sz="2800" dirty="0">
              <a:solidFill>
                <a:schemeClr val="accent4">
                  <a:lumMod val="20000"/>
                  <a:lumOff val="80000"/>
                </a:schemeClr>
              </a:solidFill>
              <a:latin typeface="Montserrat" pitchFamily="2" charset="7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1600" dirty="0">
                <a:solidFill>
                  <a:schemeClr val="accent4">
                    <a:lumMod val="20000"/>
                    <a:lumOff val="80000"/>
                  </a:schemeClr>
                </a:solidFill>
                <a:latin typeface="Montserrat" pitchFamily="2" charset="77"/>
              </a:rPr>
              <a:t>Is your idea/product patentable?</a:t>
            </a:r>
            <a:endParaRPr lang="en-GB" sz="1600" dirty="0">
              <a:solidFill>
                <a:schemeClr val="accent4">
                  <a:lumMod val="20000"/>
                  <a:lumOff val="80000"/>
                </a:schemeClr>
              </a:solidFill>
              <a:latin typeface="Montserrat" pitchFamily="2" charset="7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1600" dirty="0">
                <a:solidFill>
                  <a:schemeClr val="accent4">
                    <a:lumMod val="20000"/>
                    <a:lumOff val="80000"/>
                  </a:schemeClr>
                </a:solidFill>
                <a:latin typeface="Montserrat" pitchFamily="2" charset="77"/>
              </a:rPr>
              <a:t>what are technology verticals used in the solution?</a:t>
            </a:r>
            <a:endParaRPr lang="en-GB" sz="1600" dirty="0">
              <a:solidFill>
                <a:schemeClr val="accent4">
                  <a:lumMod val="20000"/>
                  <a:lumOff val="80000"/>
                </a:schemeClr>
              </a:solidFill>
              <a:latin typeface="Montserrat" pitchFamily="2" charset="7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1600" dirty="0">
                <a:solidFill>
                  <a:schemeClr val="accent4">
                    <a:lumMod val="20000"/>
                    <a:lumOff val="80000"/>
                  </a:schemeClr>
                </a:solidFill>
                <a:latin typeface="Montserrat" pitchFamily="2" charset="77"/>
              </a:rPr>
              <a:t>Measurable impacts.</a:t>
            </a:r>
            <a:endParaRPr lang="en-GB" sz="1600" dirty="0">
              <a:solidFill>
                <a:schemeClr val="accent4">
                  <a:lumMod val="20000"/>
                  <a:lumOff val="80000"/>
                </a:schemeClr>
              </a:solidFill>
              <a:latin typeface="Montserrat" pitchFamily="2" charset="7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1600" dirty="0">
                <a:solidFill>
                  <a:schemeClr val="accent4">
                    <a:lumMod val="20000"/>
                    <a:lumOff val="80000"/>
                  </a:schemeClr>
                </a:solidFill>
                <a:latin typeface="Montserrat" pitchFamily="2" charset="77"/>
              </a:rPr>
              <a:t>Is it Scalable? </a:t>
            </a:r>
            <a:endParaRPr lang="en-GB" sz="1600" dirty="0">
              <a:solidFill>
                <a:schemeClr val="accent4">
                  <a:lumMod val="20000"/>
                  <a:lumOff val="80000"/>
                </a:schemeClr>
              </a:solidFill>
              <a:latin typeface="Montserrat" pitchFamily="2" charset="77"/>
            </a:endParaRPr>
          </a:p>
        </p:txBody>
      </p:sp>
      <p:pic>
        <p:nvPicPr>
          <p:cNvPr id="7" name="Picture 6" descr="Logo, company name&#10;&#10;Description automatically generated"/>
          <p:cNvPicPr>
            <a:picLocks noChangeAspect="1"/>
          </p:cNvPicPr>
          <p:nvPr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25400" y="25400"/>
            <a:ext cx="1803400" cy="1132458"/>
          </a:xfrm>
          <a:prstGeom prst="rect">
            <a:avLst/>
          </a:prstGeom>
        </p:spPr>
      </p:pic>
      <p:pic>
        <p:nvPicPr>
          <p:cNvPr id="2" name="Google Shape;73;p17"/>
          <p:cNvPicPr preferRelativeResize="0"/>
          <p:nvPr/>
        </p:nvPicPr>
        <p:blipFill rotWithShape="1">
          <a:blip r:embed="rId3" cstate="screen"/>
          <a:srcRect/>
          <a:stretch>
            <a:fillRect/>
          </a:stretch>
        </p:blipFill>
        <p:spPr>
          <a:xfrm>
            <a:off x="11713000" y="6329840"/>
            <a:ext cx="432551" cy="38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7876" y="365125"/>
            <a:ext cx="8137525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Montserrat" pitchFamily="2" charset="77"/>
              </a:rPr>
              <a:t>Fundraising ask</a:t>
            </a:r>
            <a:endParaRPr lang="en-US" b="1" dirty="0">
              <a:solidFill>
                <a:schemeClr val="accent4">
                  <a:lumMod val="20000"/>
                  <a:lumOff val="80000"/>
                </a:schemeClr>
              </a:solidFill>
              <a:latin typeface="Montserrat" pitchFamily="2" charset="7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03650" y="2351782"/>
            <a:ext cx="45847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Montserrat" pitchFamily="2" charset="77"/>
              </a:rPr>
              <a:t>The amount you are raising</a:t>
            </a:r>
            <a:endParaRPr lang="en-US" sz="3200" b="1" dirty="0">
              <a:solidFill>
                <a:schemeClr val="accent4">
                  <a:lumMod val="20000"/>
                  <a:lumOff val="80000"/>
                </a:schemeClr>
              </a:solidFill>
              <a:latin typeface="Montserrat" pitchFamily="2" charset="7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03650" y="4090094"/>
            <a:ext cx="45847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chemeClr val="accent4">
                    <a:lumMod val="20000"/>
                    <a:lumOff val="80000"/>
                  </a:schemeClr>
                </a:solidFill>
                <a:latin typeface="Montserrat" pitchFamily="2" charset="77"/>
              </a:rPr>
              <a:t>Investors that are</a:t>
            </a:r>
            <a:endParaRPr lang="en-US" sz="2200" dirty="0">
              <a:solidFill>
                <a:schemeClr val="accent4">
                  <a:lumMod val="20000"/>
                  <a:lumOff val="80000"/>
                </a:schemeClr>
              </a:solidFill>
              <a:latin typeface="Montserrat" pitchFamily="2" charset="77"/>
            </a:endParaRPr>
          </a:p>
          <a:p>
            <a:pPr algn="ctr"/>
            <a:r>
              <a:rPr lang="en-GB" sz="2200" dirty="0">
                <a:solidFill>
                  <a:schemeClr val="accent4">
                    <a:lumMod val="20000"/>
                    <a:lumOff val="80000"/>
                  </a:schemeClr>
                </a:solidFill>
                <a:latin typeface="Montserrat" pitchFamily="2" charset="77"/>
              </a:rPr>
              <a:t>currently</a:t>
            </a:r>
            <a:r>
              <a:rPr lang="en-US" sz="2200" dirty="0">
                <a:solidFill>
                  <a:schemeClr val="accent4">
                    <a:lumMod val="20000"/>
                    <a:lumOff val="80000"/>
                  </a:schemeClr>
                </a:solidFill>
                <a:latin typeface="Montserrat" pitchFamily="2" charset="77"/>
              </a:rPr>
              <a:t>  involved</a:t>
            </a:r>
            <a:endParaRPr lang="en-US" sz="2200" dirty="0">
              <a:solidFill>
                <a:schemeClr val="accent4">
                  <a:lumMod val="20000"/>
                  <a:lumOff val="80000"/>
                </a:schemeClr>
              </a:solidFill>
              <a:latin typeface="Montserrat" pitchFamily="2" charset="77"/>
            </a:endParaRPr>
          </a:p>
        </p:txBody>
      </p:sp>
      <p:pic>
        <p:nvPicPr>
          <p:cNvPr id="6" name="Google Shape;73;p17"/>
          <p:cNvPicPr preferRelativeResize="0"/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11713000" y="6329840"/>
            <a:ext cx="432551" cy="38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Logo, company name&#10;&#10;Description automatically generated"/>
          <p:cNvPicPr>
            <a:picLocks noChangeAspect="1"/>
          </p:cNvPicPr>
          <p:nvPr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25400" y="25400"/>
            <a:ext cx="1803400" cy="1132458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Logo, company name&#10;&#10;Description automatically generated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25400" y="25400"/>
            <a:ext cx="1803400" cy="1132458"/>
          </a:xfrm>
          <a:prstGeom prst="rect">
            <a:avLst/>
          </a:prstGeom>
        </p:spPr>
      </p:pic>
      <p:pic>
        <p:nvPicPr>
          <p:cNvPr id="9" name="Google Shape;186;p30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2052638" y="1157858"/>
            <a:ext cx="5477524" cy="116882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87;p30"/>
          <p:cNvSpPr txBox="1"/>
          <p:nvPr/>
        </p:nvSpPr>
        <p:spPr>
          <a:xfrm>
            <a:off x="2052762" y="2784650"/>
            <a:ext cx="5477400" cy="8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Montserrat" pitchFamily="2" charset="77"/>
                <a:ea typeface="Proxima Nova Semibold"/>
                <a:cs typeface="Proxima Nova Semibold"/>
                <a:sym typeface="Proxima Nova Semibold"/>
              </a:rPr>
              <a:t>Company Tagline</a:t>
            </a:r>
            <a:endParaRPr sz="2800" b="1" dirty="0">
              <a:solidFill>
                <a:schemeClr val="accent4">
                  <a:lumMod val="20000"/>
                  <a:lumOff val="80000"/>
                </a:schemeClr>
              </a:solidFill>
              <a:latin typeface="Montserrat" pitchFamily="2" charset="77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11" name="Google Shape;188;p30"/>
          <p:cNvSpPr txBox="1"/>
          <p:nvPr/>
        </p:nvSpPr>
        <p:spPr>
          <a:xfrm>
            <a:off x="2052762" y="3760734"/>
            <a:ext cx="4043238" cy="2569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solidFill>
                  <a:schemeClr val="accent4">
                    <a:lumMod val="20000"/>
                    <a:lumOff val="80000"/>
                  </a:schemeClr>
                </a:solidFill>
                <a:latin typeface="Montserrat" pitchFamily="2" charset="77"/>
                <a:ea typeface="Proxima Nova Semibold"/>
                <a:cs typeface="Proxima Nova Semibold"/>
                <a:sym typeface="Proxima Nova Semibold"/>
              </a:rPr>
              <a:t>Contact information</a:t>
            </a:r>
            <a:endParaRPr sz="1600" dirty="0">
              <a:solidFill>
                <a:schemeClr val="accent4">
                  <a:lumMod val="20000"/>
                  <a:lumOff val="80000"/>
                </a:schemeClr>
              </a:solidFill>
              <a:latin typeface="Montserrat" pitchFamily="2" charset="77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1" name="Google Shape;211;p33"/>
          <p:cNvGrpSpPr/>
          <p:nvPr/>
        </p:nvGrpSpPr>
        <p:grpSpPr>
          <a:xfrm>
            <a:off x="2497925" y="580469"/>
            <a:ext cx="462809" cy="585312"/>
            <a:chOff x="584925" y="238125"/>
            <a:chExt cx="415200" cy="525100"/>
          </a:xfrm>
          <a:solidFill>
            <a:srgbClr val="F2E92A"/>
          </a:solidFill>
        </p:grpSpPr>
        <p:sp>
          <p:nvSpPr>
            <p:cNvPr id="212" name="Google Shape;212;p33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3" name="Google Shape;213;p33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4" name="Google Shape;214;p33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5" name="Google Shape;215;p33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6" name="Google Shape;216;p33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7" name="Google Shape;217;p33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218" name="Google Shape;218;p33"/>
          <p:cNvGrpSpPr/>
          <p:nvPr/>
        </p:nvGrpSpPr>
        <p:grpSpPr>
          <a:xfrm>
            <a:off x="3232937" y="665518"/>
            <a:ext cx="495497" cy="412483"/>
            <a:chOff x="1244325" y="314425"/>
            <a:chExt cx="444525" cy="370050"/>
          </a:xfrm>
          <a:solidFill>
            <a:srgbClr val="F2E92A"/>
          </a:solidFill>
        </p:grpSpPr>
        <p:sp>
          <p:nvSpPr>
            <p:cNvPr id="219" name="Google Shape;219;p33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0" name="Google Shape;220;p33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221" name="Google Shape;221;p33"/>
          <p:cNvGrpSpPr/>
          <p:nvPr/>
        </p:nvGrpSpPr>
        <p:grpSpPr>
          <a:xfrm>
            <a:off x="3995200" y="663484"/>
            <a:ext cx="473733" cy="416551"/>
            <a:chOff x="1928175" y="312600"/>
            <a:chExt cx="425000" cy="373700"/>
          </a:xfrm>
          <a:solidFill>
            <a:srgbClr val="F2E92A"/>
          </a:solidFill>
        </p:grpSpPr>
        <p:sp>
          <p:nvSpPr>
            <p:cNvPr id="222" name="Google Shape;222;p33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l" t="t" r="r" b="b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3" name="Google Shape;223;p33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l" t="t" r="r" b="b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224" name="Google Shape;224;p33"/>
          <p:cNvSpPr/>
          <p:nvPr/>
        </p:nvSpPr>
        <p:spPr>
          <a:xfrm>
            <a:off x="4789569" y="648531"/>
            <a:ext cx="387960" cy="446480"/>
          </a:xfrm>
          <a:custGeom>
            <a:avLst/>
            <a:gdLst/>
            <a:ahLst/>
            <a:cxnLst/>
            <a:rect l="l" t="t" r="r" b="b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F2E92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25" name="Google Shape;225;p33"/>
          <p:cNvSpPr/>
          <p:nvPr/>
        </p:nvSpPr>
        <p:spPr>
          <a:xfrm>
            <a:off x="5567498" y="649898"/>
            <a:ext cx="334901" cy="443749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F2E92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226" name="Google Shape;226;p33"/>
          <p:cNvGrpSpPr/>
          <p:nvPr/>
        </p:nvGrpSpPr>
        <p:grpSpPr>
          <a:xfrm>
            <a:off x="6213917" y="641719"/>
            <a:ext cx="544515" cy="460107"/>
            <a:chOff x="3918650" y="293075"/>
            <a:chExt cx="488500" cy="412775"/>
          </a:xfrm>
          <a:solidFill>
            <a:srgbClr val="F2E92A"/>
          </a:solidFill>
        </p:grpSpPr>
        <p:sp>
          <p:nvSpPr>
            <p:cNvPr id="227" name="Google Shape;227;p33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l" t="t" r="r" b="b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8" name="Google Shape;228;p33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l" t="t" r="r" b="b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9" name="Google Shape;229;p33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l" t="t" r="r" b="b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230" name="Google Shape;230;p33"/>
          <p:cNvGrpSpPr/>
          <p:nvPr/>
        </p:nvGrpSpPr>
        <p:grpSpPr>
          <a:xfrm>
            <a:off x="7013608" y="606998"/>
            <a:ext cx="447873" cy="529523"/>
            <a:chOff x="4636075" y="261925"/>
            <a:chExt cx="401800" cy="475050"/>
          </a:xfrm>
          <a:solidFill>
            <a:srgbClr val="F2E92A"/>
          </a:solidFill>
        </p:grpSpPr>
        <p:sp>
          <p:nvSpPr>
            <p:cNvPr id="231" name="Google Shape;231;p33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l" t="t" r="r" b="b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2" name="Google Shape;232;p33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l" t="t" r="r" b="b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3" name="Google Shape;233;p33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l" t="t" r="r" b="b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4" name="Google Shape;234;p33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l" t="t" r="r" b="b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235" name="Google Shape;235;p33"/>
          <p:cNvSpPr/>
          <p:nvPr/>
        </p:nvSpPr>
        <p:spPr>
          <a:xfrm>
            <a:off x="7732541" y="647836"/>
            <a:ext cx="513192" cy="447873"/>
          </a:xfrm>
          <a:custGeom>
            <a:avLst/>
            <a:gdLst/>
            <a:ahLst/>
            <a:cxnLst/>
            <a:rect l="l" t="t" r="r" b="b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F2E92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236" name="Google Shape;236;p33"/>
          <p:cNvGrpSpPr/>
          <p:nvPr/>
        </p:nvGrpSpPr>
        <p:grpSpPr>
          <a:xfrm>
            <a:off x="8515676" y="651250"/>
            <a:ext cx="449211" cy="440349"/>
            <a:chOff x="5983625" y="301625"/>
            <a:chExt cx="403000" cy="395050"/>
          </a:xfrm>
          <a:solidFill>
            <a:srgbClr val="F2E92A"/>
          </a:solidFill>
        </p:grpSpPr>
        <p:sp>
          <p:nvSpPr>
            <p:cNvPr id="237" name="Google Shape;237;p33"/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l" t="t" r="r" b="b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8" name="Google Shape;238;p33"/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l" t="t" r="r" b="b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9" name="Google Shape;239;p33"/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0" name="Google Shape;240;p33"/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1" name="Google Shape;241;p33"/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2" name="Google Shape;242;p33"/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3" name="Google Shape;243;p33"/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4" name="Google Shape;244;p33"/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5" name="Google Shape;245;p33"/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6" name="Google Shape;246;p33"/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7" name="Google Shape;247;p33"/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8" name="Google Shape;248;p33"/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l" t="t" r="r" b="b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9" name="Google Shape;249;p33"/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l" t="t" r="r" b="b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0" name="Google Shape;250;p33"/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1" name="Google Shape;251;p33"/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2" name="Google Shape;252;p33"/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3" name="Google Shape;253;p33"/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4" name="Google Shape;254;p33"/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5" name="Google Shape;255;p33"/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6" name="Google Shape;256;p33"/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257" name="Google Shape;257;p33"/>
          <p:cNvGrpSpPr/>
          <p:nvPr/>
        </p:nvGrpSpPr>
        <p:grpSpPr>
          <a:xfrm>
            <a:off x="9270444" y="647823"/>
            <a:ext cx="442411" cy="441743"/>
            <a:chOff x="6660750" y="298550"/>
            <a:chExt cx="396900" cy="396300"/>
          </a:xfrm>
          <a:solidFill>
            <a:srgbClr val="F2E92A"/>
          </a:solidFill>
        </p:grpSpPr>
        <p:sp>
          <p:nvSpPr>
            <p:cNvPr id="258" name="Google Shape;258;p33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l" t="t" r="r" b="b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9" name="Google Shape;259;p33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l" t="t" r="r" b="b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260" name="Google Shape;260;p33"/>
          <p:cNvGrpSpPr/>
          <p:nvPr/>
        </p:nvGrpSpPr>
        <p:grpSpPr>
          <a:xfrm>
            <a:off x="2497925" y="1343403"/>
            <a:ext cx="462809" cy="560148"/>
            <a:chOff x="584925" y="922575"/>
            <a:chExt cx="415200" cy="502525"/>
          </a:xfrm>
          <a:solidFill>
            <a:srgbClr val="F2E92A"/>
          </a:solidFill>
        </p:grpSpPr>
        <p:sp>
          <p:nvSpPr>
            <p:cNvPr id="261" name="Google Shape;261;p33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2" name="Google Shape;262;p33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3" name="Google Shape;263;p33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264" name="Google Shape;264;p33"/>
          <p:cNvGrpSpPr/>
          <p:nvPr/>
        </p:nvGrpSpPr>
        <p:grpSpPr>
          <a:xfrm>
            <a:off x="3235667" y="1330473"/>
            <a:ext cx="490063" cy="583973"/>
            <a:chOff x="1246775" y="910975"/>
            <a:chExt cx="439650" cy="523900"/>
          </a:xfrm>
          <a:solidFill>
            <a:srgbClr val="F2E92A"/>
          </a:solidFill>
        </p:grpSpPr>
        <p:sp>
          <p:nvSpPr>
            <p:cNvPr id="265" name="Google Shape;265;p33"/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6" name="Google Shape;266;p33"/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l" t="t" r="r" b="b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7" name="Google Shape;267;p33"/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l" t="t" r="r" b="b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268" name="Google Shape;268;p33"/>
          <p:cNvGrpSpPr/>
          <p:nvPr/>
        </p:nvGrpSpPr>
        <p:grpSpPr>
          <a:xfrm>
            <a:off x="3993168" y="1424383"/>
            <a:ext cx="477801" cy="397491"/>
            <a:chOff x="1926350" y="995225"/>
            <a:chExt cx="428650" cy="356600"/>
          </a:xfrm>
          <a:solidFill>
            <a:srgbClr val="F2E92A"/>
          </a:solidFill>
        </p:grpSpPr>
        <p:sp>
          <p:nvSpPr>
            <p:cNvPr id="269" name="Google Shape;269;p33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0" name="Google Shape;270;p33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1" name="Google Shape;271;p33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2" name="Google Shape;272;p33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273" name="Google Shape;273;p33"/>
          <p:cNvSpPr/>
          <p:nvPr/>
        </p:nvSpPr>
        <p:spPr>
          <a:xfrm>
            <a:off x="4750080" y="1391069"/>
            <a:ext cx="466933" cy="464203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F2E92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74" name="Google Shape;274;p33"/>
          <p:cNvSpPr/>
          <p:nvPr/>
        </p:nvSpPr>
        <p:spPr>
          <a:xfrm>
            <a:off x="5502175" y="1414227"/>
            <a:ext cx="465540" cy="417916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F2E92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75" name="Google Shape;275;p33"/>
          <p:cNvSpPr/>
          <p:nvPr/>
        </p:nvSpPr>
        <p:spPr>
          <a:xfrm>
            <a:off x="6260372" y="1417627"/>
            <a:ext cx="451941" cy="411089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2E92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76" name="Google Shape;276;p33"/>
          <p:cNvSpPr/>
          <p:nvPr/>
        </p:nvSpPr>
        <p:spPr>
          <a:xfrm>
            <a:off x="7026735" y="1421695"/>
            <a:ext cx="422013" cy="402952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2E92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277" name="Google Shape;277;p33"/>
          <p:cNvGrpSpPr/>
          <p:nvPr/>
        </p:nvGrpSpPr>
        <p:grpSpPr>
          <a:xfrm>
            <a:off x="7756142" y="1394455"/>
            <a:ext cx="465540" cy="466209"/>
            <a:chOff x="5302225" y="968375"/>
            <a:chExt cx="417650" cy="418250"/>
          </a:xfrm>
          <a:solidFill>
            <a:srgbClr val="F2E92A"/>
          </a:solidFill>
        </p:grpSpPr>
        <p:sp>
          <p:nvSpPr>
            <p:cNvPr id="278" name="Google Shape;278;p33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l" t="t" r="r" b="b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9" name="Google Shape;279;p33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l" t="t" r="r" b="b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280" name="Google Shape;280;p33"/>
          <p:cNvGrpSpPr/>
          <p:nvPr/>
        </p:nvGrpSpPr>
        <p:grpSpPr>
          <a:xfrm>
            <a:off x="8451694" y="1342037"/>
            <a:ext cx="577175" cy="562183"/>
            <a:chOff x="5926225" y="921350"/>
            <a:chExt cx="517800" cy="504350"/>
          </a:xfrm>
          <a:solidFill>
            <a:srgbClr val="F2E92A"/>
          </a:solidFill>
        </p:grpSpPr>
        <p:sp>
          <p:nvSpPr>
            <p:cNvPr id="281" name="Google Shape;281;p33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2" name="Google Shape;282;p33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283" name="Google Shape;283;p33"/>
          <p:cNvGrpSpPr/>
          <p:nvPr/>
        </p:nvGrpSpPr>
        <p:grpSpPr>
          <a:xfrm>
            <a:off x="9222124" y="1352933"/>
            <a:ext cx="539053" cy="540419"/>
            <a:chOff x="6617400" y="931125"/>
            <a:chExt cx="483600" cy="484825"/>
          </a:xfrm>
          <a:solidFill>
            <a:srgbClr val="F2E92A"/>
          </a:solidFill>
        </p:grpSpPr>
        <p:sp>
          <p:nvSpPr>
            <p:cNvPr id="284" name="Google Shape;284;p33"/>
            <p:cNvSpPr/>
            <p:nvPr/>
          </p:nvSpPr>
          <p:spPr>
            <a:xfrm>
              <a:off x="6843925" y="1183900"/>
              <a:ext cx="121525" cy="232050"/>
            </a:xfrm>
            <a:custGeom>
              <a:avLst/>
              <a:gdLst/>
              <a:ahLst/>
              <a:cxnLst/>
              <a:rect l="l" t="t" r="r" b="b"/>
              <a:pathLst>
                <a:path w="4861" h="9282" extrusionOk="0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5" name="Google Shape;285;p33"/>
            <p:cNvSpPr/>
            <p:nvPr/>
          </p:nvSpPr>
          <p:spPr>
            <a:xfrm>
              <a:off x="6617400" y="931125"/>
              <a:ext cx="483600" cy="259500"/>
            </a:xfrm>
            <a:custGeom>
              <a:avLst/>
              <a:gdLst/>
              <a:ahLst/>
              <a:cxnLst/>
              <a:rect l="l" t="t" r="r" b="b"/>
              <a:pathLst>
                <a:path w="19344" h="10380" extrusionOk="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286" name="Google Shape;286;p33"/>
          <p:cNvGrpSpPr/>
          <p:nvPr/>
        </p:nvGrpSpPr>
        <p:grpSpPr>
          <a:xfrm>
            <a:off x="2469333" y="2192083"/>
            <a:ext cx="519992" cy="364831"/>
            <a:chOff x="559275" y="1683950"/>
            <a:chExt cx="466500" cy="327300"/>
          </a:xfrm>
          <a:solidFill>
            <a:srgbClr val="F2E92A"/>
          </a:solidFill>
        </p:grpSpPr>
        <p:sp>
          <p:nvSpPr>
            <p:cNvPr id="287" name="Google Shape;287;p33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l" t="t" r="r" b="b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8" name="Google Shape;288;p33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l" t="t" r="r" b="b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289" name="Google Shape;289;p33"/>
          <p:cNvGrpSpPr/>
          <p:nvPr/>
        </p:nvGrpSpPr>
        <p:grpSpPr>
          <a:xfrm>
            <a:off x="3220703" y="2119962"/>
            <a:ext cx="519992" cy="509096"/>
            <a:chOff x="1233350" y="1619250"/>
            <a:chExt cx="466500" cy="456725"/>
          </a:xfrm>
          <a:solidFill>
            <a:srgbClr val="F2E92A"/>
          </a:solidFill>
        </p:grpSpPr>
        <p:sp>
          <p:nvSpPr>
            <p:cNvPr id="290" name="Google Shape;290;p33"/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l" t="t" r="r" b="b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1" name="Google Shape;291;p33"/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2" name="Google Shape;292;p33"/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3" name="Google Shape;293;p33"/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l" t="t" r="r" b="b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294" name="Google Shape;294;p33"/>
          <p:cNvGrpSpPr/>
          <p:nvPr/>
        </p:nvGrpSpPr>
        <p:grpSpPr>
          <a:xfrm>
            <a:off x="3995551" y="2091781"/>
            <a:ext cx="487332" cy="487332"/>
            <a:chOff x="1922075" y="1629000"/>
            <a:chExt cx="437200" cy="437200"/>
          </a:xfrm>
          <a:solidFill>
            <a:srgbClr val="F2E92A"/>
          </a:solidFill>
        </p:grpSpPr>
        <p:sp>
          <p:nvSpPr>
            <p:cNvPr id="295" name="Google Shape;295;p33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l" t="t" r="r" b="b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6" name="Google Shape;296;p33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l" t="t" r="r" b="b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297" name="Google Shape;297;p33"/>
          <p:cNvGrpSpPr/>
          <p:nvPr/>
        </p:nvGrpSpPr>
        <p:grpSpPr>
          <a:xfrm>
            <a:off x="4737737" y="2128798"/>
            <a:ext cx="491401" cy="491401"/>
            <a:chOff x="2594325" y="1627175"/>
            <a:chExt cx="440850" cy="440850"/>
          </a:xfrm>
          <a:solidFill>
            <a:srgbClr val="F2E92A"/>
          </a:solidFill>
        </p:grpSpPr>
        <p:sp>
          <p:nvSpPr>
            <p:cNvPr id="298" name="Google Shape;298;p33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9" name="Google Shape;299;p33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0" name="Google Shape;300;p33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301" name="Google Shape;301;p33"/>
          <p:cNvSpPr/>
          <p:nvPr/>
        </p:nvSpPr>
        <p:spPr>
          <a:xfrm>
            <a:off x="5511010" y="2150660"/>
            <a:ext cx="447873" cy="447845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2E92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302" name="Google Shape;302;p33"/>
          <p:cNvGrpSpPr/>
          <p:nvPr/>
        </p:nvGrpSpPr>
        <p:grpSpPr>
          <a:xfrm>
            <a:off x="6286761" y="2092042"/>
            <a:ext cx="398828" cy="564913"/>
            <a:chOff x="3984000" y="1594200"/>
            <a:chExt cx="357800" cy="506800"/>
          </a:xfrm>
          <a:solidFill>
            <a:srgbClr val="F2E92A"/>
          </a:solidFill>
        </p:grpSpPr>
        <p:sp>
          <p:nvSpPr>
            <p:cNvPr id="303" name="Google Shape;303;p33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l" t="t" r="r" b="b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4" name="Google Shape;304;p33"/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l" t="t" r="r" b="b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305" name="Google Shape;305;p33"/>
          <p:cNvGrpSpPr/>
          <p:nvPr/>
        </p:nvGrpSpPr>
        <p:grpSpPr>
          <a:xfrm>
            <a:off x="6974816" y="2213177"/>
            <a:ext cx="525453" cy="322640"/>
            <a:chOff x="4601275" y="1702875"/>
            <a:chExt cx="471400" cy="289450"/>
          </a:xfrm>
          <a:solidFill>
            <a:srgbClr val="F2E92A"/>
          </a:solidFill>
        </p:grpSpPr>
        <p:sp>
          <p:nvSpPr>
            <p:cNvPr id="306" name="Google Shape;306;p33"/>
            <p:cNvSpPr/>
            <p:nvPr/>
          </p:nvSpPr>
          <p:spPr>
            <a:xfrm>
              <a:off x="4816200" y="170287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7" name="Google Shape;307;p33"/>
            <p:cNvSpPr/>
            <p:nvPr/>
          </p:nvSpPr>
          <p:spPr>
            <a:xfrm>
              <a:off x="503112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8" name="Google Shape;308;p33"/>
            <p:cNvSpPr/>
            <p:nvPr/>
          </p:nvSpPr>
          <p:spPr>
            <a:xfrm>
              <a:off x="4634875" y="1756000"/>
              <a:ext cx="404225" cy="178325"/>
            </a:xfrm>
            <a:custGeom>
              <a:avLst/>
              <a:gdLst/>
              <a:ahLst/>
              <a:cxnLst/>
              <a:rect l="l" t="t" r="r" b="b"/>
              <a:pathLst>
                <a:path w="16169" h="7133" extrusionOk="0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9" name="Google Shape;309;p33"/>
            <p:cNvSpPr/>
            <p:nvPr/>
          </p:nvSpPr>
          <p:spPr>
            <a:xfrm>
              <a:off x="460127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0" name="Google Shape;310;p33"/>
            <p:cNvSpPr/>
            <p:nvPr/>
          </p:nvSpPr>
          <p:spPr>
            <a:xfrm>
              <a:off x="4673325" y="1947725"/>
              <a:ext cx="327300" cy="44600"/>
            </a:xfrm>
            <a:custGeom>
              <a:avLst/>
              <a:gdLst/>
              <a:ahLst/>
              <a:cxnLst/>
              <a:rect l="l" t="t" r="r" b="b"/>
              <a:pathLst>
                <a:path w="13092" h="1784" extrusionOk="0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311" name="Google Shape;311;p33"/>
          <p:cNvGrpSpPr/>
          <p:nvPr/>
        </p:nvGrpSpPr>
        <p:grpSpPr>
          <a:xfrm>
            <a:off x="7751377" y="2134230"/>
            <a:ext cx="475071" cy="480533"/>
            <a:chOff x="5297950" y="1632050"/>
            <a:chExt cx="426200" cy="431100"/>
          </a:xfrm>
          <a:solidFill>
            <a:srgbClr val="F2E92A"/>
          </a:solidFill>
        </p:grpSpPr>
        <p:sp>
          <p:nvSpPr>
            <p:cNvPr id="312" name="Google Shape;312;p33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l" t="t" r="r" b="b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3" name="Google Shape;313;p33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l" t="t" r="r" b="b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314" name="Google Shape;314;p33"/>
          <p:cNvGrpSpPr/>
          <p:nvPr/>
        </p:nvGrpSpPr>
        <p:grpSpPr>
          <a:xfrm>
            <a:off x="8501381" y="2119962"/>
            <a:ext cx="477801" cy="509096"/>
            <a:chOff x="5970800" y="1619250"/>
            <a:chExt cx="428650" cy="456725"/>
          </a:xfrm>
          <a:solidFill>
            <a:srgbClr val="F2E92A"/>
          </a:solidFill>
        </p:grpSpPr>
        <p:sp>
          <p:nvSpPr>
            <p:cNvPr id="315" name="Google Shape;315;p33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6" name="Google Shape;316;p33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7" name="Google Shape;317;p33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8" name="Google Shape;318;p33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9" name="Google Shape;319;p33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320" name="Google Shape;320;p33"/>
          <p:cNvGrpSpPr/>
          <p:nvPr/>
        </p:nvGrpSpPr>
        <p:grpSpPr>
          <a:xfrm>
            <a:off x="9230986" y="2113832"/>
            <a:ext cx="535625" cy="488669"/>
            <a:chOff x="6625350" y="1613750"/>
            <a:chExt cx="480525" cy="438400"/>
          </a:xfrm>
          <a:solidFill>
            <a:srgbClr val="F2E92A"/>
          </a:solidFill>
        </p:grpSpPr>
        <p:sp>
          <p:nvSpPr>
            <p:cNvPr id="321" name="Google Shape;321;p33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l" t="t" r="r" b="b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2" name="Google Shape;322;p33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l" t="t" r="r" b="b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3" name="Google Shape;323;p33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l" t="t" r="r" b="b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4" name="Google Shape;324;p33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l" t="t" r="r" b="b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5" name="Google Shape;325;p33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l" t="t" r="r" b="b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326" name="Google Shape;326;p33"/>
          <p:cNvGrpSpPr/>
          <p:nvPr/>
        </p:nvGrpSpPr>
        <p:grpSpPr>
          <a:xfrm>
            <a:off x="2527185" y="2908757"/>
            <a:ext cx="404289" cy="434247"/>
            <a:chOff x="611175" y="2326900"/>
            <a:chExt cx="362700" cy="389575"/>
          </a:xfrm>
          <a:solidFill>
            <a:srgbClr val="F2E92A"/>
          </a:solidFill>
        </p:grpSpPr>
        <p:sp>
          <p:nvSpPr>
            <p:cNvPr id="327" name="Google Shape;327;p33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8" name="Google Shape;328;p33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9" name="Google Shape;329;p33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0" name="Google Shape;330;p33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331" name="Google Shape;331;p33"/>
          <p:cNvSpPr/>
          <p:nvPr/>
        </p:nvSpPr>
        <p:spPr>
          <a:xfrm>
            <a:off x="3267713" y="2912927"/>
            <a:ext cx="426081" cy="42608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2E92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32" name="Google Shape;332;p33"/>
          <p:cNvSpPr/>
          <p:nvPr/>
        </p:nvSpPr>
        <p:spPr>
          <a:xfrm>
            <a:off x="4019110" y="2912927"/>
            <a:ext cx="426081" cy="42608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2E92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33" name="Google Shape;333;p33"/>
          <p:cNvSpPr/>
          <p:nvPr/>
        </p:nvSpPr>
        <p:spPr>
          <a:xfrm>
            <a:off x="4770509" y="2912927"/>
            <a:ext cx="426081" cy="42608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2E92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334" name="Google Shape;334;p33"/>
          <p:cNvGrpSpPr/>
          <p:nvPr/>
        </p:nvGrpSpPr>
        <p:grpSpPr>
          <a:xfrm>
            <a:off x="5621137" y="2839341"/>
            <a:ext cx="227336" cy="567644"/>
            <a:chOff x="3386850" y="2264625"/>
            <a:chExt cx="203950" cy="509250"/>
          </a:xfrm>
          <a:solidFill>
            <a:srgbClr val="F2E92A"/>
          </a:solidFill>
        </p:grpSpPr>
        <p:sp>
          <p:nvSpPr>
            <p:cNvPr id="335" name="Google Shape;335;p33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l" t="t" r="r" b="b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6" name="Google Shape;336;p33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l" t="t" r="r" b="b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337" name="Google Shape;337;p33"/>
          <p:cNvGrpSpPr/>
          <p:nvPr/>
        </p:nvGrpSpPr>
        <p:grpSpPr>
          <a:xfrm>
            <a:off x="7144302" y="2911488"/>
            <a:ext cx="186484" cy="423351"/>
            <a:chOff x="4753325" y="2329350"/>
            <a:chExt cx="167300" cy="379800"/>
          </a:xfrm>
          <a:solidFill>
            <a:srgbClr val="F2E92A"/>
          </a:solidFill>
        </p:grpSpPr>
        <p:sp>
          <p:nvSpPr>
            <p:cNvPr id="338" name="Google Shape;338;p33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l" t="t" r="r" b="b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9" name="Google Shape;339;p33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l" t="t" r="r" b="b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340" name="Google Shape;340;p33"/>
          <p:cNvGrpSpPr/>
          <p:nvPr/>
        </p:nvGrpSpPr>
        <p:grpSpPr>
          <a:xfrm>
            <a:off x="6389504" y="2842044"/>
            <a:ext cx="193339" cy="562209"/>
            <a:chOff x="4076175" y="2267050"/>
            <a:chExt cx="173450" cy="504375"/>
          </a:xfrm>
          <a:solidFill>
            <a:srgbClr val="F2E92A"/>
          </a:solidFill>
        </p:grpSpPr>
        <p:sp>
          <p:nvSpPr>
            <p:cNvPr id="341" name="Google Shape;341;p33"/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l" t="t" r="r" b="b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2" name="Google Shape;342;p33"/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l" t="t" r="r" b="b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343" name="Google Shape;343;p33"/>
          <p:cNvSpPr/>
          <p:nvPr/>
        </p:nvSpPr>
        <p:spPr>
          <a:xfrm>
            <a:off x="7776100" y="2901361"/>
            <a:ext cx="426081" cy="449211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F2E92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344" name="Google Shape;344;p33"/>
          <p:cNvGrpSpPr/>
          <p:nvPr/>
        </p:nvGrpSpPr>
        <p:grpSpPr>
          <a:xfrm>
            <a:off x="8506145" y="2909426"/>
            <a:ext cx="468272" cy="432881"/>
            <a:chOff x="5975075" y="2327500"/>
            <a:chExt cx="420100" cy="388350"/>
          </a:xfrm>
          <a:solidFill>
            <a:srgbClr val="F2E92A"/>
          </a:solidFill>
        </p:grpSpPr>
        <p:sp>
          <p:nvSpPr>
            <p:cNvPr id="345" name="Google Shape;345;p33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6" name="Google Shape;346;p33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347" name="Google Shape;347;p33"/>
          <p:cNvGrpSpPr/>
          <p:nvPr/>
        </p:nvGrpSpPr>
        <p:grpSpPr>
          <a:xfrm>
            <a:off x="9348026" y="2896495"/>
            <a:ext cx="287249" cy="468272"/>
            <a:chOff x="6730350" y="2315900"/>
            <a:chExt cx="257700" cy="420100"/>
          </a:xfrm>
          <a:solidFill>
            <a:srgbClr val="F2E92A"/>
          </a:solidFill>
        </p:grpSpPr>
        <p:sp>
          <p:nvSpPr>
            <p:cNvPr id="348" name="Google Shape;348;p33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9" name="Google Shape;349;p33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0" name="Google Shape;350;p33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1" name="Google Shape;351;p33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2" name="Google Shape;352;p33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353" name="Google Shape;353;p33"/>
          <p:cNvGrpSpPr/>
          <p:nvPr/>
        </p:nvGrpSpPr>
        <p:grpSpPr>
          <a:xfrm>
            <a:off x="2656486" y="3611805"/>
            <a:ext cx="145687" cy="530888"/>
            <a:chOff x="727175" y="2957625"/>
            <a:chExt cx="130700" cy="476275"/>
          </a:xfrm>
          <a:solidFill>
            <a:srgbClr val="F2E92A"/>
          </a:solidFill>
        </p:grpSpPr>
        <p:sp>
          <p:nvSpPr>
            <p:cNvPr id="354" name="Google Shape;354;p33"/>
            <p:cNvSpPr/>
            <p:nvPr/>
          </p:nvSpPr>
          <p:spPr>
            <a:xfrm>
              <a:off x="727175" y="2957625"/>
              <a:ext cx="130700" cy="476275"/>
            </a:xfrm>
            <a:custGeom>
              <a:avLst/>
              <a:gdLst/>
              <a:ahLst/>
              <a:cxnLst/>
              <a:rect l="l" t="t" r="r" b="b"/>
              <a:pathLst>
                <a:path w="5228" h="19051" extrusionOk="0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5" name="Google Shape;355;p33"/>
            <p:cNvSpPr/>
            <p:nvPr/>
          </p:nvSpPr>
          <p:spPr>
            <a:xfrm>
              <a:off x="751600" y="3090125"/>
              <a:ext cx="81850" cy="319350"/>
            </a:xfrm>
            <a:custGeom>
              <a:avLst/>
              <a:gdLst/>
              <a:ahLst/>
              <a:cxnLst/>
              <a:rect l="l" t="t" r="r" b="b"/>
              <a:pathLst>
                <a:path w="3274" h="12774" extrusionOk="0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356" name="Google Shape;356;p33"/>
          <p:cNvSpPr/>
          <p:nvPr/>
        </p:nvSpPr>
        <p:spPr>
          <a:xfrm>
            <a:off x="4008911" y="3590837"/>
            <a:ext cx="446480" cy="573077"/>
          </a:xfrm>
          <a:custGeom>
            <a:avLst/>
            <a:gdLst/>
            <a:ahLst/>
            <a:cxnLst/>
            <a:rect l="l" t="t" r="r" b="b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F2E92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57" name="Google Shape;357;p33"/>
          <p:cNvSpPr/>
          <p:nvPr/>
        </p:nvSpPr>
        <p:spPr>
          <a:xfrm>
            <a:off x="3315366" y="3590837"/>
            <a:ext cx="330777" cy="573077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2E92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358" name="Google Shape;358;p33"/>
          <p:cNvGrpSpPr/>
          <p:nvPr/>
        </p:nvGrpSpPr>
        <p:grpSpPr>
          <a:xfrm>
            <a:off x="4725475" y="3628804"/>
            <a:ext cx="515924" cy="496863"/>
            <a:chOff x="2583325" y="2972875"/>
            <a:chExt cx="462850" cy="445750"/>
          </a:xfrm>
          <a:solidFill>
            <a:srgbClr val="F2E92A"/>
          </a:solidFill>
        </p:grpSpPr>
        <p:sp>
          <p:nvSpPr>
            <p:cNvPr id="359" name="Google Shape;359;p33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0" name="Google Shape;360;p33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361" name="Google Shape;361;p33"/>
          <p:cNvGrpSpPr/>
          <p:nvPr/>
        </p:nvGrpSpPr>
        <p:grpSpPr>
          <a:xfrm>
            <a:off x="5459148" y="3703013"/>
            <a:ext cx="551315" cy="348472"/>
            <a:chOff x="3241525" y="3039450"/>
            <a:chExt cx="494600" cy="312625"/>
          </a:xfrm>
          <a:solidFill>
            <a:srgbClr val="F2E92A"/>
          </a:solidFill>
        </p:grpSpPr>
        <p:sp>
          <p:nvSpPr>
            <p:cNvPr id="362" name="Google Shape;362;p33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l" t="t" r="r" b="b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3" name="Google Shape;363;p33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l" t="t" r="r" b="b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364" name="Google Shape;364;p33"/>
          <p:cNvSpPr/>
          <p:nvPr/>
        </p:nvSpPr>
        <p:spPr>
          <a:xfrm>
            <a:off x="7000874" y="3640526"/>
            <a:ext cx="473733" cy="473705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F2E92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365" name="Google Shape;365;p33"/>
          <p:cNvGrpSpPr/>
          <p:nvPr/>
        </p:nvGrpSpPr>
        <p:grpSpPr>
          <a:xfrm>
            <a:off x="7703725" y="3666258"/>
            <a:ext cx="570375" cy="421985"/>
            <a:chOff x="5255200" y="3006475"/>
            <a:chExt cx="511700" cy="378575"/>
          </a:xfrm>
          <a:solidFill>
            <a:srgbClr val="F2E92A"/>
          </a:solidFill>
        </p:grpSpPr>
        <p:sp>
          <p:nvSpPr>
            <p:cNvPr id="366" name="Google Shape;366;p33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7" name="Google Shape;367;p33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368" name="Google Shape;368;p33"/>
          <p:cNvGrpSpPr/>
          <p:nvPr/>
        </p:nvGrpSpPr>
        <p:grpSpPr>
          <a:xfrm>
            <a:off x="6255439" y="3641761"/>
            <a:ext cx="461472" cy="470975"/>
            <a:chOff x="3955900" y="2984500"/>
            <a:chExt cx="414000" cy="422525"/>
          </a:xfrm>
          <a:solidFill>
            <a:srgbClr val="F2E92A"/>
          </a:solidFill>
        </p:grpSpPr>
        <p:sp>
          <p:nvSpPr>
            <p:cNvPr id="369" name="Google Shape;369;p33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0" name="Google Shape;370;p33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l" t="t" r="r" b="b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1" name="Google Shape;371;p33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372" name="Google Shape;372;p33"/>
          <p:cNvSpPr/>
          <p:nvPr/>
        </p:nvSpPr>
        <p:spPr>
          <a:xfrm>
            <a:off x="2474123" y="4425949"/>
            <a:ext cx="515896" cy="405655"/>
          </a:xfrm>
          <a:custGeom>
            <a:avLst/>
            <a:gdLst/>
            <a:ahLst/>
            <a:cxnLst/>
            <a:rect l="l" t="t" r="r" b="b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F2E92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73" name="Google Shape;373;p33"/>
          <p:cNvSpPr/>
          <p:nvPr/>
        </p:nvSpPr>
        <p:spPr>
          <a:xfrm>
            <a:off x="8560853" y="3618734"/>
            <a:ext cx="359368" cy="517289"/>
          </a:xfrm>
          <a:custGeom>
            <a:avLst/>
            <a:gdLst/>
            <a:ahLst/>
            <a:cxnLst/>
            <a:rect l="l" t="t" r="r" b="b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F2E92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374" name="Google Shape;374;p33"/>
          <p:cNvGrpSpPr/>
          <p:nvPr/>
        </p:nvGrpSpPr>
        <p:grpSpPr>
          <a:xfrm>
            <a:off x="9315366" y="3634935"/>
            <a:ext cx="352569" cy="500959"/>
            <a:chOff x="6701050" y="2978375"/>
            <a:chExt cx="316300" cy="449425"/>
          </a:xfrm>
          <a:solidFill>
            <a:srgbClr val="F2E92A"/>
          </a:solidFill>
        </p:grpSpPr>
        <p:sp>
          <p:nvSpPr>
            <p:cNvPr id="375" name="Google Shape;375;p33"/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l" t="t" r="r" b="b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6" name="Google Shape;376;p33"/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l" t="t" r="r" b="b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377" name="Google Shape;377;p33"/>
          <p:cNvGrpSpPr/>
          <p:nvPr/>
        </p:nvGrpSpPr>
        <p:grpSpPr>
          <a:xfrm>
            <a:off x="3229537" y="4459816"/>
            <a:ext cx="502324" cy="337604"/>
            <a:chOff x="1241275" y="3718400"/>
            <a:chExt cx="450650" cy="302875"/>
          </a:xfrm>
          <a:solidFill>
            <a:srgbClr val="F2E92A"/>
          </a:solidFill>
        </p:grpSpPr>
        <p:sp>
          <p:nvSpPr>
            <p:cNvPr id="378" name="Google Shape;378;p33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l" t="t" r="r" b="b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9" name="Google Shape;379;p33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l" t="t" r="r" b="b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0" name="Google Shape;380;p33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l" t="t" r="r" b="b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1" name="Google Shape;381;p33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l" t="t" r="r" b="b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382" name="Google Shape;382;p33"/>
          <p:cNvGrpSpPr/>
          <p:nvPr/>
        </p:nvGrpSpPr>
        <p:grpSpPr>
          <a:xfrm>
            <a:off x="3987732" y="4433955"/>
            <a:ext cx="488669" cy="389995"/>
            <a:chOff x="1921475" y="3695200"/>
            <a:chExt cx="438400" cy="349875"/>
          </a:xfrm>
          <a:solidFill>
            <a:srgbClr val="F2E92A"/>
          </a:solidFill>
        </p:grpSpPr>
        <p:sp>
          <p:nvSpPr>
            <p:cNvPr id="383" name="Google Shape;383;p33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l" t="t" r="r" b="b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4" name="Google Shape;384;p33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l" t="t" r="r" b="b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5" name="Google Shape;385;p33"/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l" t="t" r="r" b="b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386" name="Google Shape;386;p33"/>
          <p:cNvGrpSpPr/>
          <p:nvPr/>
        </p:nvGrpSpPr>
        <p:grpSpPr>
          <a:xfrm>
            <a:off x="4743867" y="4427825"/>
            <a:ext cx="479140" cy="401587"/>
            <a:chOff x="2599825" y="3689700"/>
            <a:chExt cx="429850" cy="360275"/>
          </a:xfrm>
          <a:solidFill>
            <a:srgbClr val="F2E92A"/>
          </a:solidFill>
        </p:grpSpPr>
        <p:sp>
          <p:nvSpPr>
            <p:cNvPr id="387" name="Google Shape;387;p33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l" t="t" r="r" b="b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8" name="Google Shape;388;p33"/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l" t="t" r="r" b="b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389" name="Google Shape;389;p33"/>
          <p:cNvGrpSpPr/>
          <p:nvPr/>
        </p:nvGrpSpPr>
        <p:grpSpPr>
          <a:xfrm>
            <a:off x="5518366" y="4386304"/>
            <a:ext cx="432881" cy="451941"/>
            <a:chOff x="3294650" y="3652450"/>
            <a:chExt cx="388350" cy="405450"/>
          </a:xfrm>
          <a:solidFill>
            <a:srgbClr val="F2E92A"/>
          </a:solidFill>
        </p:grpSpPr>
        <p:sp>
          <p:nvSpPr>
            <p:cNvPr id="390" name="Google Shape;390;p33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1" name="Google Shape;391;p33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2" name="Google Shape;392;p33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393" name="Google Shape;393;p33"/>
          <p:cNvGrpSpPr/>
          <p:nvPr/>
        </p:nvGrpSpPr>
        <p:grpSpPr>
          <a:xfrm>
            <a:off x="6233675" y="4443485"/>
            <a:ext cx="505000" cy="370264"/>
            <a:chOff x="3936375" y="3703750"/>
            <a:chExt cx="453050" cy="332175"/>
          </a:xfrm>
          <a:solidFill>
            <a:srgbClr val="F2E92A"/>
          </a:solidFill>
        </p:grpSpPr>
        <p:sp>
          <p:nvSpPr>
            <p:cNvPr id="394" name="Google Shape;394;p33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5" name="Google Shape;395;p33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6" name="Google Shape;396;p33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7" name="Google Shape;397;p33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l" t="t" r="r" b="b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8" name="Google Shape;398;p33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l" t="t" r="r" b="b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399" name="Google Shape;399;p33"/>
          <p:cNvGrpSpPr/>
          <p:nvPr/>
        </p:nvGrpSpPr>
        <p:grpSpPr>
          <a:xfrm>
            <a:off x="6985043" y="4443485"/>
            <a:ext cx="505000" cy="370264"/>
            <a:chOff x="4610450" y="3703750"/>
            <a:chExt cx="453050" cy="332175"/>
          </a:xfrm>
          <a:solidFill>
            <a:srgbClr val="F2E92A"/>
          </a:solidFill>
        </p:grpSpPr>
        <p:sp>
          <p:nvSpPr>
            <p:cNvPr id="400" name="Google Shape;400;p33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1" name="Google Shape;401;p33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402" name="Google Shape;402;p33"/>
          <p:cNvGrpSpPr/>
          <p:nvPr/>
        </p:nvGrpSpPr>
        <p:grpSpPr>
          <a:xfrm>
            <a:off x="7754109" y="4406061"/>
            <a:ext cx="469609" cy="445115"/>
            <a:chOff x="5300400" y="3670175"/>
            <a:chExt cx="421300" cy="399325"/>
          </a:xfrm>
          <a:solidFill>
            <a:srgbClr val="F2E92A"/>
          </a:solidFill>
        </p:grpSpPr>
        <p:sp>
          <p:nvSpPr>
            <p:cNvPr id="403" name="Google Shape;403;p33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4" name="Google Shape;404;p33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5" name="Google Shape;405;p33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6" name="Google Shape;406;p33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7" name="Google Shape;407;p33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408" name="Google Shape;408;p33"/>
          <p:cNvSpPr/>
          <p:nvPr/>
        </p:nvSpPr>
        <p:spPr>
          <a:xfrm>
            <a:off x="8479173" y="4367428"/>
            <a:ext cx="522723" cy="522695"/>
          </a:xfrm>
          <a:custGeom>
            <a:avLst/>
            <a:gdLst/>
            <a:ahLst/>
            <a:cxnLst/>
            <a:rect l="l" t="t" r="r" b="b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2E92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409" name="Google Shape;409;p33"/>
          <p:cNvGrpSpPr/>
          <p:nvPr/>
        </p:nvGrpSpPr>
        <p:grpSpPr>
          <a:xfrm>
            <a:off x="9263645" y="4400598"/>
            <a:ext cx="456011" cy="456037"/>
            <a:chOff x="6654650" y="3665275"/>
            <a:chExt cx="409100" cy="409125"/>
          </a:xfrm>
          <a:solidFill>
            <a:srgbClr val="F2E92A"/>
          </a:solidFill>
        </p:grpSpPr>
        <p:sp>
          <p:nvSpPr>
            <p:cNvPr id="410" name="Google Shape;410;p33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1" name="Google Shape;411;p33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412" name="Google Shape;412;p33"/>
          <p:cNvGrpSpPr/>
          <p:nvPr/>
        </p:nvGrpSpPr>
        <p:grpSpPr>
          <a:xfrm>
            <a:off x="2482265" y="5132906"/>
            <a:ext cx="494132" cy="494160"/>
            <a:chOff x="570875" y="4322250"/>
            <a:chExt cx="443300" cy="443325"/>
          </a:xfrm>
          <a:solidFill>
            <a:srgbClr val="F2E92A"/>
          </a:solidFill>
        </p:grpSpPr>
        <p:sp>
          <p:nvSpPr>
            <p:cNvPr id="413" name="Google Shape;413;p33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4" name="Google Shape;414;p33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5" name="Google Shape;415;p33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6" name="Google Shape;416;p33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417" name="Google Shape;417;p33"/>
          <p:cNvSpPr/>
          <p:nvPr/>
        </p:nvSpPr>
        <p:spPr>
          <a:xfrm>
            <a:off x="3213259" y="5229071"/>
            <a:ext cx="534984" cy="302215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2E92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418" name="Google Shape;418;p33"/>
          <p:cNvGrpSpPr/>
          <p:nvPr/>
        </p:nvGrpSpPr>
        <p:grpSpPr>
          <a:xfrm>
            <a:off x="4052383" y="5096178"/>
            <a:ext cx="359368" cy="567616"/>
            <a:chOff x="1979475" y="4289300"/>
            <a:chExt cx="322400" cy="509225"/>
          </a:xfrm>
          <a:solidFill>
            <a:srgbClr val="F2E92A"/>
          </a:solidFill>
        </p:grpSpPr>
        <p:sp>
          <p:nvSpPr>
            <p:cNvPr id="419" name="Google Shape;419;p33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l" t="t" r="r" b="b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0" name="Google Shape;420;p33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l" t="t" r="r" b="b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1" name="Google Shape;421;p33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l" t="t" r="r" b="b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422" name="Google Shape;422;p33"/>
          <p:cNvGrpSpPr/>
          <p:nvPr/>
        </p:nvGrpSpPr>
        <p:grpSpPr>
          <a:xfrm>
            <a:off x="4771761" y="5103646"/>
            <a:ext cx="424019" cy="552680"/>
            <a:chOff x="2624850" y="4296000"/>
            <a:chExt cx="380400" cy="495825"/>
          </a:xfrm>
          <a:solidFill>
            <a:srgbClr val="F2E92A"/>
          </a:solidFill>
        </p:grpSpPr>
        <p:sp>
          <p:nvSpPr>
            <p:cNvPr id="423" name="Google Shape;423;p33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l" t="t" r="r" b="b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4" name="Google Shape;424;p33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l" t="t" r="r" b="b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5" name="Google Shape;425;p33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l" t="t" r="r" b="b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426" name="Google Shape;426;p33"/>
          <p:cNvSpPr/>
          <p:nvPr/>
        </p:nvSpPr>
        <p:spPr>
          <a:xfrm>
            <a:off x="6259705" y="5153521"/>
            <a:ext cx="453279" cy="453307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F2E92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27" name="Google Shape;427;p33"/>
          <p:cNvSpPr/>
          <p:nvPr/>
        </p:nvSpPr>
        <p:spPr>
          <a:xfrm>
            <a:off x="5508306" y="5182113"/>
            <a:ext cx="453279" cy="396124"/>
          </a:xfrm>
          <a:custGeom>
            <a:avLst/>
            <a:gdLst/>
            <a:ahLst/>
            <a:cxnLst/>
            <a:rect l="l" t="t" r="r" b="b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F2E92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28" name="Google Shape;428;p33"/>
          <p:cNvSpPr/>
          <p:nvPr/>
        </p:nvSpPr>
        <p:spPr>
          <a:xfrm>
            <a:off x="7009039" y="5151486"/>
            <a:ext cx="457404" cy="457376"/>
          </a:xfrm>
          <a:custGeom>
            <a:avLst/>
            <a:gdLst/>
            <a:ahLst/>
            <a:cxnLst/>
            <a:rect l="l" t="t" r="r" b="b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F2E92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429" name="Google Shape;429;p33"/>
          <p:cNvGrpSpPr/>
          <p:nvPr/>
        </p:nvGrpSpPr>
        <p:grpSpPr>
          <a:xfrm>
            <a:off x="7726882" y="5158099"/>
            <a:ext cx="524060" cy="443777"/>
            <a:chOff x="5275975" y="4344850"/>
            <a:chExt cx="470150" cy="398125"/>
          </a:xfrm>
          <a:solidFill>
            <a:srgbClr val="F2E92A"/>
          </a:solidFill>
        </p:grpSpPr>
        <p:sp>
          <p:nvSpPr>
            <p:cNvPr id="430" name="Google Shape;430;p33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1" name="Google Shape;431;p33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2" name="Google Shape;432;p33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l" t="t" r="r" b="b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433" name="Google Shape;433;p33"/>
          <p:cNvSpPr/>
          <p:nvPr/>
        </p:nvSpPr>
        <p:spPr>
          <a:xfrm>
            <a:off x="8505035" y="5144688"/>
            <a:ext cx="471003" cy="470975"/>
          </a:xfrm>
          <a:custGeom>
            <a:avLst/>
            <a:gdLst/>
            <a:ahLst/>
            <a:cxnLst/>
            <a:rect l="l" t="t" r="r" b="b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F2E92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434" name="Google Shape;434;p33"/>
          <p:cNvGrpSpPr/>
          <p:nvPr/>
        </p:nvGrpSpPr>
        <p:grpSpPr>
          <a:xfrm>
            <a:off x="9250017" y="5122038"/>
            <a:ext cx="483264" cy="515896"/>
            <a:chOff x="6642425" y="4312500"/>
            <a:chExt cx="433550" cy="462825"/>
          </a:xfrm>
          <a:solidFill>
            <a:srgbClr val="F2E92A"/>
          </a:solidFill>
        </p:grpSpPr>
        <p:sp>
          <p:nvSpPr>
            <p:cNvPr id="435" name="Google Shape;435;p33"/>
            <p:cNvSpPr/>
            <p:nvPr/>
          </p:nvSpPr>
          <p:spPr>
            <a:xfrm>
              <a:off x="6642425" y="4687375"/>
              <a:ext cx="433550" cy="39125"/>
            </a:xfrm>
            <a:custGeom>
              <a:avLst/>
              <a:gdLst/>
              <a:ahLst/>
              <a:cxnLst/>
              <a:rect l="l" t="t" r="r" b="b"/>
              <a:pathLst>
                <a:path w="17342" h="156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6" name="Google Shape;436;p33"/>
            <p:cNvSpPr/>
            <p:nvPr/>
          </p:nvSpPr>
          <p:spPr>
            <a:xfrm>
              <a:off x="6642425" y="4736225"/>
              <a:ext cx="433550" cy="39100"/>
            </a:xfrm>
            <a:custGeom>
              <a:avLst/>
              <a:gdLst/>
              <a:ahLst/>
              <a:cxnLst/>
              <a:rect l="l" t="t" r="r" b="b"/>
              <a:pathLst>
                <a:path w="17342" h="1564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7" name="Google Shape;437;p33"/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l" t="t" r="r" b="b"/>
              <a:pathLst>
                <a:path w="13995" h="15094" extrusionOk="0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438" name="Google Shape;438;p33"/>
          <p:cNvSpPr/>
          <p:nvPr/>
        </p:nvSpPr>
        <p:spPr>
          <a:xfrm>
            <a:off x="2419001" y="5948476"/>
            <a:ext cx="620703" cy="366196"/>
          </a:xfrm>
          <a:custGeom>
            <a:avLst/>
            <a:gdLst/>
            <a:ahLst/>
            <a:cxnLst/>
            <a:rect l="l" t="t" r="r" b="b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F2E92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439" name="Google Shape;439;p33"/>
          <p:cNvGrpSpPr/>
          <p:nvPr/>
        </p:nvGrpSpPr>
        <p:grpSpPr>
          <a:xfrm>
            <a:off x="3232937" y="5887704"/>
            <a:ext cx="495497" cy="487332"/>
            <a:chOff x="1244325" y="4999400"/>
            <a:chExt cx="444525" cy="437200"/>
          </a:xfrm>
          <a:solidFill>
            <a:srgbClr val="F2E92A"/>
          </a:solidFill>
        </p:grpSpPr>
        <p:sp>
          <p:nvSpPr>
            <p:cNvPr id="440" name="Google Shape;440;p33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l" t="t" r="r" b="b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41" name="Google Shape;441;p33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l" t="t" r="r" b="b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42" name="Google Shape;442;p33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43" name="Google Shape;443;p33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l" t="t" r="r" b="b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44" name="Google Shape;444;p33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445" name="Google Shape;445;p33"/>
          <p:cNvGrpSpPr/>
          <p:nvPr/>
        </p:nvGrpSpPr>
        <p:grpSpPr>
          <a:xfrm>
            <a:off x="4028558" y="5872042"/>
            <a:ext cx="407020" cy="518627"/>
            <a:chOff x="1958100" y="4985350"/>
            <a:chExt cx="365150" cy="465275"/>
          </a:xfrm>
          <a:solidFill>
            <a:srgbClr val="F2E92A"/>
          </a:solidFill>
        </p:grpSpPr>
        <p:sp>
          <p:nvSpPr>
            <p:cNvPr id="446" name="Google Shape;446;p33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l" t="t" r="r" b="b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47" name="Google Shape;447;p33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l" t="t" r="r" b="b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48" name="Google Shape;448;p33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l" t="t" r="r" b="b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449" name="Google Shape;449;p33"/>
          <p:cNvGrpSpPr/>
          <p:nvPr/>
        </p:nvGrpSpPr>
        <p:grpSpPr>
          <a:xfrm>
            <a:off x="4749970" y="5891772"/>
            <a:ext cx="466933" cy="479836"/>
            <a:chOff x="2605300" y="5003050"/>
            <a:chExt cx="418900" cy="430475"/>
          </a:xfrm>
          <a:solidFill>
            <a:srgbClr val="F2E92A"/>
          </a:solidFill>
        </p:grpSpPr>
        <p:sp>
          <p:nvSpPr>
            <p:cNvPr id="450" name="Google Shape;450;p33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l" t="t" r="r" b="b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51" name="Google Shape;451;p33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l" t="t" r="r" b="b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52" name="Google Shape;452;p33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l" t="t" r="r" b="b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453" name="Google Shape;453;p33"/>
          <p:cNvGrpSpPr/>
          <p:nvPr/>
        </p:nvGrpSpPr>
        <p:grpSpPr>
          <a:xfrm>
            <a:off x="5455749" y="5902000"/>
            <a:ext cx="558113" cy="458741"/>
            <a:chOff x="3238475" y="5012225"/>
            <a:chExt cx="500700" cy="411550"/>
          </a:xfrm>
          <a:solidFill>
            <a:srgbClr val="F2E92A"/>
          </a:solidFill>
        </p:grpSpPr>
        <p:sp>
          <p:nvSpPr>
            <p:cNvPr id="454" name="Google Shape;454;p33"/>
            <p:cNvSpPr/>
            <p:nvPr/>
          </p:nvSpPr>
          <p:spPr>
            <a:xfrm>
              <a:off x="3238475" y="5315050"/>
              <a:ext cx="500700" cy="108725"/>
            </a:xfrm>
            <a:custGeom>
              <a:avLst/>
              <a:gdLst/>
              <a:ahLst/>
              <a:cxnLst/>
              <a:rect l="l" t="t" r="r" b="b"/>
              <a:pathLst>
                <a:path w="20028" h="4349" extrusionOk="0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55" name="Google Shape;455;p33"/>
            <p:cNvSpPr/>
            <p:nvPr/>
          </p:nvSpPr>
          <p:spPr>
            <a:xfrm>
              <a:off x="3282450" y="5160575"/>
              <a:ext cx="412750" cy="140475"/>
            </a:xfrm>
            <a:custGeom>
              <a:avLst/>
              <a:gdLst/>
              <a:ahLst/>
              <a:cxnLst/>
              <a:rect l="l" t="t" r="r" b="b"/>
              <a:pathLst>
                <a:path w="16510" h="5619" extrusionOk="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56" name="Google Shape;456;p33"/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57" name="Google Shape;457;p33"/>
            <p:cNvSpPr/>
            <p:nvPr/>
          </p:nvSpPr>
          <p:spPr>
            <a:xfrm>
              <a:off x="3429575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58" name="Google Shape;458;p33"/>
            <p:cNvSpPr/>
            <p:nvPr/>
          </p:nvSpPr>
          <p:spPr>
            <a:xfrm>
              <a:off x="3516900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459" name="Google Shape;459;p33"/>
          <p:cNvGrpSpPr/>
          <p:nvPr/>
        </p:nvGrpSpPr>
        <p:grpSpPr>
          <a:xfrm>
            <a:off x="6931260" y="5852981"/>
            <a:ext cx="612565" cy="556748"/>
            <a:chOff x="4562200" y="4968250"/>
            <a:chExt cx="549550" cy="499475"/>
          </a:xfrm>
          <a:solidFill>
            <a:srgbClr val="F2E92A"/>
          </a:solidFill>
        </p:grpSpPr>
        <p:sp>
          <p:nvSpPr>
            <p:cNvPr id="460" name="Google Shape;460;p33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1" name="Google Shape;461;p33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2" name="Google Shape;462;p33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3" name="Google Shape;463;p33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4" name="Google Shape;464;p33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465" name="Google Shape;465;p33"/>
          <p:cNvGrpSpPr/>
          <p:nvPr/>
        </p:nvGrpSpPr>
        <p:grpSpPr>
          <a:xfrm>
            <a:off x="6273831" y="5884303"/>
            <a:ext cx="424688" cy="493435"/>
            <a:chOff x="3972400" y="4996350"/>
            <a:chExt cx="381000" cy="442675"/>
          </a:xfrm>
          <a:solidFill>
            <a:srgbClr val="F2E92A"/>
          </a:solidFill>
        </p:grpSpPr>
        <p:sp>
          <p:nvSpPr>
            <p:cNvPr id="466" name="Google Shape;466;p33"/>
            <p:cNvSpPr/>
            <p:nvPr/>
          </p:nvSpPr>
          <p:spPr>
            <a:xfrm>
              <a:off x="4157400" y="4996350"/>
              <a:ext cx="86725" cy="103200"/>
            </a:xfrm>
            <a:custGeom>
              <a:avLst/>
              <a:gdLst/>
              <a:ahLst/>
              <a:cxnLst/>
              <a:rect l="l" t="t" r="r" b="b"/>
              <a:pathLst>
                <a:path w="3469" h="4128" extrusionOk="0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7" name="Google Shape;467;p33"/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l" t="t" r="r" b="b"/>
              <a:pathLst>
                <a:path w="15240" h="15631" extrusionOk="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468" name="Google Shape;468;p33"/>
          <p:cNvGrpSpPr/>
          <p:nvPr/>
        </p:nvGrpSpPr>
        <p:grpSpPr>
          <a:xfrm>
            <a:off x="7688091" y="5842782"/>
            <a:ext cx="601669" cy="577147"/>
            <a:chOff x="5241175" y="4959100"/>
            <a:chExt cx="539775" cy="517775"/>
          </a:xfrm>
          <a:solidFill>
            <a:srgbClr val="F2E92A"/>
          </a:solidFill>
        </p:grpSpPr>
        <p:sp>
          <p:nvSpPr>
            <p:cNvPr id="469" name="Google Shape;469;p33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0" name="Google Shape;470;p33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1" name="Google Shape;471;p33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2" name="Google Shape;472;p33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3" name="Google Shape;473;p33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4" name="Google Shape;474;p33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475" name="Google Shape;475;p33"/>
          <p:cNvSpPr/>
          <p:nvPr/>
        </p:nvSpPr>
        <p:spPr>
          <a:xfrm>
            <a:off x="8475773" y="5985235"/>
            <a:ext cx="529523" cy="292684"/>
          </a:xfrm>
          <a:custGeom>
            <a:avLst/>
            <a:gdLst/>
            <a:ahLst/>
            <a:cxnLst/>
            <a:rect l="l" t="t" r="r" b="b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F2E92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476" name="Google Shape;476;p33"/>
          <p:cNvGrpSpPr/>
          <p:nvPr/>
        </p:nvGrpSpPr>
        <p:grpSpPr>
          <a:xfrm>
            <a:off x="9297670" y="5928527"/>
            <a:ext cx="385925" cy="443776"/>
            <a:chOff x="6685175" y="5036025"/>
            <a:chExt cx="346225" cy="398125"/>
          </a:xfrm>
          <a:solidFill>
            <a:srgbClr val="F2E92A"/>
          </a:solidFill>
        </p:grpSpPr>
        <p:sp>
          <p:nvSpPr>
            <p:cNvPr id="477" name="Google Shape;477;p33"/>
            <p:cNvSpPr/>
            <p:nvPr/>
          </p:nvSpPr>
          <p:spPr>
            <a:xfrm>
              <a:off x="6743800" y="5036025"/>
              <a:ext cx="105650" cy="147775"/>
            </a:xfrm>
            <a:custGeom>
              <a:avLst/>
              <a:gdLst/>
              <a:ahLst/>
              <a:cxnLst/>
              <a:rect l="l" t="t" r="r" b="b"/>
              <a:pathLst>
                <a:path w="4226" h="5911" extrusionOk="0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8" name="Google Shape;478;p33"/>
            <p:cNvSpPr/>
            <p:nvPr/>
          </p:nvSpPr>
          <p:spPr>
            <a:xfrm>
              <a:off x="6685175" y="5152025"/>
              <a:ext cx="84275" cy="117275"/>
            </a:xfrm>
            <a:custGeom>
              <a:avLst/>
              <a:gdLst/>
              <a:ahLst/>
              <a:cxnLst/>
              <a:rect l="l" t="t" r="r" b="b"/>
              <a:pathLst>
                <a:path w="3371" h="4691" extrusionOk="0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9" name="Google Shape;479;p33"/>
            <p:cNvSpPr/>
            <p:nvPr/>
          </p:nvSpPr>
          <p:spPr>
            <a:xfrm>
              <a:off x="6871400" y="5038475"/>
              <a:ext cx="105650" cy="145325"/>
            </a:xfrm>
            <a:custGeom>
              <a:avLst/>
              <a:gdLst/>
              <a:ahLst/>
              <a:cxnLst/>
              <a:rect l="l" t="t" r="r" b="b"/>
              <a:pathLst>
                <a:path w="4226" h="5813" extrusionOk="0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80" name="Google Shape;480;p33"/>
            <p:cNvSpPr/>
            <p:nvPr/>
          </p:nvSpPr>
          <p:spPr>
            <a:xfrm>
              <a:off x="6944050" y="5155700"/>
              <a:ext cx="87350" cy="116025"/>
            </a:xfrm>
            <a:custGeom>
              <a:avLst/>
              <a:gdLst/>
              <a:ahLst/>
              <a:cxnLst/>
              <a:rect l="l" t="t" r="r" b="b"/>
              <a:pathLst>
                <a:path w="3494" h="4641" extrusionOk="0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81" name="Google Shape;481;p33"/>
            <p:cNvSpPr/>
            <p:nvPr/>
          </p:nvSpPr>
          <p:spPr>
            <a:xfrm>
              <a:off x="6727300" y="5185625"/>
              <a:ext cx="263800" cy="248525"/>
            </a:xfrm>
            <a:custGeom>
              <a:avLst/>
              <a:gdLst/>
              <a:ahLst/>
              <a:cxnLst/>
              <a:rect l="l" t="t" r="r" b="b"/>
              <a:pathLst>
                <a:path w="10552" h="9941" extrusionOk="0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10164763" y="855190"/>
            <a:ext cx="1090566" cy="116017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>
                <a:solidFill>
                  <a:schemeClr val="accent4">
                    <a:lumMod val="20000"/>
                    <a:lumOff val="80000"/>
                  </a:schemeClr>
                </a:solidFill>
                <a:latin typeface="Montserrat" pitchFamily="2" charset="77"/>
              </a:rPr>
              <a:t>Axel-Third Person Game</a:t>
            </a:r>
            <a:endParaRPr lang="en-US" b="1">
              <a:solidFill>
                <a:schemeClr val="accent4">
                  <a:lumMod val="20000"/>
                  <a:lumOff val="80000"/>
                </a:schemeClr>
              </a:solidFill>
              <a:latin typeface="Montserrat" pitchFamily="2" charset="7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>
                <a:solidFill>
                  <a:schemeClr val="accent4">
                    <a:lumMod val="20000"/>
                    <a:lumOff val="80000"/>
                  </a:schemeClr>
                </a:solidFill>
                <a:latin typeface="Montserrat" pitchFamily="2" charset="77"/>
              </a:rPr>
              <a:t>Software For People</a:t>
            </a:r>
            <a:endParaRPr lang="en-US">
              <a:solidFill>
                <a:schemeClr val="accent4">
                  <a:lumMod val="20000"/>
                  <a:lumOff val="80000"/>
                </a:schemeClr>
              </a:solidFill>
              <a:latin typeface="Montserrat" pitchFamily="2" charset="77"/>
            </a:endParaRPr>
          </a:p>
        </p:txBody>
      </p:sp>
      <p:pic>
        <p:nvPicPr>
          <p:cNvPr id="4" name="Google Shape;65;p16"/>
          <p:cNvPicPr preferRelativeResize="0"/>
          <p:nvPr/>
        </p:nvPicPr>
        <p:blipFill>
          <a:blip r:embed="rId1" cstate="screen"/>
          <a:stretch>
            <a:fillRect/>
          </a:stretch>
        </p:blipFill>
        <p:spPr>
          <a:xfrm>
            <a:off x="10226025" y="6198525"/>
            <a:ext cx="1824649" cy="38935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66;p16"/>
          <p:cNvSpPr/>
          <p:nvPr/>
        </p:nvSpPr>
        <p:spPr>
          <a:xfrm>
            <a:off x="10403499" y="5426512"/>
            <a:ext cx="1469700" cy="603300"/>
          </a:xfrm>
          <a:prstGeom prst="roundRect">
            <a:avLst>
              <a:gd name="adj" fmla="val 16667"/>
            </a:avLst>
          </a:prstGeom>
          <a:solidFill>
            <a:srgbClr val="F254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rgbClr val="FFFFFF"/>
                </a:solidFill>
                <a:latin typeface="Montserrat" pitchFamily="2" charset="77"/>
                <a:ea typeface="Avenir"/>
                <a:cs typeface="Avenir"/>
                <a:sym typeface="Avenir"/>
              </a:rPr>
              <a:t>Put your own logo below</a:t>
            </a:r>
            <a:endParaRPr sz="1400" dirty="0">
              <a:solidFill>
                <a:srgbClr val="FFFFFF"/>
              </a:solidFill>
              <a:latin typeface="Montserrat" pitchFamily="2" charset="77"/>
              <a:ea typeface="Avenir"/>
              <a:cs typeface="Avenir"/>
              <a:sym typeface="Avenir"/>
            </a:endParaRPr>
          </a:p>
        </p:txBody>
      </p:sp>
      <p:pic>
        <p:nvPicPr>
          <p:cNvPr id="7" name="Picture 6" descr="Logo, company name&#10;&#10;Description automatically generated"/>
          <p:cNvPicPr>
            <a:picLocks noChangeAspect="1"/>
          </p:cNvPicPr>
          <p:nvPr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25400" y="25400"/>
            <a:ext cx="1803400" cy="113245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>
                <a:solidFill>
                  <a:schemeClr val="accent4">
                    <a:lumMod val="20000"/>
                    <a:lumOff val="80000"/>
                  </a:schemeClr>
                </a:solidFill>
                <a:latin typeface="Montserrat" pitchFamily="2" charset="77"/>
              </a:rPr>
              <a:t>Bold Concise</a:t>
            </a:r>
            <a:br>
              <a:rPr lang="en-US" b="1">
                <a:solidFill>
                  <a:schemeClr val="accent4">
                    <a:lumMod val="20000"/>
                    <a:lumOff val="80000"/>
                  </a:schemeClr>
                </a:solidFill>
                <a:latin typeface="Montserrat" pitchFamily="2" charset="77"/>
              </a:rPr>
            </a:br>
            <a:r>
              <a:rPr lang="en-US" b="1">
                <a:solidFill>
                  <a:schemeClr val="accent4">
                    <a:lumMod val="20000"/>
                    <a:lumOff val="80000"/>
                  </a:schemeClr>
                </a:solidFill>
                <a:latin typeface="Montserrat" pitchFamily="2" charset="77"/>
              </a:rPr>
              <a:t>Statement</a:t>
            </a:r>
            <a:endParaRPr lang="en-US" b="1">
              <a:solidFill>
                <a:schemeClr val="accent4">
                  <a:lumMod val="20000"/>
                  <a:lumOff val="80000"/>
                </a:schemeClr>
              </a:solidFill>
              <a:latin typeface="Montserrat" pitchFamily="2" charset="7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03650" y="2351782"/>
            <a:ext cx="45847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>
                <a:solidFill>
                  <a:schemeClr val="accent4">
                    <a:lumMod val="20000"/>
                    <a:lumOff val="80000"/>
                  </a:schemeClr>
                </a:solidFill>
                <a:latin typeface="Montserrat" pitchFamily="2" charset="77"/>
              </a:rPr>
              <a:t>Ambitious longer</a:t>
            </a:r>
            <a:endParaRPr lang="en-US" sz="3200">
              <a:solidFill>
                <a:schemeClr val="accent4">
                  <a:lumMod val="20000"/>
                  <a:lumOff val="80000"/>
                </a:schemeClr>
              </a:solidFill>
              <a:latin typeface="Montserrat" pitchFamily="2" charset="77"/>
            </a:endParaRPr>
          </a:p>
          <a:p>
            <a:pPr algn="ctr"/>
            <a:r>
              <a:rPr lang="en-US" sz="3200">
                <a:solidFill>
                  <a:schemeClr val="accent4">
                    <a:lumMod val="20000"/>
                    <a:lumOff val="80000"/>
                  </a:schemeClr>
                </a:solidFill>
                <a:latin typeface="Montserrat" pitchFamily="2" charset="77"/>
              </a:rPr>
              <a:t>Statement</a:t>
            </a:r>
            <a:endParaRPr lang="en-US" sz="3200">
              <a:solidFill>
                <a:schemeClr val="accent4">
                  <a:lumMod val="20000"/>
                  <a:lumOff val="80000"/>
                </a:schemeClr>
              </a:solidFill>
              <a:latin typeface="Montserrat" pitchFamily="2" charset="7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03650" y="4090094"/>
            <a:ext cx="45847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>
                <a:solidFill>
                  <a:schemeClr val="accent4">
                    <a:lumMod val="20000"/>
                    <a:lumOff val="80000"/>
                  </a:schemeClr>
                </a:solidFill>
                <a:latin typeface="Montserrat" pitchFamily="2" charset="77"/>
              </a:rPr>
              <a:t>What’s your core mission? </a:t>
            </a:r>
            <a:endParaRPr lang="en-US" sz="2200">
              <a:solidFill>
                <a:schemeClr val="accent4">
                  <a:lumMod val="20000"/>
                  <a:lumOff val="80000"/>
                </a:schemeClr>
              </a:solidFill>
              <a:latin typeface="Montserrat" pitchFamily="2" charset="77"/>
            </a:endParaRPr>
          </a:p>
          <a:p>
            <a:pPr algn="ctr"/>
            <a:r>
              <a:rPr lang="en-US" sz="2200">
                <a:solidFill>
                  <a:schemeClr val="accent4">
                    <a:lumMod val="20000"/>
                    <a:lumOff val="80000"/>
                  </a:schemeClr>
                </a:solidFill>
                <a:latin typeface="Montserrat" pitchFamily="2" charset="77"/>
              </a:rPr>
              <a:t>What are you trying to solve/build?</a:t>
            </a:r>
            <a:endParaRPr lang="en-US" sz="2200">
              <a:solidFill>
                <a:schemeClr val="accent4">
                  <a:lumMod val="20000"/>
                  <a:lumOff val="80000"/>
                </a:schemeClr>
              </a:solidFill>
              <a:latin typeface="Montserrat" pitchFamily="2" charset="77"/>
            </a:endParaRPr>
          </a:p>
        </p:txBody>
      </p:sp>
      <p:pic>
        <p:nvPicPr>
          <p:cNvPr id="6" name="Google Shape;73;p17"/>
          <p:cNvPicPr preferRelativeResize="0"/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11713000" y="6329840"/>
            <a:ext cx="432551" cy="38935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4;p17"/>
          <p:cNvSpPr/>
          <p:nvPr/>
        </p:nvSpPr>
        <p:spPr>
          <a:xfrm>
            <a:off x="11119975" y="5401290"/>
            <a:ext cx="1469700" cy="754500"/>
          </a:xfrm>
          <a:prstGeom prst="roundRect">
            <a:avLst>
              <a:gd name="adj" fmla="val 16667"/>
            </a:avLst>
          </a:prstGeom>
          <a:solidFill>
            <a:srgbClr val="F254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rgbClr val="FFFFFF"/>
                </a:solidFill>
                <a:latin typeface="Montserrat" pitchFamily="2" charset="77"/>
                <a:ea typeface="Avenir"/>
                <a:cs typeface="Avenir"/>
                <a:sym typeface="Avenir"/>
              </a:rPr>
              <a:t>Put your brand’s icon on every page </a:t>
            </a:r>
            <a:endParaRPr sz="1200" dirty="0">
              <a:solidFill>
                <a:srgbClr val="FFFFFF"/>
              </a:solidFill>
              <a:latin typeface="Montserrat" pitchFamily="2" charset="77"/>
              <a:ea typeface="Avenir"/>
              <a:cs typeface="Avenir"/>
              <a:sym typeface="Avenir"/>
            </a:endParaRPr>
          </a:p>
        </p:txBody>
      </p:sp>
      <p:pic>
        <p:nvPicPr>
          <p:cNvPr id="8" name="Picture 7" descr="Logo, company name&#10;&#10;Description automatically generated"/>
          <p:cNvPicPr>
            <a:picLocks noChangeAspect="1"/>
          </p:cNvPicPr>
          <p:nvPr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25400" y="25400"/>
            <a:ext cx="1803400" cy="1132458"/>
          </a:xfrm>
          <a:prstGeom prst="rect">
            <a:avLst/>
          </a:prstGeom>
        </p:spPr>
      </p:pic>
      <p:sp>
        <p:nvSpPr>
          <p:cNvPr id="3" name="Google Shape;74;p17"/>
          <p:cNvSpPr/>
          <p:nvPr/>
        </p:nvSpPr>
        <p:spPr>
          <a:xfrm>
            <a:off x="5091309" y="5731880"/>
            <a:ext cx="2009382" cy="822346"/>
          </a:xfrm>
          <a:prstGeom prst="roundRect">
            <a:avLst>
              <a:gd name="adj" fmla="val 16667"/>
            </a:avLst>
          </a:prstGeom>
          <a:solidFill>
            <a:srgbClr val="F254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rgbClr val="FFFFFF"/>
                </a:solidFill>
                <a:latin typeface="Montserrat" pitchFamily="2" charset="77"/>
                <a:ea typeface="Avenir"/>
                <a:cs typeface="Avenir"/>
                <a:sym typeface="Avenir"/>
              </a:rPr>
              <a:t>To differentiate yourself from others, this is the slide you are looking for.</a:t>
            </a:r>
            <a:endParaRPr sz="1200" dirty="0">
              <a:solidFill>
                <a:srgbClr val="FFFFFF"/>
              </a:solidFill>
              <a:latin typeface="Montserrat" pitchFamily="2" charset="77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734750" y="334516"/>
            <a:ext cx="5040000" cy="720000"/>
          </a:xfrm>
        </p:spPr>
        <p:txBody>
          <a:bodyPr anchor="ctr">
            <a:normAutofit/>
          </a:bodyPr>
          <a:lstStyle/>
          <a:p>
            <a:pPr algn="ctr"/>
            <a:r>
              <a:rPr lang="en-GB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Montserrat" pitchFamily="2" charset="77"/>
              </a:rPr>
              <a:t>Current Problem</a:t>
            </a:r>
            <a:endParaRPr lang="en-US" b="1">
              <a:solidFill>
                <a:schemeClr val="accent4">
                  <a:lumMod val="20000"/>
                  <a:lumOff val="80000"/>
                </a:schemeClr>
              </a:solidFill>
              <a:latin typeface="Montserrat" pitchFamily="2" charset="77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2064410" y="1494053"/>
            <a:ext cx="8063179" cy="418739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GB" sz="2200" dirty="0">
                <a:solidFill>
                  <a:schemeClr val="accent4">
                    <a:lumMod val="20000"/>
                    <a:lumOff val="80000"/>
                  </a:schemeClr>
                </a:solidFill>
                <a:latin typeface="Montserrat" pitchFamily="2" charset="77"/>
              </a:rPr>
              <a:t>Identify the current frustration or identified market pain</a:t>
            </a:r>
            <a:endParaRPr lang="en-GB" sz="2200" dirty="0">
              <a:solidFill>
                <a:schemeClr val="accent4">
                  <a:lumMod val="20000"/>
                  <a:lumOff val="80000"/>
                </a:schemeClr>
              </a:solidFill>
              <a:latin typeface="Montserrat" pitchFamily="2" charset="7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200" dirty="0">
                <a:solidFill>
                  <a:schemeClr val="accent4">
                    <a:lumMod val="20000"/>
                    <a:lumOff val="80000"/>
                  </a:schemeClr>
                </a:solidFill>
                <a:latin typeface="Montserrat" pitchFamily="2" charset="77"/>
              </a:rPr>
              <a:t>What is broken?</a:t>
            </a:r>
            <a:endParaRPr lang="en-GB" sz="2200" dirty="0">
              <a:solidFill>
                <a:schemeClr val="accent4">
                  <a:lumMod val="20000"/>
                  <a:lumOff val="80000"/>
                </a:schemeClr>
              </a:solidFill>
              <a:latin typeface="Montserrat" pitchFamily="2" charset="7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200" dirty="0">
                <a:solidFill>
                  <a:schemeClr val="accent4">
                    <a:lumMod val="20000"/>
                    <a:lumOff val="80000"/>
                  </a:schemeClr>
                </a:solidFill>
                <a:latin typeface="Montserrat" pitchFamily="2" charset="77"/>
              </a:rPr>
              <a:t>Why is it broken?</a:t>
            </a:r>
            <a:endParaRPr lang="en-GB" sz="2200" dirty="0">
              <a:solidFill>
                <a:schemeClr val="accent4">
                  <a:lumMod val="20000"/>
                  <a:lumOff val="80000"/>
                </a:schemeClr>
              </a:solidFill>
              <a:latin typeface="Montserrat" pitchFamily="2" charset="7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200" dirty="0">
                <a:solidFill>
                  <a:schemeClr val="accent4">
                    <a:lumMod val="20000"/>
                    <a:lumOff val="80000"/>
                  </a:schemeClr>
                </a:solidFill>
                <a:latin typeface="Montserrat" pitchFamily="2" charset="77"/>
              </a:rPr>
              <a:t>Why should your product or service exist?</a:t>
            </a:r>
            <a:endParaRPr lang="en-GB" sz="2200" dirty="0">
              <a:solidFill>
                <a:schemeClr val="accent4">
                  <a:lumMod val="20000"/>
                  <a:lumOff val="80000"/>
                </a:schemeClr>
              </a:solidFill>
              <a:latin typeface="Montserrat" pitchFamily="2" charset="7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200" dirty="0">
                <a:solidFill>
                  <a:schemeClr val="accent4">
                    <a:lumMod val="20000"/>
                    <a:lumOff val="80000"/>
                  </a:schemeClr>
                </a:solidFill>
                <a:latin typeface="Montserrat" pitchFamily="2" charset="77"/>
              </a:rPr>
              <a:t>What is the opportunity?</a:t>
            </a:r>
            <a:endParaRPr lang="en-GB" sz="2200" dirty="0">
              <a:solidFill>
                <a:schemeClr val="accent4">
                  <a:lumMod val="20000"/>
                  <a:lumOff val="80000"/>
                </a:schemeClr>
              </a:solidFill>
              <a:latin typeface="Montserrat" pitchFamily="2" charset="77"/>
            </a:endParaRPr>
          </a:p>
          <a:p>
            <a:endParaRPr lang="en-US">
              <a:solidFill>
                <a:schemeClr val="accent4">
                  <a:lumMod val="20000"/>
                  <a:lumOff val="80000"/>
                </a:schemeClr>
              </a:solidFill>
              <a:latin typeface="Montserrat" pitchFamily="2" charset="77"/>
            </a:endParaRPr>
          </a:p>
        </p:txBody>
      </p:sp>
      <p:pic>
        <p:nvPicPr>
          <p:cNvPr id="7" name="Picture 6" descr="Logo, company name&#10;&#10;Description automatically generated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25400" y="25400"/>
            <a:ext cx="1803400" cy="1132458"/>
          </a:xfrm>
          <a:prstGeom prst="rect">
            <a:avLst/>
          </a:prstGeom>
        </p:spPr>
      </p:pic>
      <p:pic>
        <p:nvPicPr>
          <p:cNvPr id="11" name="Google Shape;73;p17"/>
          <p:cNvPicPr preferRelativeResize="0"/>
          <p:nvPr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11713000" y="6329840"/>
            <a:ext cx="432551" cy="38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575999" y="347216"/>
            <a:ext cx="5040000" cy="720000"/>
          </a:xfrm>
        </p:spPr>
        <p:txBody>
          <a:bodyPr anchor="ctr">
            <a:normAutofit/>
          </a:bodyPr>
          <a:lstStyle/>
          <a:p>
            <a:pPr algn="ctr"/>
            <a:r>
              <a:rPr lang="en-GB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Montserrat" pitchFamily="2" charset="77"/>
              </a:rPr>
              <a:t>Why is there a need?</a:t>
            </a:r>
            <a:endParaRPr lang="en-US" b="1">
              <a:solidFill>
                <a:schemeClr val="accent4">
                  <a:lumMod val="20000"/>
                  <a:lumOff val="80000"/>
                </a:schemeClr>
              </a:solidFill>
              <a:latin typeface="Montserrat" pitchFamily="2" charset="77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2064410" y="1494053"/>
            <a:ext cx="8063179" cy="4187393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200" dirty="0">
                <a:solidFill>
                  <a:schemeClr val="accent4">
                    <a:lumMod val="20000"/>
                    <a:lumOff val="80000"/>
                  </a:schemeClr>
                </a:solidFill>
                <a:latin typeface="Montserrat" pitchFamily="2" charset="77"/>
              </a:rPr>
              <a:t>Why is now the right time for your business to succeed?</a:t>
            </a:r>
            <a:endParaRPr lang="en-GB" sz="2200" dirty="0">
              <a:solidFill>
                <a:schemeClr val="accent4">
                  <a:lumMod val="20000"/>
                  <a:lumOff val="80000"/>
                </a:schemeClr>
              </a:solidFill>
              <a:latin typeface="Montserrat" pitchFamily="2" charset="7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200" dirty="0">
                <a:solidFill>
                  <a:schemeClr val="accent4">
                    <a:lumMod val="20000"/>
                    <a:lumOff val="80000"/>
                  </a:schemeClr>
                </a:solidFill>
                <a:latin typeface="Montserrat" pitchFamily="2" charset="77"/>
              </a:rPr>
              <a:t>Explain macro trends (i.e. new technologies, laws, etc) that give you a chance to succeed where others have failed</a:t>
            </a:r>
            <a:endParaRPr lang="en-GB" sz="2200" dirty="0">
              <a:solidFill>
                <a:schemeClr val="accent4">
                  <a:lumMod val="20000"/>
                  <a:lumOff val="80000"/>
                </a:schemeClr>
              </a:solidFill>
              <a:latin typeface="Montserrat" pitchFamily="2" charset="77"/>
            </a:endParaRPr>
          </a:p>
        </p:txBody>
      </p:sp>
      <p:pic>
        <p:nvPicPr>
          <p:cNvPr id="7" name="Picture 6" descr="Logo, company name&#10;&#10;Description automatically generated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25400" y="25400"/>
            <a:ext cx="1803400" cy="1132458"/>
          </a:xfrm>
          <a:prstGeom prst="rect">
            <a:avLst/>
          </a:prstGeom>
        </p:spPr>
      </p:pic>
      <p:pic>
        <p:nvPicPr>
          <p:cNvPr id="2" name="Google Shape;73;p17"/>
          <p:cNvPicPr preferRelativeResize="0"/>
          <p:nvPr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11713000" y="6329840"/>
            <a:ext cx="432551" cy="38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027238" y="258316"/>
            <a:ext cx="5040000" cy="899542"/>
          </a:xfrm>
        </p:spPr>
        <p:txBody>
          <a:bodyPr anchor="ctr">
            <a:normAutofit fontScale="90000"/>
          </a:bodyPr>
          <a:lstStyle/>
          <a:p>
            <a:r>
              <a:rPr lang="en-GB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Montserrat" pitchFamily="2" charset="77"/>
              </a:rPr>
              <a:t>Your Product or Service</a:t>
            </a:r>
            <a:endParaRPr lang="en-US" b="1">
              <a:solidFill>
                <a:schemeClr val="accent4">
                  <a:lumMod val="20000"/>
                  <a:lumOff val="80000"/>
                </a:schemeClr>
              </a:solidFill>
              <a:latin typeface="Montserrat" pitchFamily="2" charset="77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2027238" y="1157858"/>
            <a:ext cx="5040000" cy="5040000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000" dirty="0">
                <a:solidFill>
                  <a:schemeClr val="accent4">
                    <a:lumMod val="20000"/>
                    <a:lumOff val="80000"/>
                  </a:schemeClr>
                </a:solidFill>
                <a:latin typeface="Montserrat" pitchFamily="2" charset="77"/>
              </a:rPr>
              <a:t>Description of product/service</a:t>
            </a:r>
            <a:endParaRPr lang="en-GB" sz="2000" dirty="0">
              <a:solidFill>
                <a:schemeClr val="accent4">
                  <a:lumMod val="20000"/>
                  <a:lumOff val="80000"/>
                </a:schemeClr>
              </a:solidFill>
              <a:latin typeface="Montserrat" pitchFamily="2" charset="77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1800" dirty="0">
                <a:solidFill>
                  <a:schemeClr val="accent4">
                    <a:lumMod val="20000"/>
                    <a:lumOff val="80000"/>
                  </a:schemeClr>
                </a:solidFill>
                <a:latin typeface="Montserrat" pitchFamily="2" charset="77"/>
              </a:rPr>
              <a:t>Key Differentiators</a:t>
            </a:r>
            <a:endParaRPr lang="en-GB" sz="1800" dirty="0">
              <a:solidFill>
                <a:schemeClr val="accent4">
                  <a:lumMod val="20000"/>
                  <a:lumOff val="80000"/>
                </a:schemeClr>
              </a:solidFill>
              <a:latin typeface="Montserrat" pitchFamily="2" charset="77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1800" dirty="0">
                <a:solidFill>
                  <a:schemeClr val="accent4">
                    <a:lumMod val="20000"/>
                    <a:lumOff val="80000"/>
                  </a:schemeClr>
                </a:solidFill>
                <a:latin typeface="Montserrat" pitchFamily="2" charset="77"/>
              </a:rPr>
              <a:t>Images</a:t>
            </a:r>
            <a:endParaRPr lang="en-GB" sz="1800" dirty="0">
              <a:solidFill>
                <a:schemeClr val="accent4">
                  <a:lumMod val="20000"/>
                  <a:lumOff val="80000"/>
                </a:schemeClr>
              </a:solidFill>
              <a:latin typeface="Montserrat" pitchFamily="2" charset="7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000" dirty="0">
                <a:solidFill>
                  <a:schemeClr val="accent4">
                    <a:lumMod val="20000"/>
                    <a:lumOff val="80000"/>
                  </a:schemeClr>
                </a:solidFill>
                <a:latin typeface="Montserrat" pitchFamily="2" charset="77"/>
              </a:rPr>
              <a:t>Showcase a demonstration of product if Possible</a:t>
            </a:r>
            <a:endParaRPr lang="en-GB" sz="2000" dirty="0">
              <a:solidFill>
                <a:schemeClr val="accent4">
                  <a:lumMod val="20000"/>
                  <a:lumOff val="80000"/>
                </a:schemeClr>
              </a:solidFill>
              <a:latin typeface="Montserrat" pitchFamily="2" charset="77"/>
            </a:endParaRPr>
          </a:p>
        </p:txBody>
      </p:sp>
      <p:pic>
        <p:nvPicPr>
          <p:cNvPr id="7" name="Picture 6" descr="Logo, company name&#10;&#10;Description automatically generated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25400" y="25400"/>
            <a:ext cx="1803400" cy="11324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1562" y="3213100"/>
            <a:ext cx="1473200" cy="749300"/>
          </a:xfrm>
          <a:prstGeom prst="rect">
            <a:avLst/>
          </a:prstGeom>
        </p:spPr>
      </p:pic>
      <p:pic>
        <p:nvPicPr>
          <p:cNvPr id="8" name="Google Shape;73;p17"/>
          <p:cNvPicPr preferRelativeResize="0"/>
          <p:nvPr/>
        </p:nvPicPr>
        <p:blipFill rotWithShape="1">
          <a:blip r:embed="rId3" cstate="screen"/>
          <a:srcRect/>
          <a:stretch>
            <a:fillRect/>
          </a:stretch>
        </p:blipFill>
        <p:spPr>
          <a:xfrm>
            <a:off x="11713000" y="6329840"/>
            <a:ext cx="432551" cy="38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027238" y="258316"/>
            <a:ext cx="5040000" cy="899542"/>
          </a:xfrm>
        </p:spPr>
        <p:txBody>
          <a:bodyPr anchor="ctr">
            <a:normAutofit/>
          </a:bodyPr>
          <a:lstStyle/>
          <a:p>
            <a:r>
              <a:rPr lang="en-GB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Montserrat" pitchFamily="2" charset="77"/>
              </a:rPr>
              <a:t>Size of Market</a:t>
            </a:r>
            <a:endParaRPr lang="en-US" b="1">
              <a:solidFill>
                <a:schemeClr val="accent4">
                  <a:lumMod val="20000"/>
                  <a:lumOff val="80000"/>
                </a:schemeClr>
              </a:solidFill>
              <a:latin typeface="Montserrat" pitchFamily="2" charset="77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2027238" y="1157858"/>
            <a:ext cx="5040000" cy="5040000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000" dirty="0">
                <a:solidFill>
                  <a:schemeClr val="accent4">
                    <a:lumMod val="20000"/>
                    <a:lumOff val="80000"/>
                  </a:schemeClr>
                </a:solidFill>
                <a:latin typeface="Montserrat" pitchFamily="2" charset="77"/>
              </a:rPr>
              <a:t>Include data/stats on market size, existing proof points, etc. </a:t>
            </a:r>
            <a:endParaRPr lang="en-GB" sz="2000" dirty="0">
              <a:solidFill>
                <a:schemeClr val="accent4">
                  <a:lumMod val="20000"/>
                  <a:lumOff val="80000"/>
                </a:schemeClr>
              </a:solidFill>
              <a:latin typeface="Montserrat" pitchFamily="2" charset="7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000" dirty="0">
                <a:solidFill>
                  <a:schemeClr val="accent4">
                    <a:lumMod val="20000"/>
                    <a:lumOff val="80000"/>
                  </a:schemeClr>
                </a:solidFill>
                <a:latin typeface="Montserrat" pitchFamily="2" charset="77"/>
              </a:rPr>
              <a:t>Include graphs</a:t>
            </a:r>
            <a:endParaRPr lang="en-GB" sz="2000" dirty="0">
              <a:solidFill>
                <a:schemeClr val="accent4">
                  <a:lumMod val="20000"/>
                  <a:lumOff val="80000"/>
                </a:schemeClr>
              </a:solidFill>
              <a:latin typeface="Montserrat" pitchFamily="2" charset="77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1800" dirty="0">
                <a:solidFill>
                  <a:schemeClr val="accent4">
                    <a:lumMod val="20000"/>
                    <a:lumOff val="80000"/>
                  </a:schemeClr>
                </a:solidFill>
                <a:latin typeface="Montserrat" pitchFamily="2" charset="77"/>
              </a:rPr>
              <a:t>Use multiple slides if needed</a:t>
            </a:r>
            <a:endParaRPr lang="en-GB" sz="1800" dirty="0">
              <a:solidFill>
                <a:schemeClr val="accent4">
                  <a:lumMod val="20000"/>
                  <a:lumOff val="80000"/>
                </a:schemeClr>
              </a:solidFill>
              <a:latin typeface="Montserrat" pitchFamily="2" charset="77"/>
            </a:endParaRPr>
          </a:p>
        </p:txBody>
      </p:sp>
      <p:pic>
        <p:nvPicPr>
          <p:cNvPr id="7" name="Picture 6" descr="Logo, company name&#10;&#10;Description automatically generated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25400" y="25400"/>
            <a:ext cx="1803400" cy="113245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05100" y="6419684"/>
            <a:ext cx="900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accent4">
                    <a:lumMod val="20000"/>
                    <a:lumOff val="80000"/>
                  </a:schemeClr>
                </a:solidFill>
                <a:latin typeface="Montserrat" pitchFamily="2" charset="77"/>
              </a:rPr>
              <a:t>Please provide sources/references of the data you have used in this slide. It will strengthen your claim.</a:t>
            </a:r>
            <a:endParaRPr lang="en-US" sz="1200">
              <a:solidFill>
                <a:schemeClr val="accent4">
                  <a:lumMod val="20000"/>
                  <a:lumOff val="80000"/>
                </a:schemeClr>
              </a:solidFill>
              <a:latin typeface="Montserrat" pitchFamily="2" charset="77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1563" y="3213100"/>
            <a:ext cx="1473200" cy="749300"/>
          </a:xfrm>
          <a:prstGeom prst="rect">
            <a:avLst/>
          </a:prstGeom>
        </p:spPr>
      </p:pic>
      <p:pic>
        <p:nvPicPr>
          <p:cNvPr id="9" name="Google Shape;73;p17"/>
          <p:cNvPicPr preferRelativeResize="0"/>
          <p:nvPr/>
        </p:nvPicPr>
        <p:blipFill rotWithShape="1">
          <a:blip r:embed="rId3" cstate="screen"/>
          <a:srcRect/>
          <a:stretch>
            <a:fillRect/>
          </a:stretch>
        </p:blipFill>
        <p:spPr>
          <a:xfrm>
            <a:off x="11713000" y="6329840"/>
            <a:ext cx="432551" cy="38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027238" y="258316"/>
            <a:ext cx="5040000" cy="899542"/>
          </a:xfrm>
        </p:spPr>
        <p:txBody>
          <a:bodyPr anchor="ctr">
            <a:normAutofit/>
          </a:bodyPr>
          <a:lstStyle/>
          <a:p>
            <a:r>
              <a:rPr lang="en-GB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Montserrat" pitchFamily="2" charset="77"/>
              </a:rPr>
              <a:t>Industry</a:t>
            </a:r>
            <a:endParaRPr lang="en-US" b="1" dirty="0">
              <a:solidFill>
                <a:schemeClr val="accent4">
                  <a:lumMod val="20000"/>
                  <a:lumOff val="80000"/>
                </a:schemeClr>
              </a:solidFill>
              <a:latin typeface="Montserrat" pitchFamily="2" charset="77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2027238" y="1157858"/>
            <a:ext cx="5040000" cy="5040000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000" dirty="0">
                <a:solidFill>
                  <a:schemeClr val="accent4">
                    <a:lumMod val="20000"/>
                    <a:lumOff val="80000"/>
                  </a:schemeClr>
                </a:solidFill>
                <a:latin typeface="Montserrat" pitchFamily="2" charset="77"/>
              </a:rPr>
              <a:t>Competition</a:t>
            </a:r>
            <a:endParaRPr lang="en-GB" sz="2000" dirty="0">
              <a:solidFill>
                <a:schemeClr val="accent4">
                  <a:lumMod val="20000"/>
                  <a:lumOff val="80000"/>
                </a:schemeClr>
              </a:solidFill>
              <a:latin typeface="Montserrat" pitchFamily="2" charset="7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000" dirty="0">
                <a:solidFill>
                  <a:schemeClr val="accent4">
                    <a:lumMod val="20000"/>
                    <a:lumOff val="80000"/>
                  </a:schemeClr>
                </a:solidFill>
                <a:latin typeface="Montserrat" pitchFamily="2" charset="77"/>
              </a:rPr>
              <a:t>Market Share (pie chart at right)</a:t>
            </a:r>
            <a:endParaRPr lang="en-GB" sz="2000" dirty="0">
              <a:solidFill>
                <a:schemeClr val="accent4">
                  <a:lumMod val="20000"/>
                  <a:lumOff val="80000"/>
                </a:schemeClr>
              </a:solidFill>
              <a:latin typeface="Montserrat" pitchFamily="2" charset="7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000" dirty="0">
                <a:solidFill>
                  <a:schemeClr val="accent4">
                    <a:lumMod val="20000"/>
                    <a:lumOff val="80000"/>
                  </a:schemeClr>
                </a:solidFill>
                <a:latin typeface="Montserrat" pitchFamily="2" charset="77"/>
              </a:rPr>
              <a:t>Existing Product/Service Options</a:t>
            </a:r>
            <a:endParaRPr lang="en-GB" sz="1800" dirty="0">
              <a:solidFill>
                <a:schemeClr val="accent4">
                  <a:lumMod val="20000"/>
                  <a:lumOff val="80000"/>
                </a:schemeClr>
              </a:solidFill>
              <a:latin typeface="Montserrat" pitchFamily="2" charset="77"/>
            </a:endParaRPr>
          </a:p>
        </p:txBody>
      </p:sp>
      <p:pic>
        <p:nvPicPr>
          <p:cNvPr id="7" name="Picture 6" descr="Logo, company name&#10;&#10;Description automatically generated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25400" y="25400"/>
            <a:ext cx="1803400" cy="113245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700" y="4933950"/>
            <a:ext cx="3124200" cy="10795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1562" y="3213100"/>
            <a:ext cx="1473200" cy="749300"/>
          </a:xfrm>
          <a:prstGeom prst="rect">
            <a:avLst/>
          </a:prstGeom>
        </p:spPr>
      </p:pic>
      <p:pic>
        <p:nvPicPr>
          <p:cNvPr id="11" name="Google Shape;73;p17"/>
          <p:cNvPicPr preferRelativeResize="0"/>
          <p:nvPr/>
        </p:nvPicPr>
        <p:blipFill rotWithShape="1">
          <a:blip r:embed="rId4" cstate="screen"/>
          <a:srcRect/>
          <a:stretch>
            <a:fillRect/>
          </a:stretch>
        </p:blipFill>
        <p:spPr>
          <a:xfrm>
            <a:off x="11713000" y="6329840"/>
            <a:ext cx="432551" cy="38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027238" y="258316"/>
            <a:ext cx="5040000" cy="899542"/>
          </a:xfrm>
        </p:spPr>
        <p:txBody>
          <a:bodyPr anchor="ctr">
            <a:normAutofit/>
          </a:bodyPr>
          <a:lstStyle/>
          <a:p>
            <a:r>
              <a:rPr lang="en-GB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Montserrat" pitchFamily="2" charset="77"/>
              </a:rPr>
              <a:t>Traction to Date</a:t>
            </a:r>
            <a:endParaRPr lang="en-US" b="1" dirty="0">
              <a:solidFill>
                <a:schemeClr val="accent4">
                  <a:lumMod val="20000"/>
                  <a:lumOff val="80000"/>
                </a:schemeClr>
              </a:solidFill>
              <a:latin typeface="Montserrat" pitchFamily="2" charset="77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2027238" y="1157858"/>
            <a:ext cx="5249862" cy="5040000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accent4">
                    <a:lumMod val="20000"/>
                    <a:lumOff val="80000"/>
                  </a:schemeClr>
                </a:solidFill>
                <a:latin typeface="Montserrat" pitchFamily="2" charset="77"/>
              </a:rPr>
              <a:t>Explain market viability</a:t>
            </a:r>
            <a:endParaRPr lang="en-GB" sz="2000" dirty="0">
              <a:solidFill>
                <a:schemeClr val="accent4">
                  <a:lumMod val="20000"/>
                  <a:lumOff val="80000"/>
                </a:schemeClr>
              </a:solidFill>
              <a:latin typeface="Montserrat" pitchFamily="2" charset="7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chemeClr val="accent4">
                    <a:lumMod val="20000"/>
                    <a:lumOff val="80000"/>
                  </a:schemeClr>
                </a:solidFill>
                <a:latin typeface="Montserrat" pitchFamily="2" charset="77"/>
              </a:rPr>
              <a:t>Current stats on usage, sales, traction, etc</a:t>
            </a:r>
            <a:endParaRPr lang="en-GB" sz="1800" dirty="0">
              <a:solidFill>
                <a:schemeClr val="accent4">
                  <a:lumMod val="20000"/>
                  <a:lumOff val="80000"/>
                </a:schemeClr>
              </a:solidFill>
              <a:latin typeface="Montserrat" pitchFamily="2" charset="7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chemeClr val="accent4">
                    <a:lumMod val="20000"/>
                    <a:lumOff val="80000"/>
                  </a:schemeClr>
                </a:solidFill>
                <a:latin typeface="Montserrat" pitchFamily="2" charset="77"/>
              </a:rPr>
              <a:t>Plan for getting initial users/customers</a:t>
            </a:r>
            <a:endParaRPr lang="en-GB" sz="1800" dirty="0">
              <a:solidFill>
                <a:schemeClr val="accent4">
                  <a:lumMod val="20000"/>
                  <a:lumOff val="80000"/>
                </a:schemeClr>
              </a:solidFill>
              <a:latin typeface="Montserrat" pitchFamily="2" charset="7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chemeClr val="accent4">
                    <a:lumMod val="20000"/>
                    <a:lumOff val="80000"/>
                  </a:schemeClr>
                </a:solidFill>
                <a:latin typeface="Montserrat" pitchFamily="2" charset="77"/>
              </a:rPr>
              <a:t>Speak to roadmap &amp; near term plans</a:t>
            </a:r>
            <a:endParaRPr lang="en-GB" sz="1800" dirty="0">
              <a:solidFill>
                <a:schemeClr val="accent4">
                  <a:lumMod val="20000"/>
                  <a:lumOff val="80000"/>
                </a:schemeClr>
              </a:solidFill>
              <a:latin typeface="Montserrat" pitchFamily="2" charset="77"/>
            </a:endParaRPr>
          </a:p>
          <a:p>
            <a:pPr>
              <a:lnSpc>
                <a:spcPct val="150000"/>
              </a:lnSpc>
            </a:pPr>
            <a:endParaRPr lang="en-GB" sz="2000" dirty="0">
              <a:solidFill>
                <a:schemeClr val="accent4">
                  <a:lumMod val="20000"/>
                  <a:lumOff val="80000"/>
                </a:schemeClr>
              </a:solidFill>
              <a:latin typeface="Montserrat" pitchFamily="2" charset="77"/>
            </a:endParaRPr>
          </a:p>
        </p:txBody>
      </p:sp>
      <p:pic>
        <p:nvPicPr>
          <p:cNvPr id="7" name="Picture 6" descr="Logo, company name&#10;&#10;Description automatically generated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25400" y="25400"/>
            <a:ext cx="1803400" cy="113245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1563" y="3213100"/>
            <a:ext cx="1473200" cy="749300"/>
          </a:xfrm>
          <a:prstGeom prst="rect">
            <a:avLst/>
          </a:prstGeom>
        </p:spPr>
      </p:pic>
      <p:pic>
        <p:nvPicPr>
          <p:cNvPr id="5" name="Google Shape;73;p17"/>
          <p:cNvPicPr preferRelativeResize="0"/>
          <p:nvPr/>
        </p:nvPicPr>
        <p:blipFill rotWithShape="1">
          <a:blip r:embed="rId3" cstate="screen"/>
          <a:srcRect/>
          <a:stretch>
            <a:fillRect/>
          </a:stretch>
        </p:blipFill>
        <p:spPr>
          <a:xfrm>
            <a:off x="11713000" y="6329840"/>
            <a:ext cx="432551" cy="38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2984</Words>
  <Application>WPS Presentation</Application>
  <PresentationFormat>Widescreen</PresentationFormat>
  <Paragraphs>134</Paragraphs>
  <Slides>17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9" baseType="lpstr">
      <vt:lpstr>Arial</vt:lpstr>
      <vt:lpstr>SimSun</vt:lpstr>
      <vt:lpstr>Wingdings</vt:lpstr>
      <vt:lpstr>Montserrat</vt:lpstr>
      <vt:lpstr>Segoe Print</vt:lpstr>
      <vt:lpstr>Avenir</vt:lpstr>
      <vt:lpstr>Proxima Nova Semibold</vt:lpstr>
      <vt:lpstr>Calibri</vt:lpstr>
      <vt:lpstr>Microsoft YaHei</vt:lpstr>
      <vt:lpstr>Arial Unicode MS</vt:lpstr>
      <vt:lpstr>Calibri Light</vt:lpstr>
      <vt:lpstr>Office Theme</vt:lpstr>
      <vt:lpstr>How To Use This Deck</vt:lpstr>
      <vt:lpstr>Axel-Third Person Game</vt:lpstr>
      <vt:lpstr>Bold Concise Statement</vt:lpstr>
      <vt:lpstr>Current Problem</vt:lpstr>
      <vt:lpstr>Why is there a need?</vt:lpstr>
      <vt:lpstr>Your Product or Service</vt:lpstr>
      <vt:lpstr>Size of Market</vt:lpstr>
      <vt:lpstr>Industry</vt:lpstr>
      <vt:lpstr>Traction to Date</vt:lpstr>
      <vt:lpstr>Business Model</vt:lpstr>
      <vt:lpstr>Revenue Flow</vt:lpstr>
      <vt:lpstr>Customer Acquisition</vt:lpstr>
      <vt:lpstr>Team Members</vt:lpstr>
      <vt:lpstr>Summary</vt:lpstr>
      <vt:lpstr>Fundraising ask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Azad, Abul Kalam Ahsanul</dc:creator>
  <cp:lastModifiedBy>samra</cp:lastModifiedBy>
  <cp:revision>14</cp:revision>
  <dcterms:created xsi:type="dcterms:W3CDTF">2023-03-26T13:30:00Z</dcterms:created>
  <dcterms:modified xsi:type="dcterms:W3CDTF">2023-04-12T09:42:08Z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D6AB835A604F402CB8573E862B4BDCBF</vt:lpwstr>
  </property>
  <property fmtid="{D5CDD505-2E9C-101B-9397-08002B2CF9AE}" pid="3" name="KSOProductBuildVer">
    <vt:lpwstr>1033-11.2.0.11516</vt:lpwstr>
  </property>
</Properties>
</file>