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62" r:id="rId4"/>
    <p:sldId id="263" r:id="rId5"/>
    <p:sldId id="264" r:id="rId6"/>
    <p:sldId id="265" r:id="rId7"/>
    <p:sldId id="266" r:id="rId8"/>
    <p:sldId id="267" r:id="rId9"/>
    <p:sldId id="26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83AF7-66CF-4D26-A17E-B4F94A4CF3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164203E-3E20-4FC9-B6E0-D17ECE6A3A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331CDA0-4757-4BCE-A760-DB1A1F646920}"/>
              </a:ext>
            </a:extLst>
          </p:cNvPr>
          <p:cNvSpPr>
            <a:spLocks noGrp="1"/>
          </p:cNvSpPr>
          <p:nvPr>
            <p:ph type="dt" sz="half" idx="10"/>
          </p:nvPr>
        </p:nvSpPr>
        <p:spPr/>
        <p:txBody>
          <a:bodyPr/>
          <a:lstStyle/>
          <a:p>
            <a:fld id="{75CFAF30-48F8-4F66-9DD3-E80020E1035A}" type="datetimeFigureOut">
              <a:rPr lang="en-US" smtClean="0"/>
              <a:t>7/26/2025</a:t>
            </a:fld>
            <a:endParaRPr lang="en-US"/>
          </a:p>
        </p:txBody>
      </p:sp>
      <p:sp>
        <p:nvSpPr>
          <p:cNvPr id="5" name="Footer Placeholder 4">
            <a:extLst>
              <a:ext uri="{FF2B5EF4-FFF2-40B4-BE49-F238E27FC236}">
                <a16:creationId xmlns:a16="http://schemas.microsoft.com/office/drawing/2014/main" id="{3DDCF9FA-F62B-4372-BD09-D39A000F46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61C8CD-4E80-4451-B67C-E066C61B1BF4}"/>
              </a:ext>
            </a:extLst>
          </p:cNvPr>
          <p:cNvSpPr>
            <a:spLocks noGrp="1"/>
          </p:cNvSpPr>
          <p:nvPr>
            <p:ph type="sldNum" sz="quarter" idx="12"/>
          </p:nvPr>
        </p:nvSpPr>
        <p:spPr/>
        <p:txBody>
          <a:bodyPr/>
          <a:lstStyle/>
          <a:p>
            <a:fld id="{EF5C4F7E-C2C9-42F6-997D-848212A44368}" type="slidenum">
              <a:rPr lang="en-US" smtClean="0"/>
              <a:t>‹#›</a:t>
            </a:fld>
            <a:endParaRPr lang="en-US"/>
          </a:p>
        </p:txBody>
      </p:sp>
    </p:spTree>
    <p:extLst>
      <p:ext uri="{BB962C8B-B14F-4D97-AF65-F5344CB8AC3E}">
        <p14:creationId xmlns:p14="http://schemas.microsoft.com/office/powerpoint/2010/main" val="243777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B1D09-823F-4137-A4C4-D92F3AFC97E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90B6F11-C227-4ECF-B6B2-F43D75C948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602757-7DB0-462B-B509-5F04748F8D4D}"/>
              </a:ext>
            </a:extLst>
          </p:cNvPr>
          <p:cNvSpPr>
            <a:spLocks noGrp="1"/>
          </p:cNvSpPr>
          <p:nvPr>
            <p:ph type="dt" sz="half" idx="10"/>
          </p:nvPr>
        </p:nvSpPr>
        <p:spPr/>
        <p:txBody>
          <a:bodyPr/>
          <a:lstStyle/>
          <a:p>
            <a:fld id="{75CFAF30-48F8-4F66-9DD3-E80020E1035A}" type="datetimeFigureOut">
              <a:rPr lang="en-US" smtClean="0"/>
              <a:t>7/26/2025</a:t>
            </a:fld>
            <a:endParaRPr lang="en-US"/>
          </a:p>
        </p:txBody>
      </p:sp>
      <p:sp>
        <p:nvSpPr>
          <p:cNvPr id="5" name="Footer Placeholder 4">
            <a:extLst>
              <a:ext uri="{FF2B5EF4-FFF2-40B4-BE49-F238E27FC236}">
                <a16:creationId xmlns:a16="http://schemas.microsoft.com/office/drawing/2014/main" id="{1163EEC9-D8BE-481C-981F-6284D5E906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426664-1E30-4F37-A3B8-04471170466F}"/>
              </a:ext>
            </a:extLst>
          </p:cNvPr>
          <p:cNvSpPr>
            <a:spLocks noGrp="1"/>
          </p:cNvSpPr>
          <p:nvPr>
            <p:ph type="sldNum" sz="quarter" idx="12"/>
          </p:nvPr>
        </p:nvSpPr>
        <p:spPr/>
        <p:txBody>
          <a:bodyPr/>
          <a:lstStyle/>
          <a:p>
            <a:fld id="{EF5C4F7E-C2C9-42F6-997D-848212A44368}" type="slidenum">
              <a:rPr lang="en-US" smtClean="0"/>
              <a:t>‹#›</a:t>
            </a:fld>
            <a:endParaRPr lang="en-US"/>
          </a:p>
        </p:txBody>
      </p:sp>
    </p:spTree>
    <p:extLst>
      <p:ext uri="{BB962C8B-B14F-4D97-AF65-F5344CB8AC3E}">
        <p14:creationId xmlns:p14="http://schemas.microsoft.com/office/powerpoint/2010/main" val="1192155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A444EC-6773-4A6D-9E62-67C854BEA69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C82E5B0-B7BB-42E6-98BC-26131F8233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6EAF85-27BD-4E99-9235-CF7B953506B0}"/>
              </a:ext>
            </a:extLst>
          </p:cNvPr>
          <p:cNvSpPr>
            <a:spLocks noGrp="1"/>
          </p:cNvSpPr>
          <p:nvPr>
            <p:ph type="dt" sz="half" idx="10"/>
          </p:nvPr>
        </p:nvSpPr>
        <p:spPr/>
        <p:txBody>
          <a:bodyPr/>
          <a:lstStyle/>
          <a:p>
            <a:fld id="{75CFAF30-48F8-4F66-9DD3-E80020E1035A}" type="datetimeFigureOut">
              <a:rPr lang="en-US" smtClean="0"/>
              <a:t>7/26/2025</a:t>
            </a:fld>
            <a:endParaRPr lang="en-US"/>
          </a:p>
        </p:txBody>
      </p:sp>
      <p:sp>
        <p:nvSpPr>
          <p:cNvPr id="5" name="Footer Placeholder 4">
            <a:extLst>
              <a:ext uri="{FF2B5EF4-FFF2-40B4-BE49-F238E27FC236}">
                <a16:creationId xmlns:a16="http://schemas.microsoft.com/office/drawing/2014/main" id="{B0900B7E-C61C-4EA2-836C-35676CF43C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ABA5DF-C3C2-4037-BDFC-BD8C617BA608}"/>
              </a:ext>
            </a:extLst>
          </p:cNvPr>
          <p:cNvSpPr>
            <a:spLocks noGrp="1"/>
          </p:cNvSpPr>
          <p:nvPr>
            <p:ph type="sldNum" sz="quarter" idx="12"/>
          </p:nvPr>
        </p:nvSpPr>
        <p:spPr/>
        <p:txBody>
          <a:bodyPr/>
          <a:lstStyle/>
          <a:p>
            <a:fld id="{EF5C4F7E-C2C9-42F6-997D-848212A44368}" type="slidenum">
              <a:rPr lang="en-US" smtClean="0"/>
              <a:t>‹#›</a:t>
            </a:fld>
            <a:endParaRPr lang="en-US"/>
          </a:p>
        </p:txBody>
      </p:sp>
    </p:spTree>
    <p:extLst>
      <p:ext uri="{BB962C8B-B14F-4D97-AF65-F5344CB8AC3E}">
        <p14:creationId xmlns:p14="http://schemas.microsoft.com/office/powerpoint/2010/main" val="1177809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A9D90-61DB-4186-A2D2-5DBB5E952A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C375FB-B5B2-4321-9F94-2AFED9D0E9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9F49F2-10A7-4FCD-AB50-325B00AAFE4C}"/>
              </a:ext>
            </a:extLst>
          </p:cNvPr>
          <p:cNvSpPr>
            <a:spLocks noGrp="1"/>
          </p:cNvSpPr>
          <p:nvPr>
            <p:ph type="dt" sz="half" idx="10"/>
          </p:nvPr>
        </p:nvSpPr>
        <p:spPr/>
        <p:txBody>
          <a:bodyPr/>
          <a:lstStyle/>
          <a:p>
            <a:fld id="{75CFAF30-48F8-4F66-9DD3-E80020E1035A}" type="datetimeFigureOut">
              <a:rPr lang="en-US" smtClean="0"/>
              <a:t>7/26/2025</a:t>
            </a:fld>
            <a:endParaRPr lang="en-US"/>
          </a:p>
        </p:txBody>
      </p:sp>
      <p:sp>
        <p:nvSpPr>
          <p:cNvPr id="5" name="Footer Placeholder 4">
            <a:extLst>
              <a:ext uri="{FF2B5EF4-FFF2-40B4-BE49-F238E27FC236}">
                <a16:creationId xmlns:a16="http://schemas.microsoft.com/office/drawing/2014/main" id="{8258A336-2E17-4F31-9CAA-7DD746EBE4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119EE8-C0D5-4E09-9732-DD579CEAA99B}"/>
              </a:ext>
            </a:extLst>
          </p:cNvPr>
          <p:cNvSpPr>
            <a:spLocks noGrp="1"/>
          </p:cNvSpPr>
          <p:nvPr>
            <p:ph type="sldNum" sz="quarter" idx="12"/>
          </p:nvPr>
        </p:nvSpPr>
        <p:spPr/>
        <p:txBody>
          <a:bodyPr/>
          <a:lstStyle/>
          <a:p>
            <a:fld id="{EF5C4F7E-C2C9-42F6-997D-848212A44368}" type="slidenum">
              <a:rPr lang="en-US" smtClean="0"/>
              <a:t>‹#›</a:t>
            </a:fld>
            <a:endParaRPr lang="en-US"/>
          </a:p>
        </p:txBody>
      </p:sp>
    </p:spTree>
    <p:extLst>
      <p:ext uri="{BB962C8B-B14F-4D97-AF65-F5344CB8AC3E}">
        <p14:creationId xmlns:p14="http://schemas.microsoft.com/office/powerpoint/2010/main" val="1563671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07E44-D551-4D85-AC74-ADD009062D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1B06F5-F8B7-4BD7-9B3C-2035B20287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D7A7FF-D0FD-4403-BD8C-A309321BA0E8}"/>
              </a:ext>
            </a:extLst>
          </p:cNvPr>
          <p:cNvSpPr>
            <a:spLocks noGrp="1"/>
          </p:cNvSpPr>
          <p:nvPr>
            <p:ph type="dt" sz="half" idx="10"/>
          </p:nvPr>
        </p:nvSpPr>
        <p:spPr/>
        <p:txBody>
          <a:bodyPr/>
          <a:lstStyle/>
          <a:p>
            <a:fld id="{75CFAF30-48F8-4F66-9DD3-E80020E1035A}" type="datetimeFigureOut">
              <a:rPr lang="en-US" smtClean="0"/>
              <a:t>7/26/2025</a:t>
            </a:fld>
            <a:endParaRPr lang="en-US"/>
          </a:p>
        </p:txBody>
      </p:sp>
      <p:sp>
        <p:nvSpPr>
          <p:cNvPr id="5" name="Footer Placeholder 4">
            <a:extLst>
              <a:ext uri="{FF2B5EF4-FFF2-40B4-BE49-F238E27FC236}">
                <a16:creationId xmlns:a16="http://schemas.microsoft.com/office/drawing/2014/main" id="{81F18263-E830-429D-9AA2-6A9FFE62D3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2AFD47-6D58-4920-83F3-006B660A7DB9}"/>
              </a:ext>
            </a:extLst>
          </p:cNvPr>
          <p:cNvSpPr>
            <a:spLocks noGrp="1"/>
          </p:cNvSpPr>
          <p:nvPr>
            <p:ph type="sldNum" sz="quarter" idx="12"/>
          </p:nvPr>
        </p:nvSpPr>
        <p:spPr/>
        <p:txBody>
          <a:bodyPr/>
          <a:lstStyle/>
          <a:p>
            <a:fld id="{EF5C4F7E-C2C9-42F6-997D-848212A44368}" type="slidenum">
              <a:rPr lang="en-US" smtClean="0"/>
              <a:t>‹#›</a:t>
            </a:fld>
            <a:endParaRPr lang="en-US"/>
          </a:p>
        </p:txBody>
      </p:sp>
    </p:spTree>
    <p:extLst>
      <p:ext uri="{BB962C8B-B14F-4D97-AF65-F5344CB8AC3E}">
        <p14:creationId xmlns:p14="http://schemas.microsoft.com/office/powerpoint/2010/main" val="1672916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9F71B-0DC8-48BB-8867-3BB00A6F01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4163E6-9CE2-4F54-81CB-9A4E6BF5C0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F07654-85C0-46B8-BA2C-ECA5FAE0C8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97E967-6F96-4971-89AE-C9E81643CCCA}"/>
              </a:ext>
            </a:extLst>
          </p:cNvPr>
          <p:cNvSpPr>
            <a:spLocks noGrp="1"/>
          </p:cNvSpPr>
          <p:nvPr>
            <p:ph type="dt" sz="half" idx="10"/>
          </p:nvPr>
        </p:nvSpPr>
        <p:spPr/>
        <p:txBody>
          <a:bodyPr/>
          <a:lstStyle/>
          <a:p>
            <a:fld id="{75CFAF30-48F8-4F66-9DD3-E80020E1035A}" type="datetimeFigureOut">
              <a:rPr lang="en-US" smtClean="0"/>
              <a:t>7/26/2025</a:t>
            </a:fld>
            <a:endParaRPr lang="en-US"/>
          </a:p>
        </p:txBody>
      </p:sp>
      <p:sp>
        <p:nvSpPr>
          <p:cNvPr id="6" name="Footer Placeholder 5">
            <a:extLst>
              <a:ext uri="{FF2B5EF4-FFF2-40B4-BE49-F238E27FC236}">
                <a16:creationId xmlns:a16="http://schemas.microsoft.com/office/drawing/2014/main" id="{7F7839AD-8B3C-4EC3-AB3A-180B053A76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27CA6D-A22B-439B-9B6C-87A765C45764}"/>
              </a:ext>
            </a:extLst>
          </p:cNvPr>
          <p:cNvSpPr>
            <a:spLocks noGrp="1"/>
          </p:cNvSpPr>
          <p:nvPr>
            <p:ph type="sldNum" sz="quarter" idx="12"/>
          </p:nvPr>
        </p:nvSpPr>
        <p:spPr/>
        <p:txBody>
          <a:bodyPr/>
          <a:lstStyle/>
          <a:p>
            <a:fld id="{EF5C4F7E-C2C9-42F6-997D-848212A44368}" type="slidenum">
              <a:rPr lang="en-US" smtClean="0"/>
              <a:t>‹#›</a:t>
            </a:fld>
            <a:endParaRPr lang="en-US"/>
          </a:p>
        </p:txBody>
      </p:sp>
    </p:spTree>
    <p:extLst>
      <p:ext uri="{BB962C8B-B14F-4D97-AF65-F5344CB8AC3E}">
        <p14:creationId xmlns:p14="http://schemas.microsoft.com/office/powerpoint/2010/main" val="274532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A3039-005F-4245-97E7-B5BD483AA4D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6F5D295-D838-4299-A87F-86538590BC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3626BB-8760-4825-A4B3-BAA5F6A8AD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1CBA05-BA66-40BC-9426-4995F0068B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1309FF-1077-4AC4-B224-36C580B158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AA546F8-12E9-43F2-B39F-FDB155ED982B}"/>
              </a:ext>
            </a:extLst>
          </p:cNvPr>
          <p:cNvSpPr>
            <a:spLocks noGrp="1"/>
          </p:cNvSpPr>
          <p:nvPr>
            <p:ph type="dt" sz="half" idx="10"/>
          </p:nvPr>
        </p:nvSpPr>
        <p:spPr/>
        <p:txBody>
          <a:bodyPr/>
          <a:lstStyle/>
          <a:p>
            <a:fld id="{75CFAF30-48F8-4F66-9DD3-E80020E1035A}" type="datetimeFigureOut">
              <a:rPr lang="en-US" smtClean="0"/>
              <a:t>7/26/2025</a:t>
            </a:fld>
            <a:endParaRPr lang="en-US"/>
          </a:p>
        </p:txBody>
      </p:sp>
      <p:sp>
        <p:nvSpPr>
          <p:cNvPr id="8" name="Footer Placeholder 7">
            <a:extLst>
              <a:ext uri="{FF2B5EF4-FFF2-40B4-BE49-F238E27FC236}">
                <a16:creationId xmlns:a16="http://schemas.microsoft.com/office/drawing/2014/main" id="{58A7466C-51F5-4A8F-B751-CFAF2CE7F3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859387-2EA1-45DE-BBE4-657416C2D201}"/>
              </a:ext>
            </a:extLst>
          </p:cNvPr>
          <p:cNvSpPr>
            <a:spLocks noGrp="1"/>
          </p:cNvSpPr>
          <p:nvPr>
            <p:ph type="sldNum" sz="quarter" idx="12"/>
          </p:nvPr>
        </p:nvSpPr>
        <p:spPr/>
        <p:txBody>
          <a:bodyPr/>
          <a:lstStyle/>
          <a:p>
            <a:fld id="{EF5C4F7E-C2C9-42F6-997D-848212A44368}" type="slidenum">
              <a:rPr lang="en-US" smtClean="0"/>
              <a:t>‹#›</a:t>
            </a:fld>
            <a:endParaRPr lang="en-US"/>
          </a:p>
        </p:txBody>
      </p:sp>
    </p:spTree>
    <p:extLst>
      <p:ext uri="{BB962C8B-B14F-4D97-AF65-F5344CB8AC3E}">
        <p14:creationId xmlns:p14="http://schemas.microsoft.com/office/powerpoint/2010/main" val="2570909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42FF-56B2-405E-B7C4-6CEE3A8369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8D1AC2-AC15-4ED3-9DBF-23736747B661}"/>
              </a:ext>
            </a:extLst>
          </p:cNvPr>
          <p:cNvSpPr>
            <a:spLocks noGrp="1"/>
          </p:cNvSpPr>
          <p:nvPr>
            <p:ph type="dt" sz="half" idx="10"/>
          </p:nvPr>
        </p:nvSpPr>
        <p:spPr/>
        <p:txBody>
          <a:bodyPr/>
          <a:lstStyle/>
          <a:p>
            <a:fld id="{75CFAF30-48F8-4F66-9DD3-E80020E1035A}" type="datetimeFigureOut">
              <a:rPr lang="en-US" smtClean="0"/>
              <a:t>7/26/2025</a:t>
            </a:fld>
            <a:endParaRPr lang="en-US"/>
          </a:p>
        </p:txBody>
      </p:sp>
      <p:sp>
        <p:nvSpPr>
          <p:cNvPr id="4" name="Footer Placeholder 3">
            <a:extLst>
              <a:ext uri="{FF2B5EF4-FFF2-40B4-BE49-F238E27FC236}">
                <a16:creationId xmlns:a16="http://schemas.microsoft.com/office/drawing/2014/main" id="{3819EFD6-085D-4A40-89B3-A7432D984A5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931A198-D858-4854-A115-667B61CA95EE}"/>
              </a:ext>
            </a:extLst>
          </p:cNvPr>
          <p:cNvSpPr>
            <a:spLocks noGrp="1"/>
          </p:cNvSpPr>
          <p:nvPr>
            <p:ph type="sldNum" sz="quarter" idx="12"/>
          </p:nvPr>
        </p:nvSpPr>
        <p:spPr/>
        <p:txBody>
          <a:bodyPr/>
          <a:lstStyle/>
          <a:p>
            <a:fld id="{EF5C4F7E-C2C9-42F6-997D-848212A44368}" type="slidenum">
              <a:rPr lang="en-US" smtClean="0"/>
              <a:t>‹#›</a:t>
            </a:fld>
            <a:endParaRPr lang="en-US"/>
          </a:p>
        </p:txBody>
      </p:sp>
    </p:spTree>
    <p:extLst>
      <p:ext uri="{BB962C8B-B14F-4D97-AF65-F5344CB8AC3E}">
        <p14:creationId xmlns:p14="http://schemas.microsoft.com/office/powerpoint/2010/main" val="4150144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DCE256-8228-401C-9C5D-9F175E2FA1FC}"/>
              </a:ext>
            </a:extLst>
          </p:cNvPr>
          <p:cNvSpPr>
            <a:spLocks noGrp="1"/>
          </p:cNvSpPr>
          <p:nvPr>
            <p:ph type="dt" sz="half" idx="10"/>
          </p:nvPr>
        </p:nvSpPr>
        <p:spPr/>
        <p:txBody>
          <a:bodyPr/>
          <a:lstStyle/>
          <a:p>
            <a:fld id="{75CFAF30-48F8-4F66-9DD3-E80020E1035A}" type="datetimeFigureOut">
              <a:rPr lang="en-US" smtClean="0"/>
              <a:t>7/26/2025</a:t>
            </a:fld>
            <a:endParaRPr lang="en-US"/>
          </a:p>
        </p:txBody>
      </p:sp>
      <p:sp>
        <p:nvSpPr>
          <p:cNvPr id="3" name="Footer Placeholder 2">
            <a:extLst>
              <a:ext uri="{FF2B5EF4-FFF2-40B4-BE49-F238E27FC236}">
                <a16:creationId xmlns:a16="http://schemas.microsoft.com/office/drawing/2014/main" id="{85939E88-49B6-4351-AF8A-E341D110D9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2F7E686-7ED4-4A1E-8DE8-6296D3DED2EE}"/>
              </a:ext>
            </a:extLst>
          </p:cNvPr>
          <p:cNvSpPr>
            <a:spLocks noGrp="1"/>
          </p:cNvSpPr>
          <p:nvPr>
            <p:ph type="sldNum" sz="quarter" idx="12"/>
          </p:nvPr>
        </p:nvSpPr>
        <p:spPr/>
        <p:txBody>
          <a:bodyPr/>
          <a:lstStyle/>
          <a:p>
            <a:fld id="{EF5C4F7E-C2C9-42F6-997D-848212A44368}" type="slidenum">
              <a:rPr lang="en-US" smtClean="0"/>
              <a:t>‹#›</a:t>
            </a:fld>
            <a:endParaRPr lang="en-US"/>
          </a:p>
        </p:txBody>
      </p:sp>
    </p:spTree>
    <p:extLst>
      <p:ext uri="{BB962C8B-B14F-4D97-AF65-F5344CB8AC3E}">
        <p14:creationId xmlns:p14="http://schemas.microsoft.com/office/powerpoint/2010/main" val="392034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9E808-2F32-4267-A321-ACB000A562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67267EB-D409-4ED5-BEE6-67C603C4A8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144071-B10B-4CD8-8A5D-4B255F444D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EC46BC-4D91-49A6-B7FF-0C4195E4B0B9}"/>
              </a:ext>
            </a:extLst>
          </p:cNvPr>
          <p:cNvSpPr>
            <a:spLocks noGrp="1"/>
          </p:cNvSpPr>
          <p:nvPr>
            <p:ph type="dt" sz="half" idx="10"/>
          </p:nvPr>
        </p:nvSpPr>
        <p:spPr/>
        <p:txBody>
          <a:bodyPr/>
          <a:lstStyle/>
          <a:p>
            <a:fld id="{75CFAF30-48F8-4F66-9DD3-E80020E1035A}" type="datetimeFigureOut">
              <a:rPr lang="en-US" smtClean="0"/>
              <a:t>7/26/2025</a:t>
            </a:fld>
            <a:endParaRPr lang="en-US"/>
          </a:p>
        </p:txBody>
      </p:sp>
      <p:sp>
        <p:nvSpPr>
          <p:cNvPr id="6" name="Footer Placeholder 5">
            <a:extLst>
              <a:ext uri="{FF2B5EF4-FFF2-40B4-BE49-F238E27FC236}">
                <a16:creationId xmlns:a16="http://schemas.microsoft.com/office/drawing/2014/main" id="{7F192DC8-5DAF-4E89-9AF8-6B7310D891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3CF38D-DA05-4160-830A-CA48279081F9}"/>
              </a:ext>
            </a:extLst>
          </p:cNvPr>
          <p:cNvSpPr>
            <a:spLocks noGrp="1"/>
          </p:cNvSpPr>
          <p:nvPr>
            <p:ph type="sldNum" sz="quarter" idx="12"/>
          </p:nvPr>
        </p:nvSpPr>
        <p:spPr/>
        <p:txBody>
          <a:bodyPr/>
          <a:lstStyle/>
          <a:p>
            <a:fld id="{EF5C4F7E-C2C9-42F6-997D-848212A44368}" type="slidenum">
              <a:rPr lang="en-US" smtClean="0"/>
              <a:t>‹#›</a:t>
            </a:fld>
            <a:endParaRPr lang="en-US"/>
          </a:p>
        </p:txBody>
      </p:sp>
    </p:spTree>
    <p:extLst>
      <p:ext uri="{BB962C8B-B14F-4D97-AF65-F5344CB8AC3E}">
        <p14:creationId xmlns:p14="http://schemas.microsoft.com/office/powerpoint/2010/main" val="3657129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98EB8-5F0D-49C6-A882-D7A52AB108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FA5994-75C7-4879-A199-F8A84FE0D8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77F37D-5B20-4972-A90C-CFE0661B95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C1504C-748C-4A40-8CAF-9E763CABBFAB}"/>
              </a:ext>
            </a:extLst>
          </p:cNvPr>
          <p:cNvSpPr>
            <a:spLocks noGrp="1"/>
          </p:cNvSpPr>
          <p:nvPr>
            <p:ph type="dt" sz="half" idx="10"/>
          </p:nvPr>
        </p:nvSpPr>
        <p:spPr/>
        <p:txBody>
          <a:bodyPr/>
          <a:lstStyle/>
          <a:p>
            <a:fld id="{75CFAF30-48F8-4F66-9DD3-E80020E1035A}" type="datetimeFigureOut">
              <a:rPr lang="en-US" smtClean="0"/>
              <a:t>7/26/2025</a:t>
            </a:fld>
            <a:endParaRPr lang="en-US"/>
          </a:p>
        </p:txBody>
      </p:sp>
      <p:sp>
        <p:nvSpPr>
          <p:cNvPr id="6" name="Footer Placeholder 5">
            <a:extLst>
              <a:ext uri="{FF2B5EF4-FFF2-40B4-BE49-F238E27FC236}">
                <a16:creationId xmlns:a16="http://schemas.microsoft.com/office/drawing/2014/main" id="{FD2153EE-ED7F-4357-872F-26620EF2BA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F2D606-35AF-4E32-813F-D34D2057B1AA}"/>
              </a:ext>
            </a:extLst>
          </p:cNvPr>
          <p:cNvSpPr>
            <a:spLocks noGrp="1"/>
          </p:cNvSpPr>
          <p:nvPr>
            <p:ph type="sldNum" sz="quarter" idx="12"/>
          </p:nvPr>
        </p:nvSpPr>
        <p:spPr/>
        <p:txBody>
          <a:bodyPr/>
          <a:lstStyle/>
          <a:p>
            <a:fld id="{EF5C4F7E-C2C9-42F6-997D-848212A44368}" type="slidenum">
              <a:rPr lang="en-US" smtClean="0"/>
              <a:t>‹#›</a:t>
            </a:fld>
            <a:endParaRPr lang="en-US"/>
          </a:p>
        </p:txBody>
      </p:sp>
    </p:spTree>
    <p:extLst>
      <p:ext uri="{BB962C8B-B14F-4D97-AF65-F5344CB8AC3E}">
        <p14:creationId xmlns:p14="http://schemas.microsoft.com/office/powerpoint/2010/main" val="462067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82230A-012D-45FB-833A-DE9170E128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97F738-0FDF-4D41-97BB-0AC3B8AB8D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4BB9F3-1224-48D0-9BDF-C981104D9F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CFAF30-48F8-4F66-9DD3-E80020E1035A}" type="datetimeFigureOut">
              <a:rPr lang="en-US" smtClean="0"/>
              <a:t>7/26/2025</a:t>
            </a:fld>
            <a:endParaRPr lang="en-US"/>
          </a:p>
        </p:txBody>
      </p:sp>
      <p:sp>
        <p:nvSpPr>
          <p:cNvPr id="5" name="Footer Placeholder 4">
            <a:extLst>
              <a:ext uri="{FF2B5EF4-FFF2-40B4-BE49-F238E27FC236}">
                <a16:creationId xmlns:a16="http://schemas.microsoft.com/office/drawing/2014/main" id="{7D8E2567-7F4F-4527-BC8C-F67C20F9A3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412001F-D624-4C59-831F-8414E656F7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5C4F7E-C2C9-42F6-997D-848212A44368}" type="slidenum">
              <a:rPr lang="en-US" smtClean="0"/>
              <a:t>‹#›</a:t>
            </a:fld>
            <a:endParaRPr lang="en-US"/>
          </a:p>
        </p:txBody>
      </p:sp>
    </p:spTree>
    <p:extLst>
      <p:ext uri="{BB962C8B-B14F-4D97-AF65-F5344CB8AC3E}">
        <p14:creationId xmlns:p14="http://schemas.microsoft.com/office/powerpoint/2010/main" val="29649738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4432E9-848E-4817-AE63-585665A037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13274B46-5533-4C1B-B93C-F90A5F765CEA}"/>
              </a:ext>
            </a:extLst>
          </p:cNvPr>
          <p:cNvSpPr txBox="1"/>
          <p:nvPr/>
        </p:nvSpPr>
        <p:spPr>
          <a:xfrm>
            <a:off x="848139" y="2551837"/>
            <a:ext cx="6109251" cy="1938992"/>
          </a:xfrm>
          <a:prstGeom prst="rect">
            <a:avLst/>
          </a:prstGeom>
          <a:noFill/>
        </p:spPr>
        <p:txBody>
          <a:bodyPr wrap="square" rtlCol="0">
            <a:spAutoFit/>
          </a:bodyPr>
          <a:lstStyle/>
          <a:p>
            <a:r>
              <a:rPr lang="en-US" sz="6000" b="1" dirty="0">
                <a:solidFill>
                  <a:schemeClr val="bg1"/>
                </a:solidFill>
              </a:rPr>
              <a:t>Business Recommendation</a:t>
            </a:r>
          </a:p>
        </p:txBody>
      </p:sp>
      <p:sp>
        <p:nvSpPr>
          <p:cNvPr id="5" name="Star: 4 Points 4">
            <a:extLst>
              <a:ext uri="{FF2B5EF4-FFF2-40B4-BE49-F238E27FC236}">
                <a16:creationId xmlns:a16="http://schemas.microsoft.com/office/drawing/2014/main" id="{6D270866-43AB-45F6-9FEF-1E294B119AF6}"/>
              </a:ext>
            </a:extLst>
          </p:cNvPr>
          <p:cNvSpPr/>
          <p:nvPr/>
        </p:nvSpPr>
        <p:spPr>
          <a:xfrm>
            <a:off x="6493565" y="3429000"/>
            <a:ext cx="463825" cy="463826"/>
          </a:xfrm>
          <a:prstGeom prst="star4">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3859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4432E9-848E-4817-AE63-585665A037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13274B46-5533-4C1B-B93C-F90A5F765CEA}"/>
              </a:ext>
            </a:extLst>
          </p:cNvPr>
          <p:cNvSpPr txBox="1"/>
          <p:nvPr/>
        </p:nvSpPr>
        <p:spPr>
          <a:xfrm>
            <a:off x="768625" y="670029"/>
            <a:ext cx="3949149" cy="830997"/>
          </a:xfrm>
          <a:prstGeom prst="rect">
            <a:avLst/>
          </a:prstGeom>
          <a:noFill/>
        </p:spPr>
        <p:txBody>
          <a:bodyPr wrap="square" rtlCol="0">
            <a:spAutoFit/>
          </a:bodyPr>
          <a:lstStyle/>
          <a:p>
            <a:r>
              <a:rPr lang="en-US" sz="4800" b="1" dirty="0">
                <a:solidFill>
                  <a:schemeClr val="bg1"/>
                </a:solidFill>
              </a:rPr>
              <a:t>Introduction</a:t>
            </a:r>
          </a:p>
        </p:txBody>
      </p:sp>
      <p:sp>
        <p:nvSpPr>
          <p:cNvPr id="6" name="TextBox 5">
            <a:extLst>
              <a:ext uri="{FF2B5EF4-FFF2-40B4-BE49-F238E27FC236}">
                <a16:creationId xmlns:a16="http://schemas.microsoft.com/office/drawing/2014/main" id="{56DB6618-8088-43D4-B6B1-D645F2B8CB44}"/>
              </a:ext>
            </a:extLst>
          </p:cNvPr>
          <p:cNvSpPr txBox="1"/>
          <p:nvPr/>
        </p:nvSpPr>
        <p:spPr>
          <a:xfrm>
            <a:off x="768625" y="2171055"/>
            <a:ext cx="10654750" cy="3785652"/>
          </a:xfrm>
          <a:prstGeom prst="rect">
            <a:avLst/>
          </a:prstGeom>
          <a:noFill/>
        </p:spPr>
        <p:txBody>
          <a:bodyPr wrap="square" rtlCol="0">
            <a:spAutoFit/>
          </a:bodyPr>
          <a:lstStyle/>
          <a:p>
            <a:r>
              <a:rPr lang="en-US" sz="2400" dirty="0">
                <a:solidFill>
                  <a:schemeClr val="bg1"/>
                </a:solidFill>
              </a:rPr>
              <a:t>This project analyzes e-commerce sales data from </a:t>
            </a:r>
            <a:r>
              <a:rPr lang="en-US" sz="2400" b="1" dirty="0">
                <a:solidFill>
                  <a:schemeClr val="bg1"/>
                </a:solidFill>
              </a:rPr>
              <a:t>January 2023 to July 2025</a:t>
            </a:r>
            <a:r>
              <a:rPr lang="en-US" sz="2400" dirty="0">
                <a:solidFill>
                  <a:schemeClr val="bg1"/>
                </a:solidFill>
              </a:rPr>
              <a:t> to uncover key trends in </a:t>
            </a:r>
            <a:r>
              <a:rPr lang="en-US" sz="2400" b="1" dirty="0">
                <a:solidFill>
                  <a:schemeClr val="bg1"/>
                </a:solidFill>
              </a:rPr>
              <a:t>product performance</a:t>
            </a:r>
            <a:r>
              <a:rPr lang="en-US" sz="2400" dirty="0">
                <a:solidFill>
                  <a:schemeClr val="bg1"/>
                </a:solidFill>
              </a:rPr>
              <a:t>, </a:t>
            </a:r>
            <a:r>
              <a:rPr lang="en-US" sz="2400" b="1" dirty="0">
                <a:solidFill>
                  <a:schemeClr val="bg1"/>
                </a:solidFill>
              </a:rPr>
              <a:t>marketing spend</a:t>
            </a:r>
            <a:r>
              <a:rPr lang="en-US" sz="2400" dirty="0">
                <a:solidFill>
                  <a:schemeClr val="bg1"/>
                </a:solidFill>
              </a:rPr>
              <a:t>, and </a:t>
            </a:r>
            <a:r>
              <a:rPr lang="en-US" sz="2400" b="1" dirty="0">
                <a:solidFill>
                  <a:schemeClr val="bg1"/>
                </a:solidFill>
              </a:rPr>
              <a:t>discount impact</a:t>
            </a:r>
            <a:r>
              <a:rPr lang="en-US" sz="2400" dirty="0">
                <a:solidFill>
                  <a:schemeClr val="bg1"/>
                </a:solidFill>
              </a:rPr>
              <a:t>. The goal is to generate </a:t>
            </a:r>
            <a:r>
              <a:rPr lang="en-US" sz="2400" b="1" dirty="0">
                <a:solidFill>
                  <a:schemeClr val="bg1"/>
                </a:solidFill>
              </a:rPr>
              <a:t>data-driven business recommendations</a:t>
            </a:r>
            <a:r>
              <a:rPr lang="en-US" sz="2400" dirty="0">
                <a:solidFill>
                  <a:schemeClr val="bg1"/>
                </a:solidFill>
              </a:rPr>
              <a:t> for improving sales and profitability.</a:t>
            </a:r>
          </a:p>
          <a:p>
            <a:endParaRPr lang="en-US" sz="2400" b="1" dirty="0">
              <a:solidFill>
                <a:schemeClr val="bg1"/>
              </a:solidFill>
            </a:endParaRPr>
          </a:p>
          <a:p>
            <a:r>
              <a:rPr lang="en-US" sz="2400" dirty="0">
                <a:solidFill>
                  <a:schemeClr val="bg1"/>
                </a:solidFill>
              </a:rPr>
              <a:t>Using descriptive analytics and performance metrics, we identify sales trends, category-wise performance, seasonal variations, and the impact of marketing and discounts on overall sales. These findings are further used to generate strategic business recommendations aimed at optimizing marketing investment, discount allocation, and customer targeting for improved profitability and sales efficiency.</a:t>
            </a:r>
            <a:endParaRPr lang="en-US" sz="2400" b="1" dirty="0">
              <a:solidFill>
                <a:schemeClr val="bg1"/>
              </a:solidFill>
            </a:endParaRPr>
          </a:p>
        </p:txBody>
      </p:sp>
    </p:spTree>
    <p:extLst>
      <p:ext uri="{BB962C8B-B14F-4D97-AF65-F5344CB8AC3E}">
        <p14:creationId xmlns:p14="http://schemas.microsoft.com/office/powerpoint/2010/main" val="2594325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4432E9-848E-4817-AE63-585665A037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13274B46-5533-4C1B-B93C-F90A5F765CEA}"/>
              </a:ext>
            </a:extLst>
          </p:cNvPr>
          <p:cNvSpPr txBox="1"/>
          <p:nvPr/>
        </p:nvSpPr>
        <p:spPr>
          <a:xfrm>
            <a:off x="768626" y="670029"/>
            <a:ext cx="6771862" cy="523220"/>
          </a:xfrm>
          <a:prstGeom prst="rect">
            <a:avLst/>
          </a:prstGeom>
          <a:noFill/>
        </p:spPr>
        <p:txBody>
          <a:bodyPr wrap="square" rtlCol="0">
            <a:spAutoFit/>
          </a:bodyPr>
          <a:lstStyle/>
          <a:p>
            <a:r>
              <a:rPr lang="en-US" sz="2800" b="1" dirty="0">
                <a:solidFill>
                  <a:schemeClr val="bg1"/>
                </a:solidFill>
              </a:rPr>
              <a:t>🔹 1. Reallocate Budget Toward Electronics</a:t>
            </a:r>
          </a:p>
        </p:txBody>
      </p:sp>
      <p:sp>
        <p:nvSpPr>
          <p:cNvPr id="10" name="Rectangle 5">
            <a:extLst>
              <a:ext uri="{FF2B5EF4-FFF2-40B4-BE49-F238E27FC236}">
                <a16:creationId xmlns:a16="http://schemas.microsoft.com/office/drawing/2014/main" id="{9285265A-50A1-4C77-A812-351ED612940B}"/>
              </a:ext>
            </a:extLst>
          </p:cNvPr>
          <p:cNvSpPr>
            <a:spLocks noChangeArrowheads="1"/>
          </p:cNvSpPr>
          <p:nvPr/>
        </p:nvSpPr>
        <p:spPr bwMode="auto">
          <a:xfrm>
            <a:off x="742122" y="2148009"/>
            <a:ext cx="10707756"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u="none" strike="noStrike" cap="none" normalizeH="0" baseline="0" dirty="0">
                <a:ln>
                  <a:noFill/>
                </a:ln>
                <a:solidFill>
                  <a:srgbClr val="FFC000"/>
                </a:solidFill>
                <a:effectLst/>
                <a:latin typeface="Arial" panose="020B0604020202020204" pitchFamily="34" charset="0"/>
              </a:rPr>
              <a:t>Finding:</a:t>
            </a:r>
            <a:br>
              <a:rPr kumimoji="0" lang="en-US" altLang="en-US" sz="2000" b="0" i="0" u="none" strike="noStrike" cap="none" normalizeH="0" baseline="0" dirty="0">
                <a:ln>
                  <a:noFill/>
                </a:ln>
                <a:solidFill>
                  <a:schemeClr val="bg1"/>
                </a:solidFill>
                <a:effectLst/>
                <a:latin typeface="Arial" panose="020B0604020202020204" pitchFamily="34" charset="0"/>
              </a:rPr>
            </a:br>
            <a:r>
              <a:rPr kumimoji="0" lang="en-US" altLang="en-US" sz="2000" b="0" i="0" u="none" strike="noStrike" cap="none" normalizeH="0" baseline="0" dirty="0">
                <a:ln>
                  <a:noFill/>
                </a:ln>
                <a:solidFill>
                  <a:schemeClr val="bg1"/>
                </a:solidFill>
                <a:effectLst/>
                <a:latin typeface="Arial" panose="020B0604020202020204" pitchFamily="34" charset="0"/>
              </a:rPr>
              <a:t>Electronics received the highest marketing spend (</a:t>
            </a:r>
            <a:r>
              <a:rPr kumimoji="0" lang="en-US" altLang="en-US" sz="2000" b="1" i="0" u="none" strike="noStrike" cap="none" normalizeH="0" baseline="0" dirty="0">
                <a:ln>
                  <a:noFill/>
                </a:ln>
                <a:solidFill>
                  <a:schemeClr val="bg1"/>
                </a:solidFill>
                <a:effectLst/>
                <a:latin typeface="Arial" panose="020B0604020202020204" pitchFamily="34" charset="0"/>
              </a:rPr>
              <a:t>~1.06M</a:t>
            </a:r>
            <a:r>
              <a:rPr kumimoji="0" lang="en-US" altLang="en-US" sz="2000" b="0" i="0" u="none" strike="noStrike" cap="none" normalizeH="0" baseline="0" dirty="0">
                <a:ln>
                  <a:noFill/>
                </a:ln>
                <a:solidFill>
                  <a:schemeClr val="bg1"/>
                </a:solidFill>
                <a:effectLst/>
                <a:latin typeface="Arial" panose="020B0604020202020204" pitchFamily="34" charset="0"/>
              </a:rPr>
              <a:t>) and also led all categories in units sold (</a:t>
            </a:r>
            <a:r>
              <a:rPr kumimoji="0" lang="en-US" altLang="en-US" sz="2000" b="1" i="0" u="none" strike="noStrike" cap="none" normalizeH="0" baseline="0" dirty="0">
                <a:ln>
                  <a:noFill/>
                </a:ln>
                <a:solidFill>
                  <a:schemeClr val="bg1"/>
                </a:solidFill>
                <a:effectLst/>
                <a:latin typeface="Arial" panose="020B0604020202020204" pitchFamily="34" charset="0"/>
              </a:rPr>
              <a:t>6,210</a:t>
            </a:r>
            <a:r>
              <a:rPr kumimoji="0" lang="en-US" altLang="en-US" sz="2000" b="0" i="0" u="none" strike="noStrike" cap="none" normalizeH="0" baseline="0" dirty="0">
                <a:ln>
                  <a:noFill/>
                </a:ln>
                <a:solidFill>
                  <a:schemeClr val="bg1"/>
                </a:solidFill>
                <a:effectLst/>
                <a:latin typeface="Arial" panose="020B0604020202020204" pitchFamily="34" charset="0"/>
              </a:rPr>
              <a:t>). It also had the highest return per dollar of marketing.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u="none" strike="noStrike" cap="none" normalizeH="0" baseline="0" dirty="0">
                <a:ln>
                  <a:noFill/>
                </a:ln>
                <a:solidFill>
                  <a:srgbClr val="FFC000"/>
                </a:solidFill>
                <a:effectLst/>
                <a:latin typeface="Arial" panose="020B0604020202020204" pitchFamily="34" charset="0"/>
              </a:rPr>
              <a:t>Recommendation:</a:t>
            </a:r>
            <a:endParaRPr kumimoji="0" lang="en-US" altLang="en-US" sz="2000" b="0" u="none" strike="noStrike" cap="none" normalizeH="0" baseline="0" dirty="0">
              <a:ln>
                <a:noFill/>
              </a:ln>
              <a:solidFill>
                <a:srgbClr val="FFC00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Arial" panose="020B0604020202020204" pitchFamily="34" charset="0"/>
              </a:rPr>
              <a:t>Continue or even </a:t>
            </a:r>
            <a:r>
              <a:rPr kumimoji="0" lang="en-US" altLang="en-US" sz="2000" b="1" i="0" u="none" strike="noStrike" cap="none" normalizeH="0" baseline="0" dirty="0">
                <a:ln>
                  <a:noFill/>
                </a:ln>
                <a:solidFill>
                  <a:schemeClr val="bg1"/>
                </a:solidFill>
                <a:effectLst/>
                <a:latin typeface="Arial" panose="020B0604020202020204" pitchFamily="34" charset="0"/>
              </a:rPr>
              <a:t>increase marketing efforts in Electronics</a:t>
            </a:r>
            <a:r>
              <a:rPr kumimoji="0" lang="en-US" altLang="en-US" sz="2000" b="0" i="0" u="none" strike="noStrike" cap="none" normalizeH="0" baseline="0" dirty="0">
                <a:ln>
                  <a:noFill/>
                </a:ln>
                <a:solidFill>
                  <a:schemeClr val="bg1"/>
                </a:solidFill>
                <a:effectLst/>
                <a:latin typeface="Arial" panose="020B0604020202020204" pitchFamily="34" charset="0"/>
              </a:rPr>
              <a:t>, as it consistently delivers the best performance.</a:t>
            </a:r>
            <a:br>
              <a:rPr kumimoji="0" lang="en-US" altLang="en-US" sz="2000" b="0" i="0" u="none" strike="noStrike" cap="none" normalizeH="0" baseline="0" dirty="0">
                <a:ln>
                  <a:noFill/>
                </a:ln>
                <a:solidFill>
                  <a:schemeClr val="bg1"/>
                </a:solidFill>
                <a:effectLst/>
                <a:latin typeface="Arial" panose="020B0604020202020204" pitchFamily="34" charset="0"/>
              </a:rPr>
            </a:br>
            <a:r>
              <a:rPr kumimoji="0" lang="en-US" altLang="en-US" sz="2000" b="0" i="0" u="none" strike="noStrike" cap="none" normalizeH="0" baseline="0" dirty="0">
                <a:ln>
                  <a:noFill/>
                </a:ln>
                <a:solidFill>
                  <a:schemeClr val="bg1"/>
                </a:solidFill>
                <a:effectLst/>
                <a:latin typeface="Arial" panose="020B0604020202020204" pitchFamily="34" charset="0"/>
              </a:rPr>
              <a:t>Consider reducing spend in </a:t>
            </a:r>
            <a:r>
              <a:rPr kumimoji="0" lang="en-US" altLang="en-US" sz="2000" b="1" i="0" u="none" strike="noStrike" cap="none" normalizeH="0" baseline="0" dirty="0">
                <a:ln>
                  <a:noFill/>
                </a:ln>
                <a:solidFill>
                  <a:schemeClr val="bg1"/>
                </a:solidFill>
                <a:effectLst/>
                <a:latin typeface="Arial" panose="020B0604020202020204" pitchFamily="34" charset="0"/>
              </a:rPr>
              <a:t>Toys</a:t>
            </a:r>
            <a:r>
              <a:rPr kumimoji="0" lang="en-US" altLang="en-US" sz="2000" b="0" i="0" u="none" strike="noStrike" cap="none" normalizeH="0" baseline="0" dirty="0">
                <a:ln>
                  <a:noFill/>
                </a:ln>
                <a:solidFill>
                  <a:schemeClr val="bg1"/>
                </a:solidFill>
                <a:effectLst/>
                <a:latin typeface="Arial" panose="020B0604020202020204" pitchFamily="34" charset="0"/>
              </a:rPr>
              <a:t> and </a:t>
            </a:r>
            <a:r>
              <a:rPr kumimoji="0" lang="en-US" altLang="en-US" sz="2000" b="1" i="0" u="none" strike="noStrike" cap="none" normalizeH="0" baseline="0" dirty="0">
                <a:ln>
                  <a:noFill/>
                </a:ln>
                <a:solidFill>
                  <a:schemeClr val="bg1"/>
                </a:solidFill>
                <a:effectLst/>
                <a:latin typeface="Arial" panose="020B0604020202020204" pitchFamily="34" charset="0"/>
              </a:rPr>
              <a:t>Fashion</a:t>
            </a:r>
            <a:r>
              <a:rPr kumimoji="0" lang="en-US" altLang="en-US" sz="2000" b="0" i="0" u="none" strike="noStrike" cap="none" normalizeH="0" baseline="0" dirty="0">
                <a:ln>
                  <a:noFill/>
                </a:ln>
                <a:solidFill>
                  <a:schemeClr val="bg1"/>
                </a:solidFill>
                <a:effectLst/>
                <a:latin typeface="Arial" panose="020B0604020202020204" pitchFamily="34" charset="0"/>
              </a:rPr>
              <a:t>, where ROI is relatively lower despite high investment.</a:t>
            </a:r>
          </a:p>
        </p:txBody>
      </p:sp>
    </p:spTree>
    <p:extLst>
      <p:ext uri="{BB962C8B-B14F-4D97-AF65-F5344CB8AC3E}">
        <p14:creationId xmlns:p14="http://schemas.microsoft.com/office/powerpoint/2010/main" val="4123614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4432E9-848E-4817-AE63-585665A037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13274B46-5533-4C1B-B93C-F90A5F765CEA}"/>
              </a:ext>
            </a:extLst>
          </p:cNvPr>
          <p:cNvSpPr txBox="1"/>
          <p:nvPr/>
        </p:nvSpPr>
        <p:spPr>
          <a:xfrm>
            <a:off x="768626" y="670029"/>
            <a:ext cx="9515062" cy="523220"/>
          </a:xfrm>
          <a:prstGeom prst="rect">
            <a:avLst/>
          </a:prstGeom>
          <a:noFill/>
        </p:spPr>
        <p:txBody>
          <a:bodyPr wrap="square" rtlCol="0">
            <a:spAutoFit/>
          </a:bodyPr>
          <a:lstStyle/>
          <a:p>
            <a:r>
              <a:rPr lang="en-US" sz="2800" b="1" dirty="0">
                <a:solidFill>
                  <a:schemeClr val="bg1"/>
                </a:solidFill>
              </a:rPr>
              <a:t>🔹 2. Optimize Discount Usage — Focus on Regular Customers</a:t>
            </a:r>
          </a:p>
        </p:txBody>
      </p:sp>
      <p:sp>
        <p:nvSpPr>
          <p:cNvPr id="10" name="Rectangle 5">
            <a:extLst>
              <a:ext uri="{FF2B5EF4-FFF2-40B4-BE49-F238E27FC236}">
                <a16:creationId xmlns:a16="http://schemas.microsoft.com/office/drawing/2014/main" id="{9285265A-50A1-4C77-A812-351ED612940B}"/>
              </a:ext>
            </a:extLst>
          </p:cNvPr>
          <p:cNvSpPr>
            <a:spLocks noChangeArrowheads="1"/>
          </p:cNvSpPr>
          <p:nvPr/>
        </p:nvSpPr>
        <p:spPr bwMode="auto">
          <a:xfrm>
            <a:off x="742122" y="1994121"/>
            <a:ext cx="10707756"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u="none" strike="noStrike" cap="none" normalizeH="0" baseline="0" dirty="0">
                <a:ln>
                  <a:noFill/>
                </a:ln>
                <a:solidFill>
                  <a:srgbClr val="FFC000"/>
                </a:solidFill>
                <a:effectLst/>
                <a:latin typeface="Arial" panose="020B0604020202020204" pitchFamily="34" charset="0"/>
              </a:rPr>
              <a:t>Finding:</a:t>
            </a:r>
            <a:br>
              <a:rPr kumimoji="0" lang="en-US" altLang="en-US" sz="2000" b="0" i="0" u="none" strike="noStrike" cap="none" normalizeH="0" baseline="0" dirty="0">
                <a:ln>
                  <a:noFill/>
                </a:ln>
                <a:solidFill>
                  <a:schemeClr val="bg1"/>
                </a:solidFill>
                <a:effectLst/>
                <a:latin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Regular customers</a:t>
            </a:r>
            <a:r>
              <a:rPr lang="en-US" sz="2000" dirty="0">
                <a:solidFill>
                  <a:schemeClr val="bg1"/>
                </a:solidFill>
                <a:latin typeface="Arial" panose="020B0604020202020204" pitchFamily="34" charset="0"/>
                <a:cs typeface="Arial" panose="020B0604020202020204" pitchFamily="34" charset="0"/>
              </a:rPr>
              <a:t> received the highest discount (</a:t>
            </a:r>
            <a:r>
              <a:rPr lang="en-US" sz="2000" b="1" dirty="0">
                <a:solidFill>
                  <a:schemeClr val="bg1"/>
                </a:solidFill>
                <a:latin typeface="Arial" panose="020B0604020202020204" pitchFamily="34" charset="0"/>
                <a:cs typeface="Arial" panose="020B0604020202020204" pitchFamily="34" charset="0"/>
              </a:rPr>
              <a:t>8,815</a:t>
            </a:r>
            <a:r>
              <a:rPr lang="en-US" sz="2000" dirty="0">
                <a:solidFill>
                  <a:schemeClr val="bg1"/>
                </a:solidFill>
                <a:latin typeface="Arial" panose="020B0604020202020204" pitchFamily="34" charset="0"/>
                <a:cs typeface="Arial" panose="020B0604020202020204" pitchFamily="34" charset="0"/>
              </a:rPr>
              <a:t>) and also contributed to the highest sales (</a:t>
            </a:r>
            <a:r>
              <a:rPr lang="en-US" sz="2000" b="1" dirty="0">
                <a:solidFill>
                  <a:schemeClr val="bg1"/>
                </a:solidFill>
                <a:latin typeface="Arial" panose="020B0604020202020204" pitchFamily="34" charset="0"/>
                <a:cs typeface="Arial" panose="020B0604020202020204" pitchFamily="34" charset="0"/>
              </a:rPr>
              <a:t>10,222 units</a:t>
            </a:r>
            <a:r>
              <a:rPr lang="en-US" sz="2000" dirty="0">
                <a:solidFill>
                  <a:schemeClr val="bg1"/>
                </a:solidFill>
                <a:latin typeface="Arial" panose="020B0604020202020204" pitchFamily="34" charset="0"/>
                <a:cs typeface="Arial" panose="020B0604020202020204" pitchFamily="34" charset="0"/>
              </a:rPr>
              <a:t>).</a:t>
            </a:r>
            <a:br>
              <a:rPr lang="en-US" sz="2000" dirty="0">
                <a:solidFill>
                  <a:schemeClr val="bg1"/>
                </a:solidFill>
                <a:latin typeface="Arial" panose="020B0604020202020204" pitchFamily="34" charset="0"/>
                <a:cs typeface="Arial" panose="020B0604020202020204" pitchFamily="34" charset="0"/>
              </a:rPr>
            </a:br>
            <a:r>
              <a:rPr lang="en-US" sz="2000" dirty="0">
                <a:solidFill>
                  <a:schemeClr val="bg1"/>
                </a:solidFill>
                <a:latin typeface="Arial" panose="020B0604020202020204" pitchFamily="34" charset="0"/>
                <a:cs typeface="Arial" panose="020B0604020202020204" pitchFamily="34" charset="0"/>
              </a:rPr>
              <a:t>However, </a:t>
            </a:r>
            <a:r>
              <a:rPr lang="en-US" sz="2000" b="1" dirty="0">
                <a:solidFill>
                  <a:schemeClr val="bg1"/>
                </a:solidFill>
                <a:latin typeface="Arial" panose="020B0604020202020204" pitchFamily="34" charset="0"/>
                <a:cs typeface="Arial" panose="020B0604020202020204" pitchFamily="34" charset="0"/>
              </a:rPr>
              <a:t>Occasional</a:t>
            </a:r>
            <a:r>
              <a:rPr lang="en-US" sz="2000" dirty="0">
                <a:solidFill>
                  <a:schemeClr val="bg1"/>
                </a:solidFill>
                <a:latin typeface="Arial" panose="020B0604020202020204" pitchFamily="34" charset="0"/>
                <a:cs typeface="Arial" panose="020B0604020202020204" pitchFamily="34" charset="0"/>
              </a:rPr>
              <a:t> and </a:t>
            </a:r>
            <a:r>
              <a:rPr lang="en-US" sz="2000" b="1" dirty="0">
                <a:solidFill>
                  <a:schemeClr val="bg1"/>
                </a:solidFill>
                <a:latin typeface="Arial" panose="020B0604020202020204" pitchFamily="34" charset="0"/>
                <a:cs typeface="Arial" panose="020B0604020202020204" pitchFamily="34" charset="0"/>
              </a:rPr>
              <a:t>Premium</a:t>
            </a:r>
            <a:r>
              <a:rPr lang="en-US" sz="2000" dirty="0">
                <a:solidFill>
                  <a:schemeClr val="bg1"/>
                </a:solidFill>
                <a:latin typeface="Arial" panose="020B0604020202020204" pitchFamily="34" charset="0"/>
                <a:cs typeface="Arial" panose="020B0604020202020204" pitchFamily="34" charset="0"/>
              </a:rPr>
              <a:t> segments are not far behind in units sold, despite receiving less discount.</a:t>
            </a:r>
            <a:endParaRPr kumimoji="0" lang="en-US" altLang="en-US" sz="2000"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u="none" strike="noStrike" cap="none" normalizeH="0" baseline="0" dirty="0">
                <a:ln>
                  <a:noFill/>
                </a:ln>
                <a:solidFill>
                  <a:srgbClr val="FFC000"/>
                </a:solidFill>
                <a:effectLst/>
                <a:latin typeface="Arial" panose="020B0604020202020204" pitchFamily="34" charset="0"/>
              </a:rPr>
              <a:t>Recommendation:</a:t>
            </a:r>
            <a:endParaRPr kumimoji="0" lang="en-US" altLang="en-US" sz="2000" b="0" u="none" strike="noStrike" cap="none" normalizeH="0" baseline="0" dirty="0">
              <a:ln>
                <a:noFill/>
              </a:ln>
              <a:solidFill>
                <a:srgbClr val="FFC00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chemeClr val="bg1"/>
                </a:solidFill>
                <a:latin typeface="Arial" panose="020B0604020202020204" pitchFamily="34" charset="0"/>
                <a:cs typeface="Arial" panose="020B0604020202020204" pitchFamily="34" charset="0"/>
              </a:rPr>
              <a:t>Maintain moderate discounting for </a:t>
            </a:r>
            <a:r>
              <a:rPr lang="en-US" sz="2000" b="1" dirty="0">
                <a:solidFill>
                  <a:schemeClr val="bg1"/>
                </a:solidFill>
                <a:latin typeface="Arial" panose="020B0604020202020204" pitchFamily="34" charset="0"/>
                <a:cs typeface="Arial" panose="020B0604020202020204" pitchFamily="34" charset="0"/>
              </a:rPr>
              <a:t>Regular</a:t>
            </a:r>
            <a:r>
              <a:rPr lang="en-US" sz="2000" dirty="0">
                <a:solidFill>
                  <a:schemeClr val="bg1"/>
                </a:solidFill>
                <a:latin typeface="Arial" panose="020B0604020202020204" pitchFamily="34" charset="0"/>
                <a:cs typeface="Arial" panose="020B0604020202020204" pitchFamily="34" charset="0"/>
              </a:rPr>
              <a:t> customers, but </a:t>
            </a:r>
            <a:r>
              <a:rPr lang="en-US" sz="2000" b="1" dirty="0">
                <a:solidFill>
                  <a:schemeClr val="bg1"/>
                </a:solidFill>
                <a:latin typeface="Arial" panose="020B0604020202020204" pitchFamily="34" charset="0"/>
                <a:cs typeface="Arial" panose="020B0604020202020204" pitchFamily="34" charset="0"/>
              </a:rPr>
              <a:t>target Premium and Occasional segments with tailored offers</a:t>
            </a:r>
            <a:r>
              <a:rPr lang="en-US" sz="2000" dirty="0">
                <a:solidFill>
                  <a:schemeClr val="bg1"/>
                </a:solidFill>
                <a:latin typeface="Arial" panose="020B0604020202020204" pitchFamily="34" charset="0"/>
                <a:cs typeface="Arial" panose="020B0604020202020204" pitchFamily="34" charset="0"/>
              </a:rPr>
              <a:t>, since they convert well with less discount.</a:t>
            </a:r>
            <a:br>
              <a:rPr lang="en-US" sz="2000" dirty="0">
                <a:solidFill>
                  <a:schemeClr val="bg1"/>
                </a:solidFill>
                <a:latin typeface="Arial" panose="020B0604020202020204" pitchFamily="34" charset="0"/>
                <a:cs typeface="Arial" panose="020B0604020202020204" pitchFamily="34" charset="0"/>
              </a:rPr>
            </a:br>
            <a:r>
              <a:rPr lang="en-US" sz="2000" dirty="0">
                <a:solidFill>
                  <a:schemeClr val="bg1"/>
                </a:solidFill>
                <a:latin typeface="Arial" panose="020B0604020202020204" pitchFamily="34" charset="0"/>
                <a:cs typeface="Arial" panose="020B0604020202020204" pitchFamily="34" charset="0"/>
              </a:rPr>
              <a:t>This helps </a:t>
            </a:r>
            <a:r>
              <a:rPr lang="en-US" sz="2000" b="1" dirty="0">
                <a:solidFill>
                  <a:schemeClr val="bg1"/>
                </a:solidFill>
                <a:latin typeface="Arial" panose="020B0604020202020204" pitchFamily="34" charset="0"/>
                <a:cs typeface="Arial" panose="020B0604020202020204" pitchFamily="34" charset="0"/>
              </a:rPr>
              <a:t>optimize profit margin</a:t>
            </a:r>
            <a:r>
              <a:rPr lang="en-US" sz="2000" dirty="0">
                <a:solidFill>
                  <a:schemeClr val="bg1"/>
                </a:solidFill>
                <a:latin typeface="Arial" panose="020B0604020202020204" pitchFamily="34" charset="0"/>
                <a:cs typeface="Arial" panose="020B0604020202020204" pitchFamily="34" charset="0"/>
              </a:rPr>
              <a:t>.</a:t>
            </a:r>
            <a:endParaRPr kumimoji="0" lang="en-US" altLang="en-US" sz="2000"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65296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4432E9-848E-4817-AE63-585665A037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13274B46-5533-4C1B-B93C-F90A5F765CEA}"/>
              </a:ext>
            </a:extLst>
          </p:cNvPr>
          <p:cNvSpPr txBox="1"/>
          <p:nvPr/>
        </p:nvSpPr>
        <p:spPr>
          <a:xfrm>
            <a:off x="768626" y="670029"/>
            <a:ext cx="9515062" cy="523220"/>
          </a:xfrm>
          <a:prstGeom prst="rect">
            <a:avLst/>
          </a:prstGeom>
          <a:noFill/>
        </p:spPr>
        <p:txBody>
          <a:bodyPr wrap="square" rtlCol="0">
            <a:spAutoFit/>
          </a:bodyPr>
          <a:lstStyle/>
          <a:p>
            <a:r>
              <a:rPr lang="en-US" sz="2800" b="1" dirty="0">
                <a:solidFill>
                  <a:schemeClr val="bg1"/>
                </a:solidFill>
              </a:rPr>
              <a:t>🔹 3. Reduce Discounts in Low-Impact Months</a:t>
            </a:r>
          </a:p>
        </p:txBody>
      </p:sp>
      <p:sp>
        <p:nvSpPr>
          <p:cNvPr id="10" name="Rectangle 5">
            <a:extLst>
              <a:ext uri="{FF2B5EF4-FFF2-40B4-BE49-F238E27FC236}">
                <a16:creationId xmlns:a16="http://schemas.microsoft.com/office/drawing/2014/main" id="{9285265A-50A1-4C77-A812-351ED612940B}"/>
              </a:ext>
            </a:extLst>
          </p:cNvPr>
          <p:cNvSpPr>
            <a:spLocks noChangeArrowheads="1"/>
          </p:cNvSpPr>
          <p:nvPr/>
        </p:nvSpPr>
        <p:spPr bwMode="auto">
          <a:xfrm>
            <a:off x="742122" y="2301898"/>
            <a:ext cx="10707756"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u="none" strike="noStrike" cap="none" normalizeH="0" baseline="0" dirty="0">
                <a:ln>
                  <a:noFill/>
                </a:ln>
                <a:solidFill>
                  <a:srgbClr val="FFC000"/>
                </a:solidFill>
                <a:effectLst/>
                <a:latin typeface="Arial" panose="020B0604020202020204" pitchFamily="34" charset="0"/>
              </a:rPr>
              <a:t>Finding:</a:t>
            </a:r>
            <a:br>
              <a:rPr kumimoji="0" lang="en-US" altLang="en-US" sz="2000" b="0" i="0" u="none" strike="noStrike" cap="none" normalizeH="0" baseline="0" dirty="0">
                <a:ln>
                  <a:noFill/>
                </a:ln>
                <a:solidFill>
                  <a:schemeClr val="bg1"/>
                </a:solidFill>
                <a:effectLst/>
                <a:latin typeface="Arial" panose="020B0604020202020204" pitchFamily="34" charset="0"/>
              </a:rPr>
            </a:br>
            <a:r>
              <a:rPr lang="en-US" sz="2000" dirty="0">
                <a:solidFill>
                  <a:schemeClr val="bg1"/>
                </a:solidFill>
                <a:latin typeface="Arial" panose="020B0604020202020204" pitchFamily="34" charset="0"/>
                <a:cs typeface="Arial" panose="020B0604020202020204" pitchFamily="34" charset="0"/>
              </a:rPr>
              <a:t>From </a:t>
            </a:r>
            <a:r>
              <a:rPr lang="en-US" sz="2000" b="1" dirty="0">
                <a:solidFill>
                  <a:schemeClr val="bg1"/>
                </a:solidFill>
                <a:latin typeface="Arial" panose="020B0604020202020204" pitchFamily="34" charset="0"/>
                <a:cs typeface="Arial" panose="020B0604020202020204" pitchFamily="34" charset="0"/>
              </a:rPr>
              <a:t>October to December</a:t>
            </a:r>
            <a:r>
              <a:rPr lang="en-US" sz="2000" dirty="0">
                <a:solidFill>
                  <a:schemeClr val="bg1"/>
                </a:solidFill>
                <a:latin typeface="Arial" panose="020B0604020202020204" pitchFamily="34" charset="0"/>
                <a:cs typeface="Arial" panose="020B0604020202020204" pitchFamily="34" charset="0"/>
              </a:rPr>
              <a:t>, discounts remained significant (~1,600+), but units sold dropped sharply compared to earlier months.</a:t>
            </a:r>
            <a:endParaRPr kumimoji="0" lang="en-US" altLang="en-US" sz="2000"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chemeClr val="bg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u="none" strike="noStrike" cap="none" normalizeH="0" baseline="0" dirty="0">
                <a:ln>
                  <a:noFill/>
                </a:ln>
                <a:solidFill>
                  <a:srgbClr val="FFC000"/>
                </a:solidFill>
                <a:effectLst/>
                <a:latin typeface="Arial" panose="020B0604020202020204" pitchFamily="34" charset="0"/>
              </a:rPr>
              <a:t>Recommendation:</a:t>
            </a:r>
            <a:endParaRPr kumimoji="0" lang="en-US" altLang="en-US" sz="2000" b="0" u="none" strike="noStrike" cap="none" normalizeH="0" baseline="0" dirty="0">
              <a:ln>
                <a:noFill/>
              </a:ln>
              <a:solidFill>
                <a:srgbClr val="FFC00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b="1" dirty="0">
                <a:solidFill>
                  <a:schemeClr val="bg1"/>
                </a:solidFill>
                <a:latin typeface="Arial" panose="020B0604020202020204" pitchFamily="34" charset="0"/>
                <a:cs typeface="Arial" panose="020B0604020202020204" pitchFamily="34" charset="0"/>
              </a:rPr>
              <a:t>Avoid giving high discounts in low-performing months</a:t>
            </a:r>
            <a:r>
              <a:rPr lang="en-US" sz="2000" dirty="0">
                <a:solidFill>
                  <a:schemeClr val="bg1"/>
                </a:solidFill>
                <a:latin typeface="Arial" panose="020B0604020202020204" pitchFamily="34" charset="0"/>
                <a:cs typeface="Arial" panose="020B0604020202020204" pitchFamily="34" charset="0"/>
              </a:rPr>
              <a:t> like Q4. Instead, invest more in </a:t>
            </a:r>
            <a:r>
              <a:rPr lang="en-US" sz="2000" b="1" dirty="0">
                <a:solidFill>
                  <a:schemeClr val="bg1"/>
                </a:solidFill>
                <a:latin typeface="Arial" panose="020B0604020202020204" pitchFamily="34" charset="0"/>
                <a:cs typeface="Arial" panose="020B0604020202020204" pitchFamily="34" charset="0"/>
              </a:rPr>
              <a:t>Q1–Q3</a:t>
            </a:r>
            <a:r>
              <a:rPr lang="en-US" sz="2000" dirty="0">
                <a:solidFill>
                  <a:schemeClr val="bg1"/>
                </a:solidFill>
                <a:latin typeface="Arial" panose="020B0604020202020204" pitchFamily="34" charset="0"/>
                <a:cs typeface="Arial" panose="020B0604020202020204" pitchFamily="34" charset="0"/>
              </a:rPr>
              <a:t>, where demand is higher and discount impact is more effective.</a:t>
            </a:r>
            <a:endParaRPr kumimoji="0" lang="en-US" altLang="en-US" sz="2000"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91697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4432E9-848E-4817-AE63-585665A037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13274B46-5533-4C1B-B93C-F90A5F765CEA}"/>
              </a:ext>
            </a:extLst>
          </p:cNvPr>
          <p:cNvSpPr txBox="1"/>
          <p:nvPr/>
        </p:nvSpPr>
        <p:spPr>
          <a:xfrm>
            <a:off x="768626" y="670029"/>
            <a:ext cx="9515062" cy="523220"/>
          </a:xfrm>
          <a:prstGeom prst="rect">
            <a:avLst/>
          </a:prstGeom>
          <a:noFill/>
        </p:spPr>
        <p:txBody>
          <a:bodyPr wrap="square" rtlCol="0">
            <a:spAutoFit/>
          </a:bodyPr>
          <a:lstStyle/>
          <a:p>
            <a:r>
              <a:rPr lang="en-US" sz="2800" b="1" dirty="0">
                <a:solidFill>
                  <a:schemeClr val="bg1"/>
                </a:solidFill>
              </a:rPr>
              <a:t>🔹 4. Balance Discount and Spend in Toys Category</a:t>
            </a:r>
          </a:p>
        </p:txBody>
      </p:sp>
      <p:sp>
        <p:nvSpPr>
          <p:cNvPr id="10" name="Rectangle 5">
            <a:extLst>
              <a:ext uri="{FF2B5EF4-FFF2-40B4-BE49-F238E27FC236}">
                <a16:creationId xmlns:a16="http://schemas.microsoft.com/office/drawing/2014/main" id="{9285265A-50A1-4C77-A812-351ED612940B}"/>
              </a:ext>
            </a:extLst>
          </p:cNvPr>
          <p:cNvSpPr>
            <a:spLocks noChangeArrowheads="1"/>
          </p:cNvSpPr>
          <p:nvPr/>
        </p:nvSpPr>
        <p:spPr bwMode="auto">
          <a:xfrm>
            <a:off x="742122" y="2301898"/>
            <a:ext cx="10707756"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u="none" strike="noStrike" cap="none" normalizeH="0" baseline="0" dirty="0">
                <a:ln>
                  <a:noFill/>
                </a:ln>
                <a:solidFill>
                  <a:srgbClr val="FFC000"/>
                </a:solidFill>
                <a:effectLst/>
                <a:latin typeface="Arial" panose="020B0604020202020204" pitchFamily="34" charset="0"/>
              </a:rPr>
              <a:t>Finding:</a:t>
            </a:r>
            <a:br>
              <a:rPr kumimoji="0" lang="en-US" altLang="en-US" sz="2000" b="0" i="0" u="none" strike="noStrike" cap="none" normalizeH="0" baseline="0" dirty="0">
                <a:ln>
                  <a:noFill/>
                </a:ln>
                <a:solidFill>
                  <a:schemeClr val="bg1"/>
                </a:solidFill>
                <a:effectLst/>
                <a:latin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Toys</a:t>
            </a:r>
            <a:r>
              <a:rPr lang="en-US" sz="2000" dirty="0">
                <a:solidFill>
                  <a:schemeClr val="bg1"/>
                </a:solidFill>
                <a:latin typeface="Arial" panose="020B0604020202020204" pitchFamily="34" charset="0"/>
                <a:cs typeface="Arial" panose="020B0604020202020204" pitchFamily="34" charset="0"/>
              </a:rPr>
              <a:t> had the </a:t>
            </a:r>
            <a:r>
              <a:rPr lang="en-US" sz="2000" b="1" dirty="0">
                <a:solidFill>
                  <a:schemeClr val="bg1"/>
                </a:solidFill>
                <a:latin typeface="Arial" panose="020B0604020202020204" pitchFamily="34" charset="0"/>
                <a:cs typeface="Arial" panose="020B0604020202020204" pitchFamily="34" charset="0"/>
              </a:rPr>
              <a:t>highest discount (5,424)</a:t>
            </a:r>
            <a:r>
              <a:rPr lang="en-US" sz="2000" dirty="0">
                <a:solidFill>
                  <a:schemeClr val="bg1"/>
                </a:solidFill>
                <a:latin typeface="Arial" panose="020B0604020202020204" pitchFamily="34" charset="0"/>
                <a:cs typeface="Arial" panose="020B0604020202020204" pitchFamily="34" charset="0"/>
              </a:rPr>
              <a:t> and one of the highest marketing spends (~1M), but units sold (</a:t>
            </a:r>
            <a:r>
              <a:rPr lang="en-US" sz="2000" b="1" dirty="0">
                <a:solidFill>
                  <a:schemeClr val="bg1"/>
                </a:solidFill>
                <a:latin typeface="Arial" panose="020B0604020202020204" pitchFamily="34" charset="0"/>
                <a:cs typeface="Arial" panose="020B0604020202020204" pitchFamily="34" charset="0"/>
              </a:rPr>
              <a:t>6,003</a:t>
            </a:r>
            <a:r>
              <a:rPr lang="en-US" sz="2000" dirty="0">
                <a:solidFill>
                  <a:schemeClr val="bg1"/>
                </a:solidFill>
                <a:latin typeface="Arial" panose="020B0604020202020204" pitchFamily="34" charset="0"/>
                <a:cs typeface="Arial" panose="020B0604020202020204" pitchFamily="34" charset="0"/>
              </a:rPr>
              <a:t>) were lower than Electronics and Sports.</a:t>
            </a:r>
            <a:endParaRPr kumimoji="0" lang="en-US" altLang="en-US" sz="2000"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chemeClr val="bg1"/>
                </a:solidFill>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u="none" strike="noStrike" cap="none" normalizeH="0" baseline="0" dirty="0">
                <a:ln>
                  <a:noFill/>
                </a:ln>
                <a:solidFill>
                  <a:srgbClr val="FFC000"/>
                </a:solidFill>
                <a:effectLst/>
                <a:latin typeface="Arial" panose="020B0604020202020204" pitchFamily="34" charset="0"/>
              </a:rPr>
              <a:t>Recommendation:</a:t>
            </a:r>
            <a:endParaRPr kumimoji="0" lang="en-US" altLang="en-US" sz="2000" b="0" u="none" strike="noStrike" cap="none" normalizeH="0" baseline="0" dirty="0">
              <a:ln>
                <a:noFill/>
              </a:ln>
              <a:solidFill>
                <a:srgbClr val="FFC00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chemeClr val="bg1"/>
                </a:solidFill>
                <a:latin typeface="Arial" panose="020B0604020202020204" pitchFamily="34" charset="0"/>
                <a:cs typeface="Arial" panose="020B0604020202020204" pitchFamily="34" charset="0"/>
              </a:rPr>
              <a:t>Re-evaluate the </a:t>
            </a:r>
            <a:r>
              <a:rPr lang="en-US" sz="2000" b="1" dirty="0">
                <a:solidFill>
                  <a:schemeClr val="bg1"/>
                </a:solidFill>
                <a:latin typeface="Arial" panose="020B0604020202020204" pitchFamily="34" charset="0"/>
                <a:cs typeface="Arial" panose="020B0604020202020204" pitchFamily="34" charset="0"/>
              </a:rPr>
              <a:t>pricing and promotion strategy</a:t>
            </a:r>
            <a:r>
              <a:rPr lang="en-US" sz="2000" dirty="0">
                <a:solidFill>
                  <a:schemeClr val="bg1"/>
                </a:solidFill>
                <a:latin typeface="Arial" panose="020B0604020202020204" pitchFamily="34" charset="0"/>
                <a:cs typeface="Arial" panose="020B0604020202020204" pitchFamily="34" charset="0"/>
              </a:rPr>
              <a:t> for Toys. Focus more on </a:t>
            </a:r>
            <a:r>
              <a:rPr lang="en-US" sz="2000" b="1" dirty="0">
                <a:solidFill>
                  <a:schemeClr val="bg1"/>
                </a:solidFill>
                <a:latin typeface="Arial" panose="020B0604020202020204" pitchFamily="34" charset="0"/>
                <a:cs typeface="Arial" panose="020B0604020202020204" pitchFamily="34" charset="0"/>
              </a:rPr>
              <a:t>product-market fit</a:t>
            </a:r>
            <a:r>
              <a:rPr lang="en-US" sz="2000" dirty="0">
                <a:solidFill>
                  <a:schemeClr val="bg1"/>
                </a:solidFill>
                <a:latin typeface="Arial" panose="020B0604020202020204" pitchFamily="34" charset="0"/>
                <a:cs typeface="Arial" panose="020B0604020202020204" pitchFamily="34" charset="0"/>
              </a:rPr>
              <a:t> or explore bundling instead of high discounting alone.</a:t>
            </a:r>
            <a:endParaRPr kumimoji="0" lang="en-US" altLang="en-US" sz="2000"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7088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4432E9-848E-4817-AE63-585665A037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13274B46-5533-4C1B-B93C-F90A5F765CEA}"/>
              </a:ext>
            </a:extLst>
          </p:cNvPr>
          <p:cNvSpPr txBox="1"/>
          <p:nvPr/>
        </p:nvSpPr>
        <p:spPr>
          <a:xfrm>
            <a:off x="768626" y="670029"/>
            <a:ext cx="9515062" cy="523220"/>
          </a:xfrm>
          <a:prstGeom prst="rect">
            <a:avLst/>
          </a:prstGeom>
          <a:noFill/>
        </p:spPr>
        <p:txBody>
          <a:bodyPr wrap="square" rtlCol="0">
            <a:spAutoFit/>
          </a:bodyPr>
          <a:lstStyle/>
          <a:p>
            <a:r>
              <a:rPr lang="en-US" sz="2800" b="1" dirty="0">
                <a:solidFill>
                  <a:schemeClr val="bg1"/>
                </a:solidFill>
              </a:rPr>
              <a:t>🔹 5. Seasonal Campaign Strategy</a:t>
            </a:r>
          </a:p>
        </p:txBody>
      </p:sp>
      <p:sp>
        <p:nvSpPr>
          <p:cNvPr id="10" name="Rectangle 5">
            <a:extLst>
              <a:ext uri="{FF2B5EF4-FFF2-40B4-BE49-F238E27FC236}">
                <a16:creationId xmlns:a16="http://schemas.microsoft.com/office/drawing/2014/main" id="{9285265A-50A1-4C77-A812-351ED612940B}"/>
              </a:ext>
            </a:extLst>
          </p:cNvPr>
          <p:cNvSpPr>
            <a:spLocks noChangeArrowheads="1"/>
          </p:cNvSpPr>
          <p:nvPr/>
        </p:nvSpPr>
        <p:spPr bwMode="auto">
          <a:xfrm>
            <a:off x="742122" y="2455786"/>
            <a:ext cx="10707756"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u="none" strike="noStrike" cap="none" normalizeH="0" baseline="0" dirty="0">
                <a:ln>
                  <a:noFill/>
                </a:ln>
                <a:solidFill>
                  <a:srgbClr val="FFC000"/>
                </a:solidFill>
                <a:effectLst/>
                <a:latin typeface="Arial" panose="020B0604020202020204" pitchFamily="34" charset="0"/>
              </a:rPr>
              <a:t>Finding:</a:t>
            </a:r>
            <a:br>
              <a:rPr kumimoji="0" lang="en-US" altLang="en-US" sz="2000" b="0" i="0" u="none" strike="noStrike" cap="none" normalizeH="0" baseline="0" dirty="0">
                <a:ln>
                  <a:noFill/>
                </a:ln>
                <a:solidFill>
                  <a:schemeClr val="bg1"/>
                </a:solidFill>
                <a:effectLst/>
                <a:latin typeface="Arial" panose="020B0604020202020204" pitchFamily="34" charset="0"/>
              </a:rPr>
            </a:br>
            <a:r>
              <a:rPr lang="en-US" sz="2000" dirty="0">
                <a:solidFill>
                  <a:schemeClr val="bg1"/>
                </a:solidFill>
                <a:latin typeface="Arial" panose="020B0604020202020204" pitchFamily="34" charset="0"/>
                <a:cs typeface="Arial" panose="020B0604020202020204" pitchFamily="34" charset="0"/>
              </a:rPr>
              <a:t>Sales peaked during </a:t>
            </a:r>
            <a:r>
              <a:rPr lang="en-US" sz="2000" b="1" dirty="0">
                <a:solidFill>
                  <a:schemeClr val="bg1"/>
                </a:solidFill>
                <a:latin typeface="Arial" panose="020B0604020202020204" pitchFamily="34" charset="0"/>
                <a:cs typeface="Arial" panose="020B0604020202020204" pitchFamily="34" charset="0"/>
              </a:rPr>
              <a:t>May to July</a:t>
            </a:r>
            <a:r>
              <a:rPr lang="en-US" sz="2000" dirty="0">
                <a:solidFill>
                  <a:schemeClr val="bg1"/>
                </a:solidFill>
                <a:latin typeface="Arial" panose="020B0604020202020204" pitchFamily="34" charset="0"/>
                <a:cs typeface="Arial" panose="020B0604020202020204" pitchFamily="34" charset="0"/>
              </a:rPr>
              <a:t>, with strong units sold (2784, 2819, etc.), while </a:t>
            </a:r>
            <a:r>
              <a:rPr lang="en-US" sz="2000" b="1" dirty="0">
                <a:solidFill>
                  <a:schemeClr val="bg1"/>
                </a:solidFill>
                <a:latin typeface="Arial" panose="020B0604020202020204" pitchFamily="34" charset="0"/>
                <a:cs typeface="Arial" panose="020B0604020202020204" pitchFamily="34" charset="0"/>
              </a:rPr>
              <a:t>October to December</a:t>
            </a:r>
            <a:r>
              <a:rPr lang="en-US" sz="2000" dirty="0">
                <a:solidFill>
                  <a:schemeClr val="bg1"/>
                </a:solidFill>
                <a:latin typeface="Arial" panose="020B0604020202020204" pitchFamily="34" charset="0"/>
                <a:cs typeface="Arial" panose="020B0604020202020204" pitchFamily="34" charset="0"/>
              </a:rPr>
              <a:t> had the weakest performance.</a:t>
            </a:r>
            <a:endParaRPr kumimoji="0" lang="en-US" altLang="en-US" sz="2000"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chemeClr val="bg1"/>
                </a:solidFill>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u="none" strike="noStrike" cap="none" normalizeH="0" baseline="0" dirty="0">
                <a:ln>
                  <a:noFill/>
                </a:ln>
                <a:solidFill>
                  <a:srgbClr val="FFC000"/>
                </a:solidFill>
                <a:effectLst/>
                <a:latin typeface="Arial" panose="020B0604020202020204" pitchFamily="34" charset="0"/>
              </a:rPr>
              <a:t>Recommendation:</a:t>
            </a:r>
            <a:endParaRPr kumimoji="0" lang="en-US" altLang="en-US" sz="2000" b="0" u="none" strike="noStrike" cap="none" normalizeH="0" baseline="0" dirty="0">
              <a:ln>
                <a:noFill/>
              </a:ln>
              <a:solidFill>
                <a:srgbClr val="FFC00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chemeClr val="bg1"/>
                </a:solidFill>
              </a:rPr>
              <a:t>Launch </a:t>
            </a:r>
            <a:r>
              <a:rPr lang="en-US" sz="2000" b="1" dirty="0">
                <a:solidFill>
                  <a:schemeClr val="bg1"/>
                </a:solidFill>
              </a:rPr>
              <a:t>seasonal campaigns</a:t>
            </a:r>
            <a:r>
              <a:rPr lang="en-US" sz="2000" dirty="0">
                <a:solidFill>
                  <a:schemeClr val="bg1"/>
                </a:solidFill>
              </a:rPr>
              <a:t> before and during </a:t>
            </a:r>
            <a:r>
              <a:rPr lang="en-US" sz="2000" b="1" dirty="0">
                <a:solidFill>
                  <a:schemeClr val="bg1"/>
                </a:solidFill>
              </a:rPr>
              <a:t>Q2–Q3</a:t>
            </a:r>
            <a:r>
              <a:rPr lang="en-US" sz="2000" dirty="0">
                <a:solidFill>
                  <a:schemeClr val="bg1"/>
                </a:solidFill>
              </a:rPr>
              <a:t>, with aggressive marketing.</a:t>
            </a:r>
            <a:br>
              <a:rPr lang="en-US" sz="2000" dirty="0">
                <a:solidFill>
                  <a:schemeClr val="bg1"/>
                </a:solidFill>
              </a:rPr>
            </a:br>
            <a:r>
              <a:rPr lang="en-US" sz="2000" dirty="0">
                <a:solidFill>
                  <a:schemeClr val="bg1"/>
                </a:solidFill>
              </a:rPr>
              <a:t>Focus less on end-of-year months unless a holiday-specific product is offered.</a:t>
            </a:r>
            <a:endParaRPr kumimoji="0" lang="en-US" altLang="en-US" sz="2000"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66620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4432E9-848E-4817-AE63-585665A037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13274B46-5533-4C1B-B93C-F90A5F765CEA}"/>
              </a:ext>
            </a:extLst>
          </p:cNvPr>
          <p:cNvSpPr txBox="1"/>
          <p:nvPr/>
        </p:nvSpPr>
        <p:spPr>
          <a:xfrm>
            <a:off x="768626" y="670029"/>
            <a:ext cx="9515062" cy="523220"/>
          </a:xfrm>
          <a:prstGeom prst="rect">
            <a:avLst/>
          </a:prstGeom>
          <a:noFill/>
        </p:spPr>
        <p:txBody>
          <a:bodyPr wrap="square" rtlCol="0">
            <a:spAutoFit/>
          </a:bodyPr>
          <a:lstStyle/>
          <a:p>
            <a:r>
              <a:rPr lang="en-US" sz="2800" b="1" dirty="0">
                <a:solidFill>
                  <a:schemeClr val="bg1"/>
                </a:solidFill>
              </a:rPr>
              <a:t>🔹 6. Focus on High-Conversion Segments</a:t>
            </a:r>
          </a:p>
        </p:txBody>
      </p:sp>
      <p:sp>
        <p:nvSpPr>
          <p:cNvPr id="10" name="Rectangle 5">
            <a:extLst>
              <a:ext uri="{FF2B5EF4-FFF2-40B4-BE49-F238E27FC236}">
                <a16:creationId xmlns:a16="http://schemas.microsoft.com/office/drawing/2014/main" id="{9285265A-50A1-4C77-A812-351ED612940B}"/>
              </a:ext>
            </a:extLst>
          </p:cNvPr>
          <p:cNvSpPr>
            <a:spLocks noChangeArrowheads="1"/>
          </p:cNvSpPr>
          <p:nvPr/>
        </p:nvSpPr>
        <p:spPr bwMode="auto">
          <a:xfrm>
            <a:off x="742122" y="2609674"/>
            <a:ext cx="10707756"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u="none" strike="noStrike" cap="none" normalizeH="0" baseline="0" dirty="0">
                <a:ln>
                  <a:noFill/>
                </a:ln>
                <a:solidFill>
                  <a:srgbClr val="FFC000"/>
                </a:solidFill>
                <a:effectLst/>
                <a:latin typeface="Arial" panose="020B0604020202020204" pitchFamily="34" charset="0"/>
              </a:rPr>
              <a:t>Finding:</a:t>
            </a:r>
            <a:br>
              <a:rPr kumimoji="0" lang="en-US" altLang="en-US" sz="2000" b="0" i="0" u="none" strike="noStrike" cap="none" normalizeH="0" baseline="0" dirty="0">
                <a:ln>
                  <a:noFill/>
                </a:ln>
                <a:solidFill>
                  <a:schemeClr val="bg1"/>
                </a:solidFill>
                <a:effectLst/>
                <a:latin typeface="Arial" panose="020B0604020202020204" pitchFamily="34" charset="0"/>
              </a:rPr>
            </a:br>
            <a:r>
              <a:rPr lang="en-US" sz="2000" dirty="0">
                <a:solidFill>
                  <a:schemeClr val="bg1"/>
                </a:solidFill>
                <a:latin typeface="Arial" panose="020B0604020202020204" pitchFamily="34" charset="0"/>
                <a:cs typeface="Arial" panose="020B0604020202020204" pitchFamily="34" charset="0"/>
              </a:rPr>
              <a:t>Though </a:t>
            </a:r>
            <a:r>
              <a:rPr lang="en-US" sz="2000" b="1" dirty="0">
                <a:solidFill>
                  <a:schemeClr val="bg1"/>
                </a:solidFill>
                <a:latin typeface="Arial" panose="020B0604020202020204" pitchFamily="34" charset="0"/>
                <a:cs typeface="Arial" panose="020B0604020202020204" pitchFamily="34" charset="0"/>
              </a:rPr>
              <a:t>Regular</a:t>
            </a:r>
            <a:r>
              <a:rPr lang="en-US" sz="2000" dirty="0">
                <a:solidFill>
                  <a:schemeClr val="bg1"/>
                </a:solidFill>
                <a:latin typeface="Arial" panose="020B0604020202020204" pitchFamily="34" charset="0"/>
                <a:cs typeface="Arial" panose="020B0604020202020204" pitchFamily="34" charset="0"/>
              </a:rPr>
              <a:t> customers bought the most, </a:t>
            </a:r>
            <a:r>
              <a:rPr lang="en-US" sz="2000" b="1" dirty="0">
                <a:solidFill>
                  <a:schemeClr val="bg1"/>
                </a:solidFill>
                <a:latin typeface="Arial" panose="020B0604020202020204" pitchFamily="34" charset="0"/>
                <a:cs typeface="Arial" panose="020B0604020202020204" pitchFamily="34" charset="0"/>
              </a:rPr>
              <a:t>Occasional</a:t>
            </a:r>
            <a:r>
              <a:rPr lang="en-US" sz="2000" dirty="0">
                <a:solidFill>
                  <a:schemeClr val="bg1"/>
                </a:solidFill>
                <a:latin typeface="Arial" panose="020B0604020202020204" pitchFamily="34" charset="0"/>
                <a:cs typeface="Arial" panose="020B0604020202020204" pitchFamily="34" charset="0"/>
              </a:rPr>
              <a:t> customers (9842 units) also responded well with less marketing cost.</a:t>
            </a:r>
            <a:r>
              <a:rPr lang="en-US" altLang="en-US" sz="2000" dirty="0">
                <a:solidFill>
                  <a:schemeClr val="bg1"/>
                </a:solidFill>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u="none" strike="noStrike" cap="none" normalizeH="0" baseline="0" dirty="0">
                <a:ln>
                  <a:noFill/>
                </a:ln>
                <a:solidFill>
                  <a:srgbClr val="FFC000"/>
                </a:solidFill>
                <a:effectLst/>
                <a:latin typeface="Arial" panose="020B0604020202020204" pitchFamily="34" charset="0"/>
              </a:rPr>
              <a:t>Recommendation:</a:t>
            </a:r>
            <a:endParaRPr kumimoji="0" lang="en-US" altLang="en-US" sz="2000" b="0" u="none" strike="noStrike" cap="none" normalizeH="0" baseline="0" dirty="0">
              <a:ln>
                <a:noFill/>
              </a:ln>
              <a:solidFill>
                <a:srgbClr val="FFC00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b="1" dirty="0">
                <a:solidFill>
                  <a:schemeClr val="bg1"/>
                </a:solidFill>
              </a:rPr>
              <a:t>Retarget Occasional buyers</a:t>
            </a:r>
            <a:r>
              <a:rPr lang="en-US" sz="2000" dirty="0">
                <a:solidFill>
                  <a:schemeClr val="bg1"/>
                </a:solidFill>
              </a:rPr>
              <a:t> with personalized emails or loyalty offers to convert them into repeat customers.</a:t>
            </a:r>
            <a:endParaRPr kumimoji="0" lang="en-US" altLang="en-US" sz="2000"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8911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4432E9-848E-4817-AE63-585665A037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13274B46-5533-4C1B-B93C-F90A5F765CEA}"/>
              </a:ext>
            </a:extLst>
          </p:cNvPr>
          <p:cNvSpPr txBox="1"/>
          <p:nvPr/>
        </p:nvSpPr>
        <p:spPr>
          <a:xfrm>
            <a:off x="848139" y="2551837"/>
            <a:ext cx="6109251" cy="1015663"/>
          </a:xfrm>
          <a:prstGeom prst="rect">
            <a:avLst/>
          </a:prstGeom>
          <a:noFill/>
        </p:spPr>
        <p:txBody>
          <a:bodyPr wrap="square" rtlCol="0">
            <a:spAutoFit/>
          </a:bodyPr>
          <a:lstStyle/>
          <a:p>
            <a:r>
              <a:rPr lang="en-US" sz="6000" b="1" dirty="0">
                <a:solidFill>
                  <a:schemeClr val="bg1"/>
                </a:solidFill>
              </a:rPr>
              <a:t>Thank You</a:t>
            </a:r>
          </a:p>
        </p:txBody>
      </p:sp>
      <p:sp>
        <p:nvSpPr>
          <p:cNvPr id="5" name="Star: 4 Points 4">
            <a:extLst>
              <a:ext uri="{FF2B5EF4-FFF2-40B4-BE49-F238E27FC236}">
                <a16:creationId xmlns:a16="http://schemas.microsoft.com/office/drawing/2014/main" id="{6D270866-43AB-45F6-9FEF-1E294B119AF6}"/>
              </a:ext>
            </a:extLst>
          </p:cNvPr>
          <p:cNvSpPr/>
          <p:nvPr/>
        </p:nvSpPr>
        <p:spPr>
          <a:xfrm>
            <a:off x="6096000" y="2827755"/>
            <a:ext cx="463825" cy="463826"/>
          </a:xfrm>
          <a:prstGeom prst="star4">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00507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TotalTime>
  <Words>519</Words>
  <Application>Microsoft Office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Budget Allocation</dc:title>
  <dc:creator>Kabir Shakil</dc:creator>
  <cp:lastModifiedBy>Kabir Shakil</cp:lastModifiedBy>
  <cp:revision>13</cp:revision>
  <dcterms:created xsi:type="dcterms:W3CDTF">2025-07-26T01:05:52Z</dcterms:created>
  <dcterms:modified xsi:type="dcterms:W3CDTF">2025-07-26T12:44:53Z</dcterms:modified>
</cp:coreProperties>
</file>