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Inria Sans Light" panose="020B0604020202020204" charset="0"/>
      <p:regular r:id="rId23"/>
      <p:bold r:id="rId24"/>
      <p:italic r:id="rId25"/>
      <p:boldItalic r:id="rId26"/>
    </p:embeddedFont>
    <p:embeddedFont>
      <p:font typeface="Inria Serif"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626A16-632D-4916-9D0D-F1ECA6CF59C9}">
  <a:tblStyle styleId="{D1626A16-632D-4916-9D0D-F1ECA6CF59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883555-56B8-4855-AB53-648A8EB2D5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8" d="100"/>
          <a:sy n="88" d="100"/>
        </p:scale>
        <p:origin x="10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2"/>
            </a:gs>
            <a:gs pos="100000">
              <a:schemeClr val="accent3"/>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1pPr>
            <a:lvl2pPr lvl="1"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2pPr>
            <a:lvl3pPr lvl="2"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3pPr>
            <a:lvl4pPr lvl="3"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4pPr>
            <a:lvl5pPr lvl="4"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5pPr>
            <a:lvl6pPr lvl="5"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6pPr>
            <a:lvl7pPr lvl="6"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7pPr>
            <a:lvl8pPr lvl="7"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8pPr>
            <a:lvl9pPr lvl="8"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9pPr>
          </a:lstStyle>
          <a:p>
            <a:endParaRPr/>
          </a:p>
        </p:txBody>
      </p:sp>
      <p:sp>
        <p:nvSpPr>
          <p:cNvPr id="7" name="Google Shape;7;p1"/>
          <p:cNvSpPr txBox="1">
            <a:spLocks noGrp="1"/>
          </p:cNvSpPr>
          <p:nvPr>
            <p:ph type="body" idx="1"/>
          </p:nvPr>
        </p:nvSpPr>
        <p:spPr>
          <a:xfrm>
            <a:off x="855300" y="15063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1pPr>
            <a:lvl2pPr marL="914400" lvl="1"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lnSpc>
                <a:spcPct val="115000"/>
              </a:lnSpc>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Inria Sans Light"/>
                <a:ea typeface="Inria Sans Light"/>
                <a:cs typeface="Inria Sans Light"/>
                <a:sym typeface="Inria Sans Light"/>
              </a:defRPr>
            </a:lvl1pPr>
            <a:lvl2pPr lvl="1" algn="r" rtl="0">
              <a:buNone/>
              <a:defRPr sz="1300">
                <a:solidFill>
                  <a:schemeClr val="dk2"/>
                </a:solidFill>
                <a:latin typeface="Inria Sans Light"/>
                <a:ea typeface="Inria Sans Light"/>
                <a:cs typeface="Inria Sans Light"/>
                <a:sym typeface="Inria Sans Light"/>
              </a:defRPr>
            </a:lvl2pPr>
            <a:lvl3pPr lvl="2" algn="r" rtl="0">
              <a:buNone/>
              <a:defRPr sz="1300">
                <a:solidFill>
                  <a:schemeClr val="dk2"/>
                </a:solidFill>
                <a:latin typeface="Inria Sans Light"/>
                <a:ea typeface="Inria Sans Light"/>
                <a:cs typeface="Inria Sans Light"/>
                <a:sym typeface="Inria Sans Light"/>
              </a:defRPr>
            </a:lvl3pPr>
            <a:lvl4pPr lvl="3" algn="r" rtl="0">
              <a:buNone/>
              <a:defRPr sz="1300">
                <a:solidFill>
                  <a:schemeClr val="dk2"/>
                </a:solidFill>
                <a:latin typeface="Inria Sans Light"/>
                <a:ea typeface="Inria Sans Light"/>
                <a:cs typeface="Inria Sans Light"/>
                <a:sym typeface="Inria Sans Light"/>
              </a:defRPr>
            </a:lvl4pPr>
            <a:lvl5pPr lvl="4" algn="r" rtl="0">
              <a:buNone/>
              <a:defRPr sz="1300">
                <a:solidFill>
                  <a:schemeClr val="dk2"/>
                </a:solidFill>
                <a:latin typeface="Inria Sans Light"/>
                <a:ea typeface="Inria Sans Light"/>
                <a:cs typeface="Inria Sans Light"/>
                <a:sym typeface="Inria Sans Light"/>
              </a:defRPr>
            </a:lvl5pPr>
            <a:lvl6pPr lvl="5" algn="r" rtl="0">
              <a:buNone/>
              <a:defRPr sz="1300">
                <a:solidFill>
                  <a:schemeClr val="dk2"/>
                </a:solidFill>
                <a:latin typeface="Inria Sans Light"/>
                <a:ea typeface="Inria Sans Light"/>
                <a:cs typeface="Inria Sans Light"/>
                <a:sym typeface="Inria Sans Light"/>
              </a:defRPr>
            </a:lvl6pPr>
            <a:lvl7pPr lvl="6" algn="r" rtl="0">
              <a:buNone/>
              <a:defRPr sz="1300">
                <a:solidFill>
                  <a:schemeClr val="dk2"/>
                </a:solidFill>
                <a:latin typeface="Inria Sans Light"/>
                <a:ea typeface="Inria Sans Light"/>
                <a:cs typeface="Inria Sans Light"/>
                <a:sym typeface="Inria Sans Light"/>
              </a:defRPr>
            </a:lvl7pPr>
            <a:lvl8pPr lvl="7" algn="r" rtl="0">
              <a:buNone/>
              <a:defRPr sz="1300">
                <a:solidFill>
                  <a:schemeClr val="dk2"/>
                </a:solidFill>
                <a:latin typeface="Inria Sans Light"/>
                <a:ea typeface="Inria Sans Light"/>
                <a:cs typeface="Inria Sans Light"/>
                <a:sym typeface="Inria Sans Light"/>
              </a:defRPr>
            </a:lvl8pPr>
            <a:lvl9pPr lvl="8" algn="r" rtl="0">
              <a:buNone/>
              <a:defRPr sz="1300">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London_boroughs" TargetMode="External"/><Relationship Id="rId2" Type="http://schemas.openxmlformats.org/officeDocument/2006/relationships/hyperlink" Target="https://www.kaggle.com/jboysen/london-crime" TargetMode="External"/><Relationship Id="rId1" Type="http://schemas.openxmlformats.org/officeDocument/2006/relationships/slideLayout" Target="../slideLayouts/slideLayout1.xml"/><Relationship Id="rId4" Type="http://schemas.openxmlformats.org/officeDocument/2006/relationships/hyperlink" Target="https://en.wikipedia.org/wiki/List_of_districts_in_the_Royal_Borough_of_Kingston_upon_Tham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504425" y="510363"/>
            <a:ext cx="7433400" cy="355127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tx1"/>
                </a:solidFill>
              </a:rPr>
              <a:t>Capstone Project</a:t>
            </a:r>
            <a:br>
              <a:rPr lang="en" dirty="0"/>
            </a:br>
            <a:r>
              <a:rPr lang="en-US" dirty="0"/>
              <a:t> </a:t>
            </a:r>
            <a:r>
              <a:rPr lang="en-US" sz="2800" dirty="0">
                <a:solidFill>
                  <a:schemeClr val="tx1"/>
                </a:solidFill>
              </a:rPr>
              <a:t>The Battle of Neighborhoods Presentation</a:t>
            </a:r>
            <a:br>
              <a:rPr lang="en-US" sz="2800" dirty="0">
                <a:solidFill>
                  <a:schemeClr val="tx1"/>
                </a:solidFill>
              </a:rPr>
            </a:br>
            <a:r>
              <a:rPr lang="en-US" sz="2800" dirty="0">
                <a:solidFill>
                  <a:schemeClr val="tx1"/>
                </a:solidFill>
              </a:rPr>
              <a:t>  </a:t>
            </a:r>
            <a:r>
              <a:rPr lang="en-US" sz="2800" dirty="0" err="1">
                <a:solidFill>
                  <a:schemeClr val="tx1"/>
                </a:solidFill>
              </a:rPr>
              <a:t>Mohd</a:t>
            </a:r>
            <a:r>
              <a:rPr lang="en-US" sz="2800" dirty="0">
                <a:solidFill>
                  <a:schemeClr val="tx1"/>
                </a:solidFill>
              </a:rPr>
              <a:t> Shakir</a:t>
            </a:r>
            <a:br>
              <a:rPr lang="en-US" sz="2800" dirty="0">
                <a:solidFill>
                  <a:schemeClr val="tx1"/>
                </a:solidFill>
              </a:rPr>
            </a:br>
            <a:r>
              <a:rPr lang="en-US" sz="2800" dirty="0">
                <a:solidFill>
                  <a:schemeClr val="tx1"/>
                </a:solidFill>
              </a:rPr>
              <a:t>  JUNE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72E4-0929-47CC-8275-E9B995A7B1F0}"/>
              </a:ext>
            </a:extLst>
          </p:cNvPr>
          <p:cNvSpPr>
            <a:spLocks noGrp="1"/>
          </p:cNvSpPr>
          <p:nvPr>
            <p:ph type="ctrTitle"/>
          </p:nvPr>
        </p:nvSpPr>
        <p:spPr>
          <a:xfrm>
            <a:off x="315310" y="294290"/>
            <a:ext cx="8408276" cy="4593020"/>
          </a:xfrm>
        </p:spPr>
        <p:txBody>
          <a:bodyPr anchor="t"/>
          <a:lstStyle/>
          <a:p>
            <a:r>
              <a:rPr lang="en-US" sz="1800" u="sng" dirty="0">
                <a:solidFill>
                  <a:srgbClr val="0070C0"/>
                </a:solidFill>
              </a:rPr>
              <a:t>Results</a:t>
            </a:r>
            <a:br>
              <a:rPr lang="en-US" sz="1800" dirty="0">
                <a:solidFill>
                  <a:srgbClr val="0070C0"/>
                </a:solidFill>
              </a:rPr>
            </a:br>
            <a:br>
              <a:rPr lang="en-US" sz="1400" dirty="0"/>
            </a:br>
            <a:r>
              <a:rPr lang="en-US" sz="1400" dirty="0">
                <a:solidFill>
                  <a:srgbClr val="000000"/>
                </a:solidFill>
                <a:effectLst/>
                <a:latin typeface="Arial" panose="020B0604020202020204" pitchFamily="34" charset="0"/>
                <a:ea typeface="Arial" panose="020B0604020202020204" pitchFamily="34" charset="0"/>
              </a:rPr>
              <a:t>After running the K-means clustering we can access each cluster created to see which neighborhoods were assigned to each of the five clusters. </a:t>
            </a:r>
            <a:r>
              <a:rPr lang="en-US" sz="1400" dirty="0" err="1">
                <a:solidFill>
                  <a:srgbClr val="000000"/>
                </a:solidFill>
                <a:effectLst/>
                <a:latin typeface="Arial" panose="020B0604020202020204" pitchFamily="34" charset="0"/>
                <a:ea typeface="Arial" panose="020B0604020202020204" pitchFamily="34" charset="0"/>
              </a:rPr>
              <a:t>Visualising</a:t>
            </a:r>
            <a:r>
              <a:rPr lang="en-US" sz="1400" dirty="0">
                <a:solidFill>
                  <a:srgbClr val="000000"/>
                </a:solidFill>
                <a:effectLst/>
                <a:latin typeface="Arial" panose="020B0604020202020204" pitchFamily="34" charset="0"/>
                <a:ea typeface="Arial" panose="020B0604020202020204" pitchFamily="34" charset="0"/>
              </a:rPr>
              <a:t> the clustered neighborhoods on a map using the folium library </a:t>
            </a: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Each cluster is color coded for the ease of presentation, we can see that majority of the neighborhood falls in the red cluster which is the first cluster. Three neighborhoods have their own cluster (Blue, Purple and Yellow), these are clusters two three and five. The green cluster consists of two neighborhoods which is the 4th cluster.  </a:t>
            </a:r>
            <a:br>
              <a:rPr lang="en-US" sz="1400" dirty="0">
                <a:solidFill>
                  <a:srgbClr val="000000"/>
                </a:solidFill>
                <a:effectLst/>
                <a:latin typeface="Arial" panose="020B0604020202020204" pitchFamily="34" charset="0"/>
                <a:ea typeface="Arial" panose="020B0604020202020204" pitchFamily="34" charset="0"/>
              </a:rPr>
            </a:br>
            <a:endParaRPr lang="en-US" sz="1400" dirty="0"/>
          </a:p>
        </p:txBody>
      </p:sp>
      <p:pic>
        <p:nvPicPr>
          <p:cNvPr id="3" name="Picture 2">
            <a:extLst>
              <a:ext uri="{FF2B5EF4-FFF2-40B4-BE49-F238E27FC236}">
                <a16:creationId xmlns:a16="http://schemas.microsoft.com/office/drawing/2014/main" id="{A211F630-8675-4A6D-9496-ACB6D4B745FE}"/>
              </a:ext>
            </a:extLst>
          </p:cNvPr>
          <p:cNvPicPr/>
          <p:nvPr/>
        </p:nvPicPr>
        <p:blipFill>
          <a:blip r:embed="rId2"/>
          <a:stretch>
            <a:fillRect/>
          </a:stretch>
        </p:blipFill>
        <p:spPr>
          <a:xfrm>
            <a:off x="315310" y="1410636"/>
            <a:ext cx="8251747" cy="2087245"/>
          </a:xfrm>
          <a:prstGeom prst="rect">
            <a:avLst/>
          </a:prstGeom>
        </p:spPr>
      </p:pic>
    </p:spTree>
    <p:extLst>
      <p:ext uri="{BB962C8B-B14F-4D97-AF65-F5344CB8AC3E}">
        <p14:creationId xmlns:p14="http://schemas.microsoft.com/office/powerpoint/2010/main" val="166265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5375D-E040-48C4-B956-64150BC95E79}"/>
              </a:ext>
            </a:extLst>
          </p:cNvPr>
          <p:cNvSpPr>
            <a:spLocks noGrp="1"/>
          </p:cNvSpPr>
          <p:nvPr>
            <p:ph type="ctrTitle"/>
          </p:nvPr>
        </p:nvSpPr>
        <p:spPr>
          <a:xfrm>
            <a:off x="250371" y="391885"/>
            <a:ext cx="8577943" cy="4441371"/>
          </a:xfrm>
        </p:spPr>
        <p:txBody>
          <a:bodyPr anchor="t"/>
          <a:lstStyle/>
          <a:p>
            <a:r>
              <a:rPr lang="en-US" sz="1400" u="sng" dirty="0">
                <a:solidFill>
                  <a:srgbClr val="0070C0"/>
                </a:solidFill>
                <a:latin typeface="+mn-lt"/>
              </a:rPr>
              <a:t>Cluster 1:</a:t>
            </a:r>
            <a:r>
              <a:rPr lang="en-US" sz="1400" u="sng" dirty="0">
                <a:solidFill>
                  <a:srgbClr val="0070C0"/>
                </a:solidFill>
                <a:effectLst/>
                <a:latin typeface="+mn-lt"/>
                <a:ea typeface="Arial" panose="020B0604020202020204" pitchFamily="34" charset="0"/>
              </a:rPr>
              <a:t>Looking into the neighborhoods in the first cluster</a:t>
            </a: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The cluster one is the biggest cluster with 9 of the 15 neighborhoods in the borough Kingston upon Thames. Upon closely examining these neighborhoods we can see that the most common venues in these neighborhoods are Restaurants, Pubs, Cafe, Supermarkets, and stores</a:t>
            </a:r>
            <a:endParaRPr lang="en-US" sz="1400" u="sng" dirty="0">
              <a:solidFill>
                <a:srgbClr val="0070C0"/>
              </a:solidFill>
              <a:latin typeface="+mn-lt"/>
            </a:endParaRPr>
          </a:p>
        </p:txBody>
      </p:sp>
      <p:pic>
        <p:nvPicPr>
          <p:cNvPr id="3" name="Picture 2">
            <a:extLst>
              <a:ext uri="{FF2B5EF4-FFF2-40B4-BE49-F238E27FC236}">
                <a16:creationId xmlns:a16="http://schemas.microsoft.com/office/drawing/2014/main" id="{DDD4BFEB-B797-49F6-B78C-85A87864C772}"/>
              </a:ext>
            </a:extLst>
          </p:cNvPr>
          <p:cNvPicPr/>
          <p:nvPr/>
        </p:nvPicPr>
        <p:blipFill>
          <a:blip r:embed="rId2"/>
          <a:stretch>
            <a:fillRect/>
          </a:stretch>
        </p:blipFill>
        <p:spPr>
          <a:xfrm>
            <a:off x="510767" y="681808"/>
            <a:ext cx="5662295" cy="3279140"/>
          </a:xfrm>
          <a:prstGeom prst="rect">
            <a:avLst/>
          </a:prstGeom>
        </p:spPr>
      </p:pic>
    </p:spTree>
    <p:extLst>
      <p:ext uri="{BB962C8B-B14F-4D97-AF65-F5344CB8AC3E}">
        <p14:creationId xmlns:p14="http://schemas.microsoft.com/office/powerpoint/2010/main" val="1612094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72CA-FD3C-4531-BD54-A85A028C1ADF}"/>
              </a:ext>
            </a:extLst>
          </p:cNvPr>
          <p:cNvSpPr>
            <a:spLocks noGrp="1"/>
          </p:cNvSpPr>
          <p:nvPr>
            <p:ph type="ctrTitle"/>
          </p:nvPr>
        </p:nvSpPr>
        <p:spPr>
          <a:xfrm>
            <a:off x="359229" y="326570"/>
            <a:ext cx="8479971" cy="4539343"/>
          </a:xfrm>
        </p:spPr>
        <p:txBody>
          <a:bodyPr anchor="t"/>
          <a:lstStyle/>
          <a:p>
            <a:r>
              <a:rPr lang="en-US" sz="1400" u="sng" dirty="0">
                <a:solidFill>
                  <a:srgbClr val="0070C0"/>
                </a:solidFill>
                <a:latin typeface="+mj-lt"/>
              </a:rPr>
              <a:t>Cluster 2:</a:t>
            </a:r>
            <a:r>
              <a:rPr lang="en-US" sz="1400" u="sng" dirty="0">
                <a:solidFill>
                  <a:srgbClr val="0070C0"/>
                </a:solidFill>
                <a:effectLst/>
                <a:latin typeface="+mj-lt"/>
                <a:ea typeface="Arial" panose="020B0604020202020204" pitchFamily="34" charset="0"/>
              </a:rPr>
              <a:t>Looking into the neighborhoods in the second Cluster</a:t>
            </a:r>
            <a:br>
              <a:rPr lang="en-US" sz="1400" u="sng" dirty="0">
                <a:solidFill>
                  <a:srgbClr val="0070C0"/>
                </a:solidFill>
                <a:effectLst/>
                <a:latin typeface="+mj-lt"/>
                <a:ea typeface="Arial" panose="020B0604020202020204" pitchFamily="34" charset="0"/>
              </a:rPr>
            </a:br>
            <a:br>
              <a:rPr lang="en-US" sz="1400" u="sng" dirty="0">
                <a:solidFill>
                  <a:srgbClr val="0070C0"/>
                </a:solidFill>
                <a:effectLst/>
                <a:latin typeface="+mj-lt"/>
                <a:ea typeface="Arial" panose="020B0604020202020204" pitchFamily="34" charset="0"/>
              </a:rPr>
            </a:br>
            <a:br>
              <a:rPr lang="en-US" sz="1400" u="sng" dirty="0">
                <a:solidFill>
                  <a:srgbClr val="0070C0"/>
                </a:solidFill>
                <a:effectLst/>
                <a:latin typeface="+mj-lt"/>
                <a:ea typeface="Arial" panose="020B0604020202020204" pitchFamily="34" charset="0"/>
              </a:rPr>
            </a:br>
            <a:br>
              <a:rPr lang="en-US" sz="1400" u="sng" dirty="0">
                <a:solidFill>
                  <a:srgbClr val="0070C0"/>
                </a:solidFill>
                <a:effectLst/>
                <a:latin typeface="+mj-lt"/>
                <a:ea typeface="Arial" panose="020B0604020202020204" pitchFamily="34" charset="0"/>
              </a:rPr>
            </a:br>
            <a:br>
              <a:rPr lang="en-US" sz="1400" u="sng" dirty="0">
                <a:solidFill>
                  <a:srgbClr val="0070C0"/>
                </a:solidFill>
                <a:effectLst/>
                <a:latin typeface="+mj-lt"/>
                <a:ea typeface="Arial" panose="020B0604020202020204" pitchFamily="34" charset="0"/>
              </a:rPr>
            </a:br>
            <a:br>
              <a:rPr lang="en-US" sz="1400" u="sng" dirty="0">
                <a:solidFill>
                  <a:srgbClr val="0070C0"/>
                </a:solidFill>
                <a:effectLst/>
                <a:latin typeface="+mj-lt"/>
                <a:ea typeface="Arial" panose="020B0604020202020204" pitchFamily="34" charset="0"/>
              </a:rPr>
            </a:br>
            <a:br>
              <a:rPr lang="en-US" sz="1400" u="sng" dirty="0">
                <a:solidFill>
                  <a:srgbClr val="0070C0"/>
                </a:solidFill>
                <a:effectLst/>
                <a:latin typeface="+mj-lt"/>
                <a:ea typeface="Arial" panose="020B0604020202020204" pitchFamily="34" charset="0"/>
              </a:rPr>
            </a:br>
            <a:br>
              <a:rPr lang="en-US" sz="1400" u="sng" dirty="0">
                <a:solidFill>
                  <a:srgbClr val="0070C0"/>
                </a:solidFill>
                <a:effectLst/>
                <a:latin typeface="+mj-lt"/>
                <a:ea typeface="Arial" panose="020B0604020202020204" pitchFamily="34" charset="0"/>
              </a:rPr>
            </a:br>
            <a:br>
              <a:rPr lang="en-US" sz="1400" u="sng" dirty="0">
                <a:solidFill>
                  <a:srgbClr val="0070C0"/>
                </a:solidFill>
                <a:effectLst/>
                <a:latin typeface="+mj-lt"/>
                <a:ea typeface="Arial" panose="020B0604020202020204" pitchFamily="34" charset="0"/>
              </a:rPr>
            </a:br>
            <a:r>
              <a:rPr lang="en-US" sz="1400" dirty="0">
                <a:solidFill>
                  <a:srgbClr val="000000"/>
                </a:solidFill>
                <a:effectLst/>
                <a:latin typeface="+mn-lt"/>
                <a:ea typeface="Arial" panose="020B0604020202020204" pitchFamily="34" charset="0"/>
              </a:rPr>
              <a:t>The second cluster has one neighborhood which consists of Venues such as Restaurants, Golf courses, and wine shops</a:t>
            </a:r>
            <a:br>
              <a:rPr lang="en-US" sz="1400" dirty="0">
                <a:solidFill>
                  <a:srgbClr val="000000"/>
                </a:solidFill>
                <a:effectLst/>
                <a:latin typeface="+mn-lt"/>
                <a:ea typeface="Arial" panose="020B0604020202020204" pitchFamily="34" charset="0"/>
              </a:rPr>
            </a:br>
            <a:br>
              <a:rPr lang="en-US" sz="1400" dirty="0">
                <a:solidFill>
                  <a:srgbClr val="000000"/>
                </a:solidFill>
                <a:effectLst/>
                <a:latin typeface="+mn-lt"/>
                <a:ea typeface="Arial" panose="020B0604020202020204" pitchFamily="34" charset="0"/>
              </a:rPr>
            </a:br>
            <a:r>
              <a:rPr lang="en-US" sz="1400" dirty="0">
                <a:solidFill>
                  <a:srgbClr val="000000"/>
                </a:solidFill>
                <a:effectLst/>
                <a:latin typeface="+mn-lt"/>
                <a:ea typeface="Arial" panose="020B0604020202020204" pitchFamily="34" charset="0"/>
              </a:rPr>
              <a:t> </a:t>
            </a:r>
            <a:r>
              <a:rPr lang="en-US" sz="1400" u="sng" dirty="0">
                <a:solidFill>
                  <a:srgbClr val="0070C0"/>
                </a:solidFill>
                <a:effectLst/>
                <a:latin typeface="+mn-lt"/>
                <a:ea typeface="Arial" panose="020B0604020202020204" pitchFamily="34" charset="0"/>
              </a:rPr>
              <a:t>Cluster 3</a:t>
            </a:r>
            <a:r>
              <a:rPr lang="en-US" sz="1400" u="sng" dirty="0">
                <a:solidFill>
                  <a:srgbClr val="0070C0"/>
                </a:solidFill>
                <a:latin typeface="+mn-lt"/>
                <a:ea typeface="Arial" panose="020B0604020202020204" pitchFamily="34" charset="0"/>
              </a:rPr>
              <a:t>:Looking Into the neighborhoods in the third Cluster</a:t>
            </a:r>
            <a:br>
              <a:rPr lang="en-US" sz="1400" u="sng" dirty="0">
                <a:solidFill>
                  <a:srgbClr val="0070C0"/>
                </a:solidFill>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br>
              <a:rPr lang="en-US" sz="1400" u="sng" dirty="0">
                <a:solidFill>
                  <a:srgbClr val="0070C0"/>
                </a:solidFill>
                <a:effectLst/>
                <a:latin typeface="+mn-lt"/>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The third cluster has one neighborhood which consists of Venues such as Train stations, Restaurants, and Furniture shops</a:t>
            </a:r>
            <a:br>
              <a:rPr lang="en-US" sz="1400" dirty="0">
                <a:solidFill>
                  <a:srgbClr val="000000"/>
                </a:solidFill>
                <a:effectLst/>
                <a:latin typeface="Arial" panose="020B0604020202020204" pitchFamily="34" charset="0"/>
                <a:ea typeface="Arial" panose="020B0604020202020204" pitchFamily="34" charset="0"/>
              </a:rPr>
            </a:br>
            <a:endParaRPr lang="en-US" sz="1400" u="sng" dirty="0">
              <a:solidFill>
                <a:srgbClr val="0070C0"/>
              </a:solidFill>
              <a:latin typeface="+mn-lt"/>
            </a:endParaRPr>
          </a:p>
        </p:txBody>
      </p:sp>
      <p:pic>
        <p:nvPicPr>
          <p:cNvPr id="3" name="Picture 2">
            <a:extLst>
              <a:ext uri="{FF2B5EF4-FFF2-40B4-BE49-F238E27FC236}">
                <a16:creationId xmlns:a16="http://schemas.microsoft.com/office/drawing/2014/main" id="{7A63D157-D147-40DB-93FC-68A01B671F9A}"/>
              </a:ext>
            </a:extLst>
          </p:cNvPr>
          <p:cNvPicPr/>
          <p:nvPr/>
        </p:nvPicPr>
        <p:blipFill>
          <a:blip r:embed="rId2"/>
          <a:stretch>
            <a:fillRect/>
          </a:stretch>
        </p:blipFill>
        <p:spPr>
          <a:xfrm>
            <a:off x="359229" y="673916"/>
            <a:ext cx="8098971" cy="1154883"/>
          </a:xfrm>
          <a:prstGeom prst="rect">
            <a:avLst/>
          </a:prstGeom>
        </p:spPr>
      </p:pic>
      <p:pic>
        <p:nvPicPr>
          <p:cNvPr id="4" name="Picture 3">
            <a:extLst>
              <a:ext uri="{FF2B5EF4-FFF2-40B4-BE49-F238E27FC236}">
                <a16:creationId xmlns:a16="http://schemas.microsoft.com/office/drawing/2014/main" id="{7A14717C-FF03-42E1-89D0-E120379F43FA}"/>
              </a:ext>
            </a:extLst>
          </p:cNvPr>
          <p:cNvPicPr/>
          <p:nvPr/>
        </p:nvPicPr>
        <p:blipFill>
          <a:blip r:embed="rId3"/>
          <a:stretch>
            <a:fillRect/>
          </a:stretch>
        </p:blipFill>
        <p:spPr>
          <a:xfrm>
            <a:off x="359229" y="2918731"/>
            <a:ext cx="7849462" cy="945698"/>
          </a:xfrm>
          <a:prstGeom prst="rect">
            <a:avLst/>
          </a:prstGeom>
        </p:spPr>
      </p:pic>
    </p:spTree>
    <p:extLst>
      <p:ext uri="{BB962C8B-B14F-4D97-AF65-F5344CB8AC3E}">
        <p14:creationId xmlns:p14="http://schemas.microsoft.com/office/powerpoint/2010/main" val="63507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96F1-14FB-4169-80D9-ED062DBB76F9}"/>
              </a:ext>
            </a:extLst>
          </p:cNvPr>
          <p:cNvSpPr>
            <a:spLocks noGrp="1"/>
          </p:cNvSpPr>
          <p:nvPr>
            <p:ph type="ctrTitle"/>
          </p:nvPr>
        </p:nvSpPr>
        <p:spPr>
          <a:xfrm>
            <a:off x="174171" y="239487"/>
            <a:ext cx="8675914" cy="4441370"/>
          </a:xfrm>
        </p:spPr>
        <p:txBody>
          <a:bodyPr anchor="t"/>
          <a:lstStyle/>
          <a:p>
            <a:r>
              <a:rPr lang="en-US" sz="1400" u="sng" dirty="0">
                <a:solidFill>
                  <a:srgbClr val="0070C0"/>
                </a:solidFill>
                <a:effectLst/>
                <a:latin typeface="+mn-lt"/>
                <a:ea typeface="Arial" panose="020B0604020202020204" pitchFamily="34" charset="0"/>
              </a:rPr>
              <a:t>Cluster 4</a:t>
            </a:r>
            <a:r>
              <a:rPr lang="en-US" sz="1400" u="sng" dirty="0">
                <a:solidFill>
                  <a:srgbClr val="0070C0"/>
                </a:solidFill>
                <a:latin typeface="+mn-lt"/>
                <a:ea typeface="Arial" panose="020B0604020202020204" pitchFamily="34" charset="0"/>
              </a:rPr>
              <a:t>:Looking Into the neighborhoods in the forth Cluster</a:t>
            </a: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The fourth cluster has two neighborhoods in it, these neighborhoods have common venues such as Parks, Gym/Fitness centers, Bus Stops, Restaurants, Electronics Stores and Soccer fields </a:t>
            </a:r>
            <a:r>
              <a:rPr lang="en-US" sz="1400" dirty="0" err="1">
                <a:solidFill>
                  <a:srgbClr val="000000"/>
                </a:solidFill>
                <a:effectLst/>
                <a:latin typeface="Arial" panose="020B0604020202020204" pitchFamily="34" charset="0"/>
                <a:ea typeface="Arial" panose="020B0604020202020204" pitchFamily="34" charset="0"/>
              </a:rPr>
              <a:t>etc</a:t>
            </a:r>
            <a:br>
              <a:rPr lang="en-US" sz="1400" dirty="0">
                <a:solidFill>
                  <a:srgbClr val="000000"/>
                </a:solidFill>
                <a:effectLst/>
                <a:latin typeface="Arial" panose="020B0604020202020204" pitchFamily="34" charset="0"/>
                <a:ea typeface="Arial" panose="020B0604020202020204" pitchFamily="34" charset="0"/>
              </a:rPr>
            </a:br>
            <a:r>
              <a:rPr lang="en-US" sz="1400" u="sng" dirty="0">
                <a:solidFill>
                  <a:srgbClr val="0070C0"/>
                </a:solidFill>
                <a:effectLst/>
                <a:latin typeface="+mn-lt"/>
                <a:ea typeface="Arial" panose="020B0604020202020204" pitchFamily="34" charset="0"/>
              </a:rPr>
              <a:t>Cluster 5</a:t>
            </a:r>
            <a:r>
              <a:rPr lang="en-US" sz="1400" u="sng" dirty="0">
                <a:solidFill>
                  <a:srgbClr val="0070C0"/>
                </a:solidFill>
                <a:latin typeface="+mn-lt"/>
                <a:ea typeface="Arial" panose="020B0604020202020204" pitchFamily="34" charset="0"/>
              </a:rPr>
              <a:t>:Looking Into the neighborhoods in the forth Cluster</a:t>
            </a: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r>
              <a:rPr lang="en-US" sz="1400" dirty="0">
                <a:solidFill>
                  <a:schemeClr val="tx1">
                    <a:lumMod val="50000"/>
                  </a:schemeClr>
                </a:solidFill>
                <a:latin typeface="+mn-lt"/>
              </a:rPr>
              <a:t>The fifth cluster has one neighborhood which consists of Venues such as Grocery shops, Bars, Restaurants, Furniture shops, and Department stores</a:t>
            </a:r>
            <a:br>
              <a:rPr lang="en-US" sz="1400" u="sng" dirty="0">
                <a:solidFill>
                  <a:srgbClr val="0070C0"/>
                </a:solidFill>
                <a:latin typeface="+mn-lt"/>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br>
              <a:rPr lang="en-US" sz="1400" u="sng" dirty="0">
                <a:solidFill>
                  <a:srgbClr val="0070C0"/>
                </a:solidFill>
                <a:latin typeface="+mn-lt"/>
                <a:ea typeface="Arial" panose="020B0604020202020204" pitchFamily="34" charset="0"/>
              </a:rPr>
            </a:br>
            <a:br>
              <a:rPr lang="en-US" sz="1400" u="sng" dirty="0">
                <a:solidFill>
                  <a:srgbClr val="0070C0"/>
                </a:solidFill>
                <a:latin typeface="+mn-lt"/>
                <a:ea typeface="Arial" panose="020B0604020202020204" pitchFamily="34" charset="0"/>
              </a:rPr>
            </a:br>
            <a:endParaRPr lang="en-US" sz="1400" dirty="0"/>
          </a:p>
        </p:txBody>
      </p:sp>
      <p:pic>
        <p:nvPicPr>
          <p:cNvPr id="3" name="Picture 2">
            <a:extLst>
              <a:ext uri="{FF2B5EF4-FFF2-40B4-BE49-F238E27FC236}">
                <a16:creationId xmlns:a16="http://schemas.microsoft.com/office/drawing/2014/main" id="{9E53E610-6391-4814-A154-F18BDAD03215}"/>
              </a:ext>
            </a:extLst>
          </p:cNvPr>
          <p:cNvPicPr/>
          <p:nvPr/>
        </p:nvPicPr>
        <p:blipFill>
          <a:blip r:embed="rId2"/>
          <a:stretch>
            <a:fillRect/>
          </a:stretch>
        </p:blipFill>
        <p:spPr>
          <a:xfrm>
            <a:off x="283029" y="647382"/>
            <a:ext cx="5662295" cy="1605961"/>
          </a:xfrm>
          <a:prstGeom prst="rect">
            <a:avLst/>
          </a:prstGeom>
        </p:spPr>
      </p:pic>
      <p:pic>
        <p:nvPicPr>
          <p:cNvPr id="4" name="Picture 3">
            <a:extLst>
              <a:ext uri="{FF2B5EF4-FFF2-40B4-BE49-F238E27FC236}">
                <a16:creationId xmlns:a16="http://schemas.microsoft.com/office/drawing/2014/main" id="{9A817771-F7FC-421F-B292-C50979D24360}"/>
              </a:ext>
            </a:extLst>
          </p:cNvPr>
          <p:cNvPicPr/>
          <p:nvPr/>
        </p:nvPicPr>
        <p:blipFill>
          <a:blip r:embed="rId3"/>
          <a:stretch>
            <a:fillRect/>
          </a:stretch>
        </p:blipFill>
        <p:spPr>
          <a:xfrm>
            <a:off x="185057" y="3088504"/>
            <a:ext cx="5662295" cy="800735"/>
          </a:xfrm>
          <a:prstGeom prst="rect">
            <a:avLst/>
          </a:prstGeom>
        </p:spPr>
      </p:pic>
    </p:spTree>
    <p:extLst>
      <p:ext uri="{BB962C8B-B14F-4D97-AF65-F5344CB8AC3E}">
        <p14:creationId xmlns:p14="http://schemas.microsoft.com/office/powerpoint/2010/main" val="49261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0ADC7-EBC8-4ABF-9D29-B06181607E94}"/>
              </a:ext>
            </a:extLst>
          </p:cNvPr>
          <p:cNvSpPr>
            <a:spLocks noGrp="1"/>
          </p:cNvSpPr>
          <p:nvPr>
            <p:ph type="ctrTitle"/>
          </p:nvPr>
        </p:nvSpPr>
        <p:spPr>
          <a:xfrm>
            <a:off x="397328" y="326572"/>
            <a:ext cx="8349343" cy="4713514"/>
          </a:xfrm>
        </p:spPr>
        <p:txBody>
          <a:bodyPr anchor="t"/>
          <a:lstStyle/>
          <a:p>
            <a:pPr marL="44450" marR="147955" indent="-6350">
              <a:lnSpc>
                <a:spcPct val="112000"/>
              </a:lnSpc>
              <a:spcBef>
                <a:spcPts val="0"/>
              </a:spcBef>
              <a:spcAft>
                <a:spcPts val="75"/>
              </a:spcAft>
            </a:pPr>
            <a:r>
              <a:rPr lang="en-US" sz="1600" dirty="0">
                <a:solidFill>
                  <a:srgbClr val="0070C0"/>
                </a:solidFill>
              </a:rPr>
              <a:t>                                                                            </a:t>
            </a:r>
            <a:r>
              <a:rPr lang="en-US" sz="1600" u="sng" dirty="0">
                <a:solidFill>
                  <a:srgbClr val="0070C0"/>
                </a:solidFill>
              </a:rPr>
              <a:t>Discussion</a:t>
            </a:r>
            <a:br>
              <a:rPr lang="en-US" sz="1600" u="sng" dirty="0">
                <a:solidFill>
                  <a:srgbClr val="0070C0"/>
                </a:solidFill>
              </a:rPr>
            </a:br>
            <a:br>
              <a:rPr lang="en-US" sz="1600" u="sng" dirty="0">
                <a:solidFill>
                  <a:srgbClr val="0070C0"/>
                </a:solidFill>
              </a:rPr>
            </a:br>
            <a:r>
              <a:rPr lang="en-US" sz="1400" dirty="0">
                <a:solidFill>
                  <a:srgbClr val="000000"/>
                </a:solidFill>
                <a:effectLst/>
                <a:latin typeface="Arial" panose="020B0604020202020204" pitchFamily="34" charset="0"/>
                <a:ea typeface="Arial" panose="020B0604020202020204" pitchFamily="34" charset="0"/>
              </a:rPr>
              <a:t>The aim of this project is to help people who want to relocate to the safest borough in London, expats can chose the neighborhoods to which they want to relocate based on the most common venues in it.</a:t>
            </a: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 </a:t>
            </a: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For example if a person is looking for a neighborhood with good connectivity and public transportation we can see that Clusters 3 and 4 have Train stations and Bus stops as the most common venues. </a:t>
            </a: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If a person is looking for a neighborhood with stores and restaurants in a close proximity then the neighborhoods in the first cluster is suitable. </a:t>
            </a: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For a family I feel that the neighborhoods in Cluster 4 are more suitable dues to the common venues in that cluster, these neighborhoods have common venues such as Parks, Gym/Fitness centers, Bus Stops, Restaurants, Electronics Stores and Soccer fields which is ideal for a family.</a:t>
            </a:r>
            <a:br>
              <a:rPr lang="en-US" sz="14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The Preference of venue may vary from person to person</a:t>
            </a:r>
            <a:r>
              <a:rPr lang="en-US" sz="1400" dirty="0">
                <a:solidFill>
                  <a:srgbClr val="000000"/>
                </a:solidFill>
                <a:latin typeface="Arial" panose="020B0604020202020204" pitchFamily="34" charset="0"/>
                <a:ea typeface="Arial" panose="020B0604020202020204" pitchFamily="34" charset="0"/>
              </a:rPr>
              <a:t> . You can select a neighborhoods on one priorities</a:t>
            </a:r>
            <a:br>
              <a:rPr lang="en-US" sz="1400" dirty="0">
                <a:solidFill>
                  <a:srgbClr val="000000"/>
                </a:solidFill>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r>
              <a:rPr lang="en-US" sz="1800" dirty="0">
                <a:solidFill>
                  <a:srgbClr val="000000"/>
                </a:solidFill>
                <a:effectLst/>
                <a:latin typeface="Arial" panose="020B0604020202020204" pitchFamily="34" charset="0"/>
                <a:ea typeface="Arial" panose="020B0604020202020204" pitchFamily="34" charset="0"/>
              </a:rPr>
              <a:t> </a:t>
            </a:r>
            <a:br>
              <a:rPr lang="en-US" sz="1800" dirty="0">
                <a:solidFill>
                  <a:srgbClr val="000000"/>
                </a:solidFill>
                <a:effectLst/>
                <a:latin typeface="Arial" panose="020B0604020202020204" pitchFamily="34" charset="0"/>
                <a:ea typeface="Arial" panose="020B0604020202020204" pitchFamily="34" charset="0"/>
              </a:rPr>
            </a:br>
            <a:endParaRPr lang="en-US" sz="1400" u="sng" dirty="0">
              <a:solidFill>
                <a:srgbClr val="0070C0"/>
              </a:solidFill>
            </a:endParaRPr>
          </a:p>
        </p:txBody>
      </p:sp>
    </p:spTree>
    <p:extLst>
      <p:ext uri="{BB962C8B-B14F-4D97-AF65-F5344CB8AC3E}">
        <p14:creationId xmlns:p14="http://schemas.microsoft.com/office/powerpoint/2010/main" val="275122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AEBE-EFC4-42A9-841C-28EEC9034F23}"/>
              </a:ext>
            </a:extLst>
          </p:cNvPr>
          <p:cNvSpPr>
            <a:spLocks noGrp="1"/>
          </p:cNvSpPr>
          <p:nvPr>
            <p:ph type="ctrTitle"/>
          </p:nvPr>
        </p:nvSpPr>
        <p:spPr>
          <a:xfrm>
            <a:off x="326571" y="283030"/>
            <a:ext cx="8567057" cy="4604656"/>
          </a:xfrm>
        </p:spPr>
        <p:txBody>
          <a:bodyPr anchor="t"/>
          <a:lstStyle/>
          <a:p>
            <a:r>
              <a:rPr lang="en-US" sz="1600" dirty="0">
                <a:solidFill>
                  <a:srgbClr val="0070C0"/>
                </a:solidFill>
              </a:rPr>
              <a:t>                                                                                </a:t>
            </a:r>
            <a:r>
              <a:rPr lang="en-US" sz="1600" u="sng" dirty="0">
                <a:solidFill>
                  <a:srgbClr val="0070C0"/>
                </a:solidFill>
              </a:rPr>
              <a:t>Conclusion</a:t>
            </a:r>
            <a:br>
              <a:rPr lang="en-US" sz="1600" u="sng" dirty="0">
                <a:solidFill>
                  <a:srgbClr val="0070C0"/>
                </a:solidFill>
              </a:rPr>
            </a:br>
            <a:br>
              <a:rPr lang="en-US" sz="1600" u="sng" dirty="0">
                <a:solidFill>
                  <a:srgbClr val="0070C0"/>
                </a:solidFill>
              </a:rPr>
            </a:br>
            <a:r>
              <a:rPr lang="en-US" sz="1800" dirty="0">
                <a:solidFill>
                  <a:srgbClr val="000000"/>
                </a:solidFill>
                <a:effectLst/>
                <a:latin typeface="Arial" panose="020B0604020202020204" pitchFamily="34" charset="0"/>
                <a:ea typeface="Arial" panose="020B0604020202020204" pitchFamily="34" charset="0"/>
              </a:rPr>
              <a:t>This project helps a person get a better understanding of the neighborhoods with respect to the most common venues in that neighborhood. It is always helpful to make use of technology to stay one step ahead i.e. finding out more about places before moving into a neighborhood</a:t>
            </a:r>
            <a:br>
              <a:rPr lang="en-US" sz="1800" dirty="0">
                <a:solidFill>
                  <a:schemeClr val="tx1"/>
                </a:solidFill>
                <a:effectLst/>
                <a:latin typeface="Arial" panose="020B0604020202020204" pitchFamily="34" charset="0"/>
                <a:ea typeface="Arial" panose="020B0604020202020204" pitchFamily="34" charset="0"/>
              </a:rPr>
            </a:br>
            <a:br>
              <a:rPr lang="en-US" sz="1800" dirty="0">
                <a:solidFill>
                  <a:schemeClr val="tx1"/>
                </a:solidFill>
                <a:effectLst/>
                <a:latin typeface="Arial" panose="020B0604020202020204" pitchFamily="34" charset="0"/>
                <a:ea typeface="Arial" panose="020B0604020202020204" pitchFamily="34" charset="0"/>
              </a:rPr>
            </a:br>
            <a:r>
              <a:rPr lang="en-US" sz="1800" dirty="0">
                <a:solidFill>
                  <a:srgbClr val="000000"/>
                </a:solidFill>
                <a:effectLst/>
                <a:latin typeface="Arial" panose="020B0604020202020204" pitchFamily="34" charset="0"/>
                <a:ea typeface="Arial" panose="020B0604020202020204" pitchFamily="34" charset="0"/>
              </a:rPr>
              <a:t>We have just taken safety as a primary concern to shortlist the safest borough of London. The future of this project includes taking other factors such as cost of living in the areas into consideration to shortlist the borough, such as filtering areas based on a predefined budget.  </a:t>
            </a:r>
            <a:br>
              <a:rPr lang="en-US" sz="1800" dirty="0">
                <a:solidFill>
                  <a:srgbClr val="000000"/>
                </a:solidFill>
                <a:effectLst/>
                <a:latin typeface="Arial" panose="020B0604020202020204" pitchFamily="34" charset="0"/>
                <a:ea typeface="Arial" panose="020B0604020202020204" pitchFamily="34" charset="0"/>
              </a:rPr>
            </a:br>
            <a:endParaRPr lang="en-US" sz="1600" u="sng" dirty="0">
              <a:solidFill>
                <a:srgbClr val="0070C0"/>
              </a:solidFill>
            </a:endParaRPr>
          </a:p>
        </p:txBody>
      </p:sp>
    </p:spTree>
    <p:extLst>
      <p:ext uri="{BB962C8B-B14F-4D97-AF65-F5344CB8AC3E}">
        <p14:creationId xmlns:p14="http://schemas.microsoft.com/office/powerpoint/2010/main" val="102483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D174-E605-4A05-BF20-3B2293A78234}"/>
              </a:ext>
            </a:extLst>
          </p:cNvPr>
          <p:cNvSpPr>
            <a:spLocks noGrp="1"/>
          </p:cNvSpPr>
          <p:nvPr>
            <p:ph type="ctrTitle"/>
          </p:nvPr>
        </p:nvSpPr>
        <p:spPr/>
        <p:txBody>
          <a:bodyPr/>
          <a:lstStyle/>
          <a:p>
            <a:r>
              <a:rPr lang="en-US"/>
              <a:t>         Thank </a:t>
            </a:r>
            <a:r>
              <a:rPr lang="en-US" dirty="0"/>
              <a:t>You</a:t>
            </a:r>
          </a:p>
        </p:txBody>
      </p:sp>
    </p:spTree>
    <p:extLst>
      <p:ext uri="{BB962C8B-B14F-4D97-AF65-F5344CB8AC3E}">
        <p14:creationId xmlns:p14="http://schemas.microsoft.com/office/powerpoint/2010/main" val="261543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7A10-8D02-413A-B990-E630CF7E1A7E}"/>
              </a:ext>
            </a:extLst>
          </p:cNvPr>
          <p:cNvSpPr>
            <a:spLocks noGrp="1"/>
          </p:cNvSpPr>
          <p:nvPr>
            <p:ph type="ctrTitle"/>
          </p:nvPr>
        </p:nvSpPr>
        <p:spPr>
          <a:xfrm>
            <a:off x="557588" y="418657"/>
            <a:ext cx="7433400" cy="4306186"/>
          </a:xfrm>
        </p:spPr>
        <p:txBody>
          <a:bodyPr anchor="t"/>
          <a:lstStyle/>
          <a:p>
            <a:pPr marL="44450" marR="147955" indent="-6350">
              <a:lnSpc>
                <a:spcPct val="112000"/>
              </a:lnSpc>
              <a:spcBef>
                <a:spcPts val="0"/>
              </a:spcBef>
              <a:spcAft>
                <a:spcPts val="75"/>
              </a:spcAft>
            </a:pPr>
            <a:r>
              <a:rPr lang="en-US" sz="2400" dirty="0"/>
              <a:t>                                </a:t>
            </a:r>
            <a:r>
              <a:rPr lang="en-US" sz="2400" u="sng" dirty="0">
                <a:solidFill>
                  <a:srgbClr val="0070C0"/>
                </a:solidFill>
              </a:rPr>
              <a:t>Introduction</a:t>
            </a:r>
            <a:br>
              <a:rPr lang="en-US" sz="2000" dirty="0"/>
            </a:br>
            <a:r>
              <a:rPr lang="en-US" sz="2000" dirty="0">
                <a:solidFill>
                  <a:srgbClr val="0070C0"/>
                </a:solidFill>
              </a:rPr>
              <a:t>1)</a:t>
            </a:r>
            <a:r>
              <a:rPr lang="en-US" sz="1800" dirty="0">
                <a:solidFill>
                  <a:srgbClr val="0070C0"/>
                </a:solidFill>
              </a:rPr>
              <a:t>Background</a:t>
            </a:r>
            <a:r>
              <a:rPr lang="en-US" sz="2000" dirty="0">
                <a:solidFill>
                  <a:srgbClr val="0070C0"/>
                </a:solidFill>
              </a:rPr>
              <a:t>-</a:t>
            </a:r>
            <a:r>
              <a:rPr lang="en-US" sz="1600" dirty="0">
                <a:solidFill>
                  <a:srgbClr val="000000"/>
                </a:solidFill>
                <a:effectLst/>
                <a:latin typeface="Arial" panose="020B0604020202020204" pitchFamily="34" charset="0"/>
                <a:ea typeface="Arial" panose="020B0604020202020204" pitchFamily="34" charset="0"/>
              </a:rPr>
              <a:t>Safety is a top concern when moving to a new area. If you don’t feel safe in your own home, you’re not going to be able to enjoy living there. </a:t>
            </a:r>
            <a:br>
              <a:rPr lang="en-US" sz="1600" dirty="0">
                <a:solidFill>
                  <a:srgbClr val="000000"/>
                </a:solidFill>
                <a:effectLst/>
                <a:latin typeface="Arial" panose="020B0604020202020204" pitchFamily="34" charset="0"/>
                <a:ea typeface="Arial" panose="020B0604020202020204" pitchFamily="34" charset="0"/>
              </a:rPr>
            </a:br>
            <a:br>
              <a:rPr lang="en-US" sz="1800" dirty="0">
                <a:solidFill>
                  <a:srgbClr val="000000"/>
                </a:solidFill>
                <a:effectLst/>
                <a:latin typeface="Arial" panose="020B0604020202020204" pitchFamily="34" charset="0"/>
                <a:ea typeface="Arial" panose="020B0604020202020204" pitchFamily="34" charset="0"/>
              </a:rPr>
            </a:br>
            <a:r>
              <a:rPr lang="en-US" sz="1800" dirty="0">
                <a:solidFill>
                  <a:srgbClr val="0070C0"/>
                </a:solidFill>
                <a:effectLst/>
                <a:latin typeface="Arial" panose="020B0604020202020204" pitchFamily="34" charset="0"/>
                <a:ea typeface="Arial" panose="020B0604020202020204" pitchFamily="34" charset="0"/>
              </a:rPr>
              <a:t>2)Problem-</a:t>
            </a:r>
            <a:r>
              <a:rPr lang="en-US" sz="1600" dirty="0">
                <a:solidFill>
                  <a:srgbClr val="000000"/>
                </a:solidFill>
                <a:effectLst/>
                <a:latin typeface="Arial" panose="020B0604020202020204" pitchFamily="34" charset="0"/>
                <a:ea typeface="Arial" panose="020B0604020202020204" pitchFamily="34" charset="0"/>
              </a:rPr>
              <a:t>This project aims to select the safest borough in London based on the total crimes, explore the neighborhoods of that borough to find the 10 most common venues in each neighborhood and finally cluster the neighborhoods using k-mean clustering</a:t>
            </a:r>
            <a:r>
              <a:rPr lang="en-US" sz="1800" dirty="0">
                <a:solidFill>
                  <a:srgbClr val="000000"/>
                </a:solidFill>
                <a:effectLst/>
                <a:latin typeface="Arial" panose="020B0604020202020204" pitchFamily="34" charset="0"/>
                <a:ea typeface="Arial" panose="020B0604020202020204" pitchFamily="34" charset="0"/>
              </a:rPr>
              <a:t>. </a:t>
            </a:r>
            <a:br>
              <a:rPr lang="en-US" sz="1800" dirty="0">
                <a:solidFill>
                  <a:srgbClr val="000000"/>
                </a:solidFill>
                <a:effectLst/>
                <a:latin typeface="Arial" panose="020B0604020202020204" pitchFamily="34" charset="0"/>
                <a:ea typeface="Arial" panose="020B0604020202020204" pitchFamily="34" charset="0"/>
              </a:rPr>
            </a:br>
            <a:br>
              <a:rPr lang="en-US" sz="1800" dirty="0">
                <a:solidFill>
                  <a:srgbClr val="000000"/>
                </a:solidFill>
                <a:effectLst/>
                <a:latin typeface="Arial" panose="020B0604020202020204" pitchFamily="34" charset="0"/>
                <a:ea typeface="Arial" panose="020B0604020202020204" pitchFamily="34" charset="0"/>
              </a:rPr>
            </a:br>
            <a:r>
              <a:rPr lang="en-US" sz="1800" dirty="0">
                <a:solidFill>
                  <a:srgbClr val="0070C0"/>
                </a:solidFill>
                <a:effectLst/>
                <a:latin typeface="Arial" panose="020B0604020202020204" pitchFamily="34" charset="0"/>
                <a:ea typeface="Arial" panose="020B0604020202020204" pitchFamily="34" charset="0"/>
              </a:rPr>
              <a:t>3)Interest-</a:t>
            </a:r>
            <a:r>
              <a:rPr lang="en-US" sz="1600" dirty="0">
                <a:solidFill>
                  <a:srgbClr val="000000"/>
                </a:solidFill>
                <a:effectLst/>
                <a:latin typeface="Arial" panose="020B0604020202020204" pitchFamily="34" charset="0"/>
                <a:ea typeface="Arial" panose="020B0604020202020204" pitchFamily="34" charset="0"/>
              </a:rPr>
              <a:t>Expats who are considering to relocate to London will be interested to identify the safest borough in London and explore its neighborhoods and common venues around each neighborhood</a:t>
            </a:r>
            <a:br>
              <a:rPr lang="en-US" sz="2000" dirty="0"/>
            </a:br>
            <a:endParaRPr lang="en-US" sz="2000" dirty="0"/>
          </a:p>
        </p:txBody>
      </p:sp>
    </p:spTree>
    <p:extLst>
      <p:ext uri="{BB962C8B-B14F-4D97-AF65-F5344CB8AC3E}">
        <p14:creationId xmlns:p14="http://schemas.microsoft.com/office/powerpoint/2010/main" val="101226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641C3-0113-4028-B370-8A637730065E}"/>
              </a:ext>
            </a:extLst>
          </p:cNvPr>
          <p:cNvSpPr>
            <a:spLocks noGrp="1"/>
          </p:cNvSpPr>
          <p:nvPr>
            <p:ph type="ctrTitle"/>
          </p:nvPr>
        </p:nvSpPr>
        <p:spPr>
          <a:xfrm>
            <a:off x="855300" y="364962"/>
            <a:ext cx="7433400" cy="4189227"/>
          </a:xfrm>
        </p:spPr>
        <p:txBody>
          <a:bodyPr anchor="t"/>
          <a:lstStyle/>
          <a:p>
            <a:r>
              <a:rPr lang="en-US" sz="1800" dirty="0">
                <a:solidFill>
                  <a:srgbClr val="0070C0"/>
                </a:solidFill>
                <a:effectLst/>
                <a:latin typeface="Arial" panose="020B0604020202020204" pitchFamily="34" charset="0"/>
                <a:ea typeface="Arial" panose="020B0604020202020204" pitchFamily="34" charset="0"/>
              </a:rPr>
              <a:t>Data Acquisition and Cleaning</a:t>
            </a:r>
            <a:br>
              <a:rPr lang="en-US" sz="1800" dirty="0">
                <a:solidFill>
                  <a:srgbClr val="000000"/>
                </a:solidFill>
                <a:effectLst/>
                <a:latin typeface="Arial" panose="020B0604020202020204" pitchFamily="34" charset="0"/>
                <a:ea typeface="Arial" panose="020B0604020202020204" pitchFamily="34" charset="0"/>
              </a:rPr>
            </a:br>
            <a:br>
              <a:rPr lang="en-US" sz="1800" b="1" u="none"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sz="1800" b="1" u="none"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 Acquisition -</a:t>
            </a:r>
            <a:r>
              <a:rPr lang="en-US" sz="1600" dirty="0">
                <a:solidFill>
                  <a:srgbClr val="000000"/>
                </a:solidFill>
                <a:effectLst/>
                <a:latin typeface="Arial" panose="020B0604020202020204" pitchFamily="34" charset="0"/>
                <a:ea typeface="Arial" panose="020B0604020202020204" pitchFamily="34" charset="0"/>
              </a:rPr>
              <a:t>The data acquired for this project is a combination of data from three sources.</a:t>
            </a:r>
            <a:br>
              <a:rPr lang="en-US" sz="1600" dirty="0">
                <a:solidFill>
                  <a:srgbClr val="000000"/>
                </a:solidFill>
                <a:effectLst/>
                <a:latin typeface="Arial" panose="020B0604020202020204" pitchFamily="34" charset="0"/>
                <a:ea typeface="Arial" panose="020B0604020202020204" pitchFamily="34" charset="0"/>
              </a:rPr>
            </a:br>
            <a:br>
              <a:rPr lang="en-US" sz="1600" dirty="0">
                <a:solidFill>
                  <a:srgbClr val="000000"/>
                </a:solidFill>
                <a:effectLst/>
                <a:latin typeface="Arial" panose="020B0604020202020204" pitchFamily="34" charset="0"/>
                <a:ea typeface="Arial" panose="020B0604020202020204" pitchFamily="34" charset="0"/>
              </a:rPr>
            </a:br>
            <a:r>
              <a:rPr lang="en-US" sz="1600" dirty="0">
                <a:solidFill>
                  <a:srgbClr val="000000"/>
                </a:solidFill>
                <a:effectLst/>
                <a:latin typeface="Arial" panose="020B0604020202020204" pitchFamily="34" charset="0"/>
                <a:ea typeface="Arial" panose="020B0604020202020204" pitchFamily="34" charset="0"/>
              </a:rPr>
              <a:t>1)The first data source of the project uses a </a:t>
            </a:r>
            <a:r>
              <a:rPr lang="en-US" sz="1600" u="sng" dirty="0">
                <a:solidFill>
                  <a:srgbClr val="000000"/>
                </a:solidFill>
                <a:effectLst/>
                <a:uFill>
                  <a:solidFill>
                    <a:srgbClr val="1155CC"/>
                  </a:solidFill>
                </a:uFill>
                <a:latin typeface="Calibri" panose="020F0502020204030204" pitchFamily="34" charset="0"/>
                <a:ea typeface="Calibri" panose="020F0502020204030204" pitchFamily="34" charset="0"/>
              </a:rPr>
              <a:t>​</a:t>
            </a:r>
            <a:r>
              <a:rPr lang="en-US" sz="1600" u="sng" dirty="0">
                <a:solidFill>
                  <a:srgbClr val="1155CC"/>
                </a:solidFill>
                <a:effectLst/>
                <a:latin typeface="Arial" panose="020B0604020202020204" pitchFamily="34" charset="0"/>
                <a:ea typeface="Arial" panose="020B0604020202020204" pitchFamily="34" charset="0"/>
                <a:hlinkClick r:id="rId2"/>
              </a:rPr>
              <a:t>London crime data</a:t>
            </a:r>
            <a:r>
              <a:rPr lang="en-US" sz="1600" dirty="0">
                <a:solidFill>
                  <a:srgbClr val="1155CC"/>
                </a:solidFill>
                <a:effectLst/>
                <a:latin typeface="Calibri" panose="020F0502020204030204" pitchFamily="34" charset="0"/>
                <a:ea typeface="Calibri" panose="020F0502020204030204" pitchFamily="34" charset="0"/>
              </a:rPr>
              <a:t>​</a:t>
            </a:r>
            <a:r>
              <a:rPr lang="en-US" sz="1600" dirty="0">
                <a:solidFill>
                  <a:srgbClr val="000000"/>
                </a:solidFill>
                <a:effectLst/>
                <a:latin typeface="Arial" panose="020B0604020202020204" pitchFamily="34" charset="0"/>
                <a:ea typeface="Arial" panose="020B0604020202020204" pitchFamily="34" charset="0"/>
              </a:rPr>
              <a:t> that shows the crime per borough in London.</a:t>
            </a:r>
            <a:br>
              <a:rPr lang="en-US" sz="1600" dirty="0">
                <a:solidFill>
                  <a:srgbClr val="000000"/>
                </a:solidFill>
                <a:effectLst/>
                <a:latin typeface="Arial" panose="020B0604020202020204" pitchFamily="34" charset="0"/>
                <a:ea typeface="Arial" panose="020B0604020202020204" pitchFamily="34" charset="0"/>
              </a:rPr>
            </a:br>
            <a:r>
              <a:rPr lang="en-US" sz="1600" dirty="0">
                <a:solidFill>
                  <a:srgbClr val="000000"/>
                </a:solidFill>
                <a:effectLst/>
                <a:latin typeface="Arial" panose="020B0604020202020204" pitchFamily="34" charset="0"/>
                <a:ea typeface="Arial" panose="020B0604020202020204" pitchFamily="34" charset="0"/>
              </a:rPr>
              <a:t> </a:t>
            </a:r>
            <a:br>
              <a:rPr lang="en-US" sz="1800" dirty="0">
                <a:solidFill>
                  <a:srgbClr val="000000"/>
                </a:solidFill>
                <a:effectLst/>
                <a:latin typeface="Arial" panose="020B0604020202020204" pitchFamily="34" charset="0"/>
                <a:ea typeface="Arial" panose="020B0604020202020204" pitchFamily="34" charset="0"/>
              </a:rPr>
            </a:br>
            <a:r>
              <a:rPr lang="en-US" sz="1800" dirty="0">
                <a:solidFill>
                  <a:srgbClr val="000000"/>
                </a:solidFill>
                <a:effectLst/>
                <a:latin typeface="Arial" panose="020B0604020202020204" pitchFamily="34" charset="0"/>
                <a:ea typeface="Arial" panose="020B0604020202020204" pitchFamily="34" charset="0"/>
              </a:rPr>
              <a:t>2)</a:t>
            </a:r>
            <a:r>
              <a:rPr lang="en-US" sz="1600" dirty="0">
                <a:solidFill>
                  <a:srgbClr val="000000"/>
                </a:solidFill>
                <a:effectLst/>
                <a:latin typeface="Arial" panose="020B0604020202020204" pitchFamily="34" charset="0"/>
                <a:ea typeface="Arial" panose="020B0604020202020204" pitchFamily="34" charset="0"/>
              </a:rPr>
              <a:t>The second source of data is scraped from a </a:t>
            </a:r>
            <a:r>
              <a:rPr lang="en-US" sz="1600" dirty="0" err="1">
                <a:solidFill>
                  <a:srgbClr val="000000"/>
                </a:solidFill>
                <a:effectLst/>
                <a:latin typeface="Arial" panose="020B0604020202020204" pitchFamily="34" charset="0"/>
                <a:ea typeface="Arial" panose="020B0604020202020204" pitchFamily="34" charset="0"/>
              </a:rPr>
              <a:t>wikipedia</a:t>
            </a:r>
            <a:r>
              <a:rPr lang="en-US" sz="1600" dirty="0">
                <a:solidFill>
                  <a:srgbClr val="000000"/>
                </a:solidFill>
                <a:effectLst/>
                <a:latin typeface="Arial" panose="020B0604020202020204" pitchFamily="34" charset="0"/>
                <a:ea typeface="Arial" panose="020B0604020202020204" pitchFamily="34" charset="0"/>
              </a:rPr>
              <a:t> page that contains the </a:t>
            </a:r>
            <a:r>
              <a:rPr lang="en-US" sz="1600" u="sng" dirty="0">
                <a:solidFill>
                  <a:srgbClr val="1155CC"/>
                </a:solidFill>
                <a:effectLst/>
                <a:latin typeface="Arial" panose="020B0604020202020204" pitchFamily="34" charset="0"/>
                <a:ea typeface="Arial" panose="020B0604020202020204" pitchFamily="34" charset="0"/>
                <a:hlinkClick r:id="rId3"/>
              </a:rPr>
              <a:t>list of London</a:t>
            </a:r>
            <a:r>
              <a:rPr lang="en-US" sz="1600" u="none" strike="noStrike" dirty="0">
                <a:solidFill>
                  <a:srgbClr val="1155CC"/>
                </a:solidFill>
                <a:effectLst/>
                <a:latin typeface="Arial" panose="020B0604020202020204" pitchFamily="34" charset="0"/>
                <a:ea typeface="Arial" panose="020B0604020202020204" pitchFamily="34" charset="0"/>
                <a:hlinkClick r:id="rId3"/>
              </a:rPr>
              <a:t> </a:t>
            </a:r>
            <a:r>
              <a:rPr lang="en-US" sz="1600" u="sng" dirty="0">
                <a:solidFill>
                  <a:srgbClr val="1155CC"/>
                </a:solidFill>
                <a:effectLst/>
                <a:latin typeface="Arial" panose="020B0604020202020204" pitchFamily="34" charset="0"/>
                <a:ea typeface="Arial" panose="020B0604020202020204" pitchFamily="34" charset="0"/>
                <a:hlinkClick r:id="rId3"/>
              </a:rPr>
              <a:t>boroughs</a:t>
            </a:r>
            <a:r>
              <a:rPr lang="en-US" sz="1600" dirty="0">
                <a:solidFill>
                  <a:srgbClr val="1155CC"/>
                </a:solidFill>
                <a:effectLst/>
                <a:latin typeface="Calibri" panose="020F0502020204030204" pitchFamily="34" charset="0"/>
                <a:ea typeface="Calibri" panose="020F0502020204030204" pitchFamily="34" charset="0"/>
              </a:rPr>
              <a:t>​</a:t>
            </a:r>
            <a:r>
              <a:rPr lang="en-US" sz="1600" dirty="0">
                <a:solidFill>
                  <a:srgbClr val="000000"/>
                </a:solidFill>
                <a:effectLst/>
                <a:latin typeface="Arial" panose="020B0604020202020204" pitchFamily="34" charset="0"/>
                <a:ea typeface="Arial" panose="020B0604020202020204" pitchFamily="34" charset="0"/>
              </a:rPr>
              <a:t>. This page contains additional information about the boroughs, the following are the columns</a:t>
            </a:r>
            <a:br>
              <a:rPr lang="en-US" sz="1600" dirty="0">
                <a:solidFill>
                  <a:srgbClr val="000000"/>
                </a:solidFill>
                <a:effectLst/>
                <a:latin typeface="Arial" panose="020B0604020202020204" pitchFamily="34" charset="0"/>
                <a:ea typeface="Arial" panose="020B0604020202020204" pitchFamily="34" charset="0"/>
              </a:rPr>
            </a:br>
            <a:br>
              <a:rPr lang="en-US" sz="1800" dirty="0">
                <a:solidFill>
                  <a:srgbClr val="000000"/>
                </a:solidFill>
                <a:effectLst/>
                <a:latin typeface="Arial" panose="020B0604020202020204" pitchFamily="34" charset="0"/>
                <a:ea typeface="Arial" panose="020B0604020202020204" pitchFamily="34" charset="0"/>
              </a:rPr>
            </a:br>
            <a:r>
              <a:rPr lang="en-US" sz="1600" dirty="0">
                <a:solidFill>
                  <a:srgbClr val="000000"/>
                </a:solidFill>
                <a:effectLst/>
                <a:latin typeface="Arial" panose="020B0604020202020204" pitchFamily="34" charset="0"/>
                <a:ea typeface="Arial" panose="020B0604020202020204" pitchFamily="34" charset="0"/>
              </a:rPr>
              <a:t>3)The third data source is the </a:t>
            </a:r>
            <a:r>
              <a:rPr lang="en-US" sz="1600" dirty="0">
                <a:solidFill>
                  <a:srgbClr val="000000"/>
                </a:solidFill>
                <a:effectLst/>
                <a:latin typeface="Calibri" panose="020F0502020204030204" pitchFamily="34" charset="0"/>
                <a:ea typeface="Calibri" panose="020F0502020204030204" pitchFamily="34" charset="0"/>
              </a:rPr>
              <a:t>​</a:t>
            </a:r>
            <a:r>
              <a:rPr lang="en-US" sz="1600" u="sng" dirty="0">
                <a:solidFill>
                  <a:srgbClr val="1155CC"/>
                </a:solidFill>
                <a:effectLst/>
                <a:latin typeface="Arial" panose="020B0604020202020204" pitchFamily="34" charset="0"/>
                <a:ea typeface="Arial" panose="020B0604020202020204" pitchFamily="34" charset="0"/>
                <a:hlinkClick r:id="rId4"/>
              </a:rPr>
              <a:t>list of Neighborhoods in the Royal Borough of Kingston upon</a:t>
            </a:r>
            <a:r>
              <a:rPr lang="en-US" sz="1600" u="none" strike="noStrike" dirty="0">
                <a:solidFill>
                  <a:srgbClr val="1155CC"/>
                </a:solidFill>
                <a:effectLst/>
                <a:latin typeface="Arial" panose="020B0604020202020204" pitchFamily="34" charset="0"/>
                <a:ea typeface="Arial" panose="020B0604020202020204" pitchFamily="34" charset="0"/>
                <a:hlinkClick r:id="rId4"/>
              </a:rPr>
              <a:t> </a:t>
            </a:r>
            <a:r>
              <a:rPr lang="en-US" sz="1600" u="sng" dirty="0">
                <a:solidFill>
                  <a:srgbClr val="1155CC"/>
                </a:solidFill>
                <a:effectLst/>
                <a:latin typeface="Arial" panose="020B0604020202020204" pitchFamily="34" charset="0"/>
                <a:ea typeface="Arial" panose="020B0604020202020204" pitchFamily="34" charset="0"/>
                <a:hlinkClick r:id="rId4"/>
              </a:rPr>
              <a:t>Thames</a:t>
            </a:r>
            <a:r>
              <a:rPr lang="en-US" sz="1600" u="sng" dirty="0">
                <a:solidFill>
                  <a:srgbClr val="1155CC"/>
                </a:solidFill>
                <a:effectLst/>
                <a:uFill>
                  <a:solidFill>
                    <a:srgbClr val="1155CC"/>
                  </a:solidFill>
                </a:uFill>
                <a:latin typeface="Calibri" panose="020F0502020204030204" pitchFamily="34" charset="0"/>
                <a:ea typeface="Calibri" panose="020F0502020204030204" pitchFamily="34" charset="0"/>
              </a:rPr>
              <a:t>​</a:t>
            </a:r>
            <a:r>
              <a:rPr lang="en-US" sz="1600" u="none" strike="noStrike" dirty="0">
                <a:solidFill>
                  <a:srgbClr val="000000"/>
                </a:solidFill>
                <a:effectLst/>
                <a:latin typeface="Arial" panose="020B0604020202020204" pitchFamily="34" charset="0"/>
                <a:ea typeface="Arial" panose="020B0604020202020204" pitchFamily="34" charset="0"/>
                <a:hlinkClick r:id="rId4"/>
              </a:rPr>
              <a:t> </a:t>
            </a:r>
            <a:r>
              <a:rPr lang="en-US" sz="1600" dirty="0">
                <a:solidFill>
                  <a:srgbClr val="000000"/>
                </a:solidFill>
                <a:effectLst/>
                <a:latin typeface="Arial" panose="020B0604020202020204" pitchFamily="34" charset="0"/>
                <a:ea typeface="Arial" panose="020B0604020202020204" pitchFamily="34" charset="0"/>
              </a:rPr>
              <a:t>as found on a </a:t>
            </a:r>
            <a:r>
              <a:rPr lang="en-US" sz="1600" dirty="0" err="1">
                <a:solidFill>
                  <a:srgbClr val="000000"/>
                </a:solidFill>
                <a:effectLst/>
                <a:latin typeface="Arial" panose="020B0604020202020204" pitchFamily="34" charset="0"/>
                <a:ea typeface="Arial" panose="020B0604020202020204" pitchFamily="34" charset="0"/>
              </a:rPr>
              <a:t>wikipedia</a:t>
            </a:r>
            <a:r>
              <a:rPr lang="en-US" sz="1600" dirty="0">
                <a:solidFill>
                  <a:srgbClr val="000000"/>
                </a:solidFill>
                <a:effectLst/>
                <a:latin typeface="Arial" panose="020B0604020202020204" pitchFamily="34" charset="0"/>
                <a:ea typeface="Arial" panose="020B0604020202020204" pitchFamily="34" charset="0"/>
              </a:rPr>
              <a:t> page</a:t>
            </a:r>
            <a:r>
              <a:rPr lang="en-US" sz="1800" dirty="0">
                <a:solidFill>
                  <a:srgbClr val="000000"/>
                </a:solidFill>
                <a:effectLst/>
                <a:latin typeface="Arial" panose="020B0604020202020204" pitchFamily="34" charset="0"/>
                <a:ea typeface="Arial" panose="020B0604020202020204" pitchFamily="34" charset="0"/>
              </a:rPr>
              <a:t>.</a:t>
            </a:r>
            <a:r>
              <a:rPr lang="en-US"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br>
              <a:rPr lang="en-US"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sz="2400" dirty="0"/>
          </a:p>
        </p:txBody>
      </p:sp>
    </p:spTree>
    <p:extLst>
      <p:ext uri="{BB962C8B-B14F-4D97-AF65-F5344CB8AC3E}">
        <p14:creationId xmlns:p14="http://schemas.microsoft.com/office/powerpoint/2010/main" val="144860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1C89C-91D6-4979-97A1-747D48612369}"/>
              </a:ext>
            </a:extLst>
          </p:cNvPr>
          <p:cNvSpPr>
            <a:spLocks noGrp="1"/>
          </p:cNvSpPr>
          <p:nvPr>
            <p:ph type="ctrTitle"/>
          </p:nvPr>
        </p:nvSpPr>
        <p:spPr>
          <a:xfrm>
            <a:off x="662940" y="434340"/>
            <a:ext cx="8092440" cy="4594860"/>
          </a:xfrm>
        </p:spPr>
        <p:txBody>
          <a:bodyPr anchor="t"/>
          <a:lstStyle/>
          <a:p>
            <a:pPr marL="457200" lvl="1" fontAlgn="base">
              <a:lnSpc>
                <a:spcPct val="107000"/>
              </a:lnSpc>
              <a:spcAft>
                <a:spcPts val="85"/>
              </a:spcAft>
            </a:pPr>
            <a:br>
              <a:rPr lang="en-US" sz="1600" dirty="0">
                <a:solidFill>
                  <a:srgbClr val="0070C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sz="16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Data Cleaning </a:t>
            </a:r>
            <a:br>
              <a:rPr lang="en-US" sz="14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The data preparation for each of the three sources of data is done separately. </a:t>
            </a: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1) From the London crime data, the crimes during the most recent year (2016) are only selected. The major categories of crime are pivoted to get the total crimes per the boroughs for each major category </a:t>
            </a: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2) The second data is scraped from a </a:t>
            </a:r>
            <a:r>
              <a:rPr lang="en-US" sz="1400" dirty="0" err="1">
                <a:solidFill>
                  <a:srgbClr val="000000"/>
                </a:solidFill>
                <a:effectLst/>
                <a:latin typeface="Arial" panose="020B0604020202020204" pitchFamily="34" charset="0"/>
                <a:ea typeface="Arial" panose="020B0604020202020204" pitchFamily="34" charset="0"/>
              </a:rPr>
              <a:t>wikipedia</a:t>
            </a:r>
            <a:r>
              <a:rPr lang="en-US" sz="1400" dirty="0">
                <a:solidFill>
                  <a:srgbClr val="000000"/>
                </a:solidFill>
                <a:effectLst/>
                <a:latin typeface="Arial" panose="020B0604020202020204" pitchFamily="34" charset="0"/>
                <a:ea typeface="Arial" panose="020B0604020202020204" pitchFamily="34" charset="0"/>
              </a:rPr>
              <a:t> page using the </a:t>
            </a:r>
            <a:r>
              <a:rPr lang="en-US" sz="1400" dirty="0">
                <a:solidFill>
                  <a:srgbClr val="000000"/>
                </a:solidFill>
                <a:effectLst/>
                <a:latin typeface="Calibri" panose="020F0502020204030204" pitchFamily="34" charset="0"/>
                <a:ea typeface="Calibri" panose="020F0502020204030204" pitchFamily="34" charset="0"/>
              </a:rPr>
              <a:t>​</a:t>
            </a:r>
            <a:r>
              <a:rPr lang="en-US" sz="1400" b="1" dirty="0">
                <a:solidFill>
                  <a:srgbClr val="000000"/>
                </a:solidFill>
                <a:effectLst/>
                <a:latin typeface="Arial" panose="020B0604020202020204" pitchFamily="34" charset="0"/>
                <a:ea typeface="Arial" panose="020B0604020202020204" pitchFamily="34" charset="0"/>
              </a:rPr>
              <a:t>Beautiful Soup</a:t>
            </a:r>
            <a:r>
              <a:rPr lang="en-US" sz="1400" dirty="0">
                <a:solidFill>
                  <a:srgbClr val="000000"/>
                </a:solidFill>
                <a:effectLst/>
                <a:latin typeface="Calibri" panose="020F0502020204030204" pitchFamily="34" charset="0"/>
                <a:ea typeface="Calibri" panose="020F0502020204030204" pitchFamily="34" charset="0"/>
              </a:rPr>
              <a:t>​</a:t>
            </a:r>
            <a:r>
              <a:rPr lang="en-US" sz="1400" dirty="0">
                <a:solidFill>
                  <a:srgbClr val="000000"/>
                </a:solidFill>
                <a:effectLst/>
                <a:latin typeface="Arial" panose="020B0604020202020204" pitchFamily="34" charset="0"/>
                <a:ea typeface="Arial" panose="020B0604020202020204" pitchFamily="34" charset="0"/>
              </a:rPr>
              <a:t> library in python. Using this library we can extract the data in the tabular format as shown in the website</a:t>
            </a: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3) The two datasets are merged on the Borough names to form a new dataset that combines the necessary information in one dataset (see </a:t>
            </a:r>
            <a:r>
              <a:rPr lang="en-US" sz="1400" dirty="0">
                <a:solidFill>
                  <a:srgbClr val="000000"/>
                </a:solidFill>
                <a:effectLst/>
                <a:latin typeface="Calibri" panose="020F0502020204030204" pitchFamily="34" charset="0"/>
                <a:ea typeface="Calibri" panose="020F0502020204030204" pitchFamily="34" charset="0"/>
              </a:rPr>
              <a:t>​</a:t>
            </a:r>
            <a:r>
              <a:rPr lang="en-US" sz="1400" i="1" dirty="0">
                <a:solidFill>
                  <a:srgbClr val="000000"/>
                </a:solidFill>
                <a:effectLst/>
                <a:latin typeface="Arial" panose="020B0604020202020204" pitchFamily="34" charset="0"/>
                <a:ea typeface="Arial" panose="020B0604020202020204" pitchFamily="34" charset="0"/>
              </a:rPr>
              <a:t>fig 2.3</a:t>
            </a:r>
            <a:r>
              <a:rPr lang="en-US" sz="1400" dirty="0">
                <a:solidFill>
                  <a:srgbClr val="000000"/>
                </a:solidFill>
                <a:effectLst/>
                <a:latin typeface="Calibri" panose="020F0502020204030204" pitchFamily="34" charset="0"/>
                <a:ea typeface="Calibri" panose="020F0502020204030204" pitchFamily="34" charset="0"/>
              </a:rPr>
              <a:t>​</a:t>
            </a:r>
            <a:r>
              <a:rPr lang="en-US" sz="1400" dirty="0">
                <a:solidFill>
                  <a:srgbClr val="000000"/>
                </a:solidFill>
                <a:effectLst/>
                <a:latin typeface="Arial" panose="020B0604020202020204" pitchFamily="34" charset="0"/>
                <a:ea typeface="Arial" panose="020B0604020202020204" pitchFamily="34" charset="0"/>
              </a:rPr>
              <a:t>). The purpose of this dataset is to visualize the crime rates in each borough and identify the borough with the least crimes recorded during the year 2016. </a:t>
            </a: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4) After visualizing the crime in each borough we can find the borough with the lowest crime rate and hence tag that borough as the safest borough. The third source of data is acquired from the list of neighborhoods in the safest borough on Wikipedia</a:t>
            </a: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5) The new dataset is used to generate the 10 most common venues for each neighborhood using the Foursquare API, finally using k means clustering algorithm to cluster similar neighborhoods together</a:t>
            </a:r>
            <a:br>
              <a:rPr lang="en-US" sz="1400" dirty="0">
                <a:solidFill>
                  <a:srgbClr val="000000"/>
                </a:solidFill>
                <a:effectLst/>
                <a:latin typeface="Arial" panose="020B0604020202020204" pitchFamily="34" charset="0"/>
                <a:ea typeface="Arial" panose="020B0604020202020204" pitchFamily="34" charset="0"/>
              </a:rPr>
            </a:br>
            <a:endParaRPr lang="en-US" sz="1400" dirty="0"/>
          </a:p>
        </p:txBody>
      </p:sp>
    </p:spTree>
    <p:extLst>
      <p:ext uri="{BB962C8B-B14F-4D97-AF65-F5344CB8AC3E}">
        <p14:creationId xmlns:p14="http://schemas.microsoft.com/office/powerpoint/2010/main" val="124627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3C01-3A93-404D-A7AC-BE6391E52854}"/>
              </a:ext>
            </a:extLst>
          </p:cNvPr>
          <p:cNvSpPr>
            <a:spLocks noGrp="1"/>
          </p:cNvSpPr>
          <p:nvPr>
            <p:ph type="ctrTitle"/>
          </p:nvPr>
        </p:nvSpPr>
        <p:spPr>
          <a:xfrm>
            <a:off x="571521" y="354067"/>
            <a:ext cx="7433400" cy="4435366"/>
          </a:xfrm>
        </p:spPr>
        <p:txBody>
          <a:bodyPr anchor="t"/>
          <a:lstStyle/>
          <a:p>
            <a:r>
              <a:rPr lang="en-US" sz="1800" dirty="0"/>
              <a:t>                                                          </a:t>
            </a:r>
            <a:r>
              <a:rPr lang="en-US" sz="1800" u="sng" dirty="0">
                <a:solidFill>
                  <a:srgbClr val="0070C0"/>
                </a:solidFill>
              </a:rPr>
              <a:t>Methodology</a:t>
            </a:r>
            <a:br>
              <a:rPr lang="en-US" sz="1800" dirty="0">
                <a:solidFill>
                  <a:srgbClr val="0070C0"/>
                </a:solidFill>
              </a:rPr>
            </a:br>
            <a:r>
              <a:rPr lang="en-US" sz="1800" u="sng" dirty="0">
                <a:solidFill>
                  <a:schemeClr val="tx1"/>
                </a:solidFill>
              </a:rPr>
              <a:t>Exploratory Data Analysis</a:t>
            </a:r>
            <a:br>
              <a:rPr lang="en-US" sz="1800" u="sng" dirty="0">
                <a:solidFill>
                  <a:schemeClr val="tx1"/>
                </a:solidFill>
              </a:rPr>
            </a:br>
            <a:r>
              <a:rPr lang="en-US" sz="1800" dirty="0">
                <a:solidFill>
                  <a:schemeClr val="tx1"/>
                </a:solidFill>
              </a:rPr>
              <a:t>                                                </a:t>
            </a:r>
            <a:r>
              <a:rPr lang="en-US" sz="1400" dirty="0"/>
              <a:t>Statistical summary of crimes</a:t>
            </a:r>
            <a:br>
              <a:rPr lang="en-US" sz="1400" dirty="0"/>
            </a:br>
            <a:br>
              <a:rPr lang="en-US" sz="1800" u="sng" dirty="0">
                <a:solidFill>
                  <a:schemeClr val="tx1"/>
                </a:solidFill>
              </a:rPr>
            </a:br>
            <a:br>
              <a:rPr lang="en-US" sz="1800" u="sng" dirty="0">
                <a:solidFill>
                  <a:schemeClr val="tx1"/>
                </a:solidFill>
              </a:rPr>
            </a:br>
            <a:br>
              <a:rPr lang="en-US" sz="1800" u="sng" dirty="0">
                <a:solidFill>
                  <a:schemeClr val="tx1"/>
                </a:solidFill>
              </a:rPr>
            </a:br>
            <a:br>
              <a:rPr lang="en-US" sz="1800" u="sng" dirty="0">
                <a:solidFill>
                  <a:schemeClr val="tx1"/>
                </a:solidFill>
              </a:rPr>
            </a:br>
            <a:br>
              <a:rPr lang="en-US" sz="1800" u="sng" dirty="0">
                <a:solidFill>
                  <a:schemeClr val="tx1"/>
                </a:solidFill>
              </a:rPr>
            </a:br>
            <a:br>
              <a:rPr lang="en-US" sz="1800" u="sng" dirty="0">
                <a:solidFill>
                  <a:schemeClr val="tx1"/>
                </a:solidFill>
              </a:rPr>
            </a:br>
            <a:br>
              <a:rPr lang="en-US" sz="1800" u="sng" dirty="0">
                <a:solidFill>
                  <a:schemeClr val="tx1"/>
                </a:solidFill>
              </a:rPr>
            </a:br>
            <a:br>
              <a:rPr lang="en-US" sz="1800" u="sng" dirty="0">
                <a:solidFill>
                  <a:schemeClr val="tx1"/>
                </a:solidFill>
              </a:rPr>
            </a:br>
            <a:br>
              <a:rPr lang="en-US" sz="1800" u="sng" dirty="0">
                <a:solidFill>
                  <a:schemeClr val="tx1"/>
                </a:solidFill>
              </a:rPr>
            </a:br>
            <a:br>
              <a:rPr lang="en-US" sz="1800" u="sng" dirty="0">
                <a:solidFill>
                  <a:schemeClr val="tx1"/>
                </a:solidFill>
              </a:rPr>
            </a:br>
            <a:br>
              <a:rPr lang="en-US" sz="1400" u="sng" dirty="0">
                <a:solidFill>
                  <a:schemeClr val="tx1"/>
                </a:solidFill>
              </a:rPr>
            </a:br>
            <a:r>
              <a:rPr lang="en-US" sz="1400" dirty="0">
                <a:solidFill>
                  <a:schemeClr val="tx1"/>
                </a:solidFill>
              </a:rPr>
              <a:t>The count for each of the major categories of crime returns the value 33 which is the number of London boroughs. ‘Theft and Handling’ is the highest reported crime during the year 2016 followed by ‘Violence against the person’, ‘Criminal damage’. The lowest recorded crimes are ’Drugs’, ‘Robbery’ and ‘Other Notifiable offenses’.</a:t>
            </a:r>
            <a:endParaRPr lang="en-US" sz="1400" u="sng" dirty="0">
              <a:solidFill>
                <a:schemeClr val="tx1"/>
              </a:solidFill>
            </a:endParaRPr>
          </a:p>
        </p:txBody>
      </p:sp>
      <p:pic>
        <p:nvPicPr>
          <p:cNvPr id="3" name="Picture 2">
            <a:extLst>
              <a:ext uri="{FF2B5EF4-FFF2-40B4-BE49-F238E27FC236}">
                <a16:creationId xmlns:a16="http://schemas.microsoft.com/office/drawing/2014/main" id="{48C1CDD9-8810-43B8-B504-657A424FB233}"/>
              </a:ext>
            </a:extLst>
          </p:cNvPr>
          <p:cNvPicPr/>
          <p:nvPr/>
        </p:nvPicPr>
        <p:blipFill>
          <a:blip r:embed="rId2"/>
          <a:stretch>
            <a:fillRect/>
          </a:stretch>
        </p:blipFill>
        <p:spPr>
          <a:xfrm>
            <a:off x="1740852" y="1229710"/>
            <a:ext cx="5662295" cy="2312276"/>
          </a:xfrm>
          <a:prstGeom prst="rect">
            <a:avLst/>
          </a:prstGeom>
        </p:spPr>
      </p:pic>
    </p:spTree>
    <p:extLst>
      <p:ext uri="{BB962C8B-B14F-4D97-AF65-F5344CB8AC3E}">
        <p14:creationId xmlns:p14="http://schemas.microsoft.com/office/powerpoint/2010/main" val="69103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9B4E5-6A2E-4963-BF15-F6A038C33089}"/>
              </a:ext>
            </a:extLst>
          </p:cNvPr>
          <p:cNvSpPr>
            <a:spLocks noGrp="1"/>
          </p:cNvSpPr>
          <p:nvPr>
            <p:ph type="ctrTitle"/>
          </p:nvPr>
        </p:nvSpPr>
        <p:spPr>
          <a:xfrm>
            <a:off x="855300" y="409904"/>
            <a:ext cx="7433400" cy="4403834"/>
          </a:xfrm>
        </p:spPr>
        <p:txBody>
          <a:bodyPr anchor="t"/>
          <a:lstStyle/>
          <a:p>
            <a:r>
              <a:rPr lang="en-US" sz="1600" dirty="0"/>
              <a:t>                                    Boroughs with the highest crime rates</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1400" dirty="0">
                <a:solidFill>
                  <a:schemeClr val="tx1"/>
                </a:solidFill>
              </a:rPr>
              <a:t>Comparing five boroughs with the highest crime rate during the year 2016 it is evident that Westminster has the highest crimes recorded followed by Lambeth, Southwark, </a:t>
            </a:r>
            <a:r>
              <a:rPr lang="en-US" sz="1400" dirty="0" err="1">
                <a:solidFill>
                  <a:schemeClr val="tx1"/>
                </a:solidFill>
              </a:rPr>
              <a:t>Newham</a:t>
            </a:r>
            <a:r>
              <a:rPr lang="en-US" sz="1400" dirty="0">
                <a:solidFill>
                  <a:schemeClr val="tx1"/>
                </a:solidFill>
              </a:rPr>
              <a:t> and Tower Hamlets. Westminster has a significantly higher crime rate than the other 4 boroughs </a:t>
            </a:r>
          </a:p>
        </p:txBody>
      </p:sp>
      <p:pic>
        <p:nvPicPr>
          <p:cNvPr id="3" name="Picture 2">
            <a:extLst>
              <a:ext uri="{FF2B5EF4-FFF2-40B4-BE49-F238E27FC236}">
                <a16:creationId xmlns:a16="http://schemas.microsoft.com/office/drawing/2014/main" id="{8D97F5FC-8025-4B2F-B9B9-11CDD6A8A224}"/>
              </a:ext>
            </a:extLst>
          </p:cNvPr>
          <p:cNvPicPr/>
          <p:nvPr/>
        </p:nvPicPr>
        <p:blipFill>
          <a:blip r:embed="rId2"/>
          <a:stretch>
            <a:fillRect/>
          </a:stretch>
        </p:blipFill>
        <p:spPr>
          <a:xfrm>
            <a:off x="2627312" y="1380172"/>
            <a:ext cx="3889375" cy="2383155"/>
          </a:xfrm>
          <a:prstGeom prst="rect">
            <a:avLst/>
          </a:prstGeom>
        </p:spPr>
      </p:pic>
    </p:spTree>
    <p:extLst>
      <p:ext uri="{BB962C8B-B14F-4D97-AF65-F5344CB8AC3E}">
        <p14:creationId xmlns:p14="http://schemas.microsoft.com/office/powerpoint/2010/main" val="399873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D5EE-26A0-4D0A-B412-00E382086051}"/>
              </a:ext>
            </a:extLst>
          </p:cNvPr>
          <p:cNvSpPr>
            <a:spLocks noGrp="1"/>
          </p:cNvSpPr>
          <p:nvPr>
            <p:ph type="ctrTitle"/>
          </p:nvPr>
        </p:nvSpPr>
        <p:spPr>
          <a:xfrm>
            <a:off x="409903" y="296260"/>
            <a:ext cx="8324193" cy="4550980"/>
          </a:xfrm>
        </p:spPr>
        <p:txBody>
          <a:bodyPr anchor="t"/>
          <a:lstStyle/>
          <a:p>
            <a:r>
              <a:rPr lang="en-US" sz="16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Boroughs with the lowest crime rates</a:t>
            </a:r>
            <a:r>
              <a:rPr lang="en-US" sz="1600" b="0"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600" b="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sz="1200" dirty="0">
                <a:solidFill>
                  <a:srgbClr val="000000"/>
                </a:solidFill>
                <a:effectLst/>
                <a:latin typeface="Arial" panose="020B0604020202020204" pitchFamily="34" charset="0"/>
                <a:ea typeface="Arial" panose="020B0604020202020204" pitchFamily="34" charset="0"/>
              </a:rPr>
              <a:t>Comparing five boroughs with the lowest crime rate during the year 2016, City of London has the lowest recorded crimes followed by Kingston upon Thames, Sutton, Richmond upon Thames and Merton </a:t>
            </a:r>
            <a:br>
              <a:rPr lang="en-US" sz="1200" dirty="0">
                <a:solidFill>
                  <a:srgbClr val="000000"/>
                </a:solidFill>
                <a:effectLst/>
                <a:latin typeface="Arial" panose="020B0604020202020204" pitchFamily="34" charset="0"/>
                <a:ea typeface="Arial" panose="020B0604020202020204" pitchFamily="34" charset="0"/>
              </a:rPr>
            </a:br>
            <a:br>
              <a:rPr lang="en-US" sz="1200" dirty="0">
                <a:solidFill>
                  <a:srgbClr val="000000"/>
                </a:solidFill>
                <a:effectLst/>
                <a:latin typeface="Arial" panose="020B0604020202020204" pitchFamily="34" charset="0"/>
                <a:ea typeface="Arial" panose="020B0604020202020204" pitchFamily="34" charset="0"/>
              </a:rPr>
            </a:br>
            <a:r>
              <a:rPr lang="en-US" sz="1200" dirty="0">
                <a:solidFill>
                  <a:srgbClr val="000000"/>
                </a:solidFill>
                <a:effectLst/>
                <a:latin typeface="Arial" panose="020B0604020202020204" pitchFamily="34" charset="0"/>
                <a:ea typeface="Arial" panose="020B0604020202020204" pitchFamily="34" charset="0"/>
              </a:rPr>
              <a:t>City of London has a significantly lower crime rate because it </a:t>
            </a:r>
            <a:r>
              <a:rPr lang="en-US" sz="1200" dirty="0" err="1">
                <a:solidFill>
                  <a:srgbClr val="000000"/>
                </a:solidFill>
                <a:effectLst/>
                <a:latin typeface="Arial" panose="020B0604020202020204" pitchFamily="34" charset="0"/>
                <a:ea typeface="Arial" panose="020B0604020202020204" pitchFamily="34" charset="0"/>
              </a:rPr>
              <a:t>i</a:t>
            </a:r>
            <a:r>
              <a:rPr lang="en-US" sz="1200" dirty="0">
                <a:solidFill>
                  <a:srgbClr val="000000"/>
                </a:solidFill>
                <a:effectLst/>
                <a:latin typeface="Arial" panose="020B0604020202020204" pitchFamily="34" charset="0"/>
                <a:ea typeface="Arial" panose="020B0604020202020204" pitchFamily="34" charset="0"/>
              </a:rPr>
              <a:t> is the 33rd principal division of Greater London but it is not a London borough. It has an area of 1.12 square miles and a population of 7000 as of 2013 which suggests that it is a small area </a:t>
            </a:r>
            <a:br>
              <a:rPr lang="en-US" sz="1200" dirty="0">
                <a:solidFill>
                  <a:srgbClr val="000000"/>
                </a:solidFill>
                <a:effectLst/>
                <a:latin typeface="Arial" panose="020B0604020202020204" pitchFamily="34" charset="0"/>
                <a:ea typeface="Arial" panose="020B0604020202020204" pitchFamily="34" charset="0"/>
              </a:rPr>
            </a:br>
            <a:br>
              <a:rPr lang="en-US" sz="1200" dirty="0">
                <a:solidFill>
                  <a:srgbClr val="000000"/>
                </a:solidFill>
                <a:effectLst/>
                <a:latin typeface="Arial" panose="020B0604020202020204" pitchFamily="34" charset="0"/>
                <a:ea typeface="Arial" panose="020B0604020202020204" pitchFamily="34" charset="0"/>
              </a:rPr>
            </a:br>
            <a:r>
              <a:rPr lang="en-US" sz="1200" dirty="0">
                <a:solidFill>
                  <a:srgbClr val="000000"/>
                </a:solidFill>
                <a:effectLst/>
                <a:latin typeface="Arial" panose="020B0604020202020204" pitchFamily="34" charset="0"/>
                <a:ea typeface="Arial" panose="020B0604020202020204" pitchFamily="34" charset="0"/>
              </a:rPr>
              <a:t>we will consider the next borough with the lowest crime rate as the safest borough in London which is Kingston upon Thames. </a:t>
            </a:r>
            <a:endParaRPr lang="en-US" sz="1200" dirty="0"/>
          </a:p>
        </p:txBody>
      </p:sp>
      <p:pic>
        <p:nvPicPr>
          <p:cNvPr id="3" name="Picture 2">
            <a:extLst>
              <a:ext uri="{FF2B5EF4-FFF2-40B4-BE49-F238E27FC236}">
                <a16:creationId xmlns:a16="http://schemas.microsoft.com/office/drawing/2014/main" id="{8983CA77-6416-44BD-AFEB-29110876941A}"/>
              </a:ext>
            </a:extLst>
          </p:cNvPr>
          <p:cNvPicPr/>
          <p:nvPr/>
        </p:nvPicPr>
        <p:blipFill>
          <a:blip r:embed="rId2"/>
          <a:stretch>
            <a:fillRect/>
          </a:stretch>
        </p:blipFill>
        <p:spPr>
          <a:xfrm>
            <a:off x="855300" y="493986"/>
            <a:ext cx="6249693" cy="2196662"/>
          </a:xfrm>
          <a:prstGeom prst="rect">
            <a:avLst/>
          </a:prstGeom>
        </p:spPr>
      </p:pic>
    </p:spTree>
    <p:extLst>
      <p:ext uri="{BB962C8B-B14F-4D97-AF65-F5344CB8AC3E}">
        <p14:creationId xmlns:p14="http://schemas.microsoft.com/office/powerpoint/2010/main" val="219060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48EA-01CE-4098-8452-D0166E264032}"/>
              </a:ext>
            </a:extLst>
          </p:cNvPr>
          <p:cNvSpPr>
            <a:spLocks noGrp="1"/>
          </p:cNvSpPr>
          <p:nvPr>
            <p:ph type="ctrTitle"/>
          </p:nvPr>
        </p:nvSpPr>
        <p:spPr>
          <a:xfrm>
            <a:off x="451945" y="399393"/>
            <a:ext cx="8261131" cy="4330262"/>
          </a:xfrm>
        </p:spPr>
        <p:txBody>
          <a:bodyPr anchor="t"/>
          <a:lstStyle/>
          <a:p>
            <a:r>
              <a:rPr lang="en-US" sz="1600" u="sng" dirty="0">
                <a:solidFill>
                  <a:srgbClr val="0070C0"/>
                </a:solidFill>
                <a:effectLst/>
                <a:latin typeface="Arial" panose="020B0604020202020204" pitchFamily="34" charset="0"/>
                <a:ea typeface="Arial" panose="020B0604020202020204" pitchFamily="34" charset="0"/>
              </a:rPr>
              <a:t>Neighborhoods in Kingston upon Thames </a:t>
            </a: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br>
              <a:rPr lang="en-US" sz="1600" u="sng" dirty="0">
                <a:solidFill>
                  <a:srgbClr val="0070C0"/>
                </a:solidFill>
                <a:effectLst/>
                <a:latin typeface="Arial" panose="020B0604020202020204" pitchFamily="34" charset="0"/>
                <a:ea typeface="Arial" panose="020B0604020202020204" pitchFamily="34" charset="0"/>
              </a:rPr>
            </a:br>
            <a:r>
              <a:rPr lang="en-US" sz="1600" dirty="0">
                <a:solidFill>
                  <a:srgbClr val="000000"/>
                </a:solidFill>
                <a:effectLst/>
                <a:latin typeface="Arial" panose="020B0604020202020204" pitchFamily="34" charset="0"/>
                <a:ea typeface="Arial" panose="020B0604020202020204" pitchFamily="34" charset="0"/>
              </a:rPr>
              <a:t>There are 15 neighborhoods in the royal borough of Kingston upon Thames, they are </a:t>
            </a:r>
            <a:r>
              <a:rPr lang="en-US" sz="1600" dirty="0" err="1">
                <a:solidFill>
                  <a:srgbClr val="000000"/>
                </a:solidFill>
                <a:effectLst/>
                <a:latin typeface="Arial" panose="020B0604020202020204" pitchFamily="34" charset="0"/>
                <a:ea typeface="Arial" panose="020B0604020202020204" pitchFamily="34" charset="0"/>
              </a:rPr>
              <a:t>visualised</a:t>
            </a:r>
            <a:r>
              <a:rPr lang="en-US" sz="1600" dirty="0">
                <a:solidFill>
                  <a:srgbClr val="000000"/>
                </a:solidFill>
                <a:effectLst/>
                <a:latin typeface="Arial" panose="020B0604020202020204" pitchFamily="34" charset="0"/>
                <a:ea typeface="Arial" panose="020B0604020202020204" pitchFamily="34" charset="0"/>
              </a:rPr>
              <a:t> on a map using folium on python</a:t>
            </a:r>
            <a:endParaRPr lang="en-US" sz="1600" u="sng" dirty="0">
              <a:solidFill>
                <a:srgbClr val="0070C0"/>
              </a:solidFill>
            </a:endParaRPr>
          </a:p>
        </p:txBody>
      </p:sp>
      <p:pic>
        <p:nvPicPr>
          <p:cNvPr id="3" name="Picture 2">
            <a:extLst>
              <a:ext uri="{FF2B5EF4-FFF2-40B4-BE49-F238E27FC236}">
                <a16:creationId xmlns:a16="http://schemas.microsoft.com/office/drawing/2014/main" id="{40A7FD4E-C4B0-4430-863B-041C11138E84}"/>
              </a:ext>
            </a:extLst>
          </p:cNvPr>
          <p:cNvPicPr/>
          <p:nvPr/>
        </p:nvPicPr>
        <p:blipFill>
          <a:blip r:embed="rId2"/>
          <a:stretch>
            <a:fillRect/>
          </a:stretch>
        </p:blipFill>
        <p:spPr>
          <a:xfrm>
            <a:off x="809298" y="851339"/>
            <a:ext cx="6947336" cy="2795752"/>
          </a:xfrm>
          <a:prstGeom prst="rect">
            <a:avLst/>
          </a:prstGeom>
        </p:spPr>
      </p:pic>
    </p:spTree>
    <p:extLst>
      <p:ext uri="{BB962C8B-B14F-4D97-AF65-F5344CB8AC3E}">
        <p14:creationId xmlns:p14="http://schemas.microsoft.com/office/powerpoint/2010/main" val="328613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95052-2041-46D1-872C-AF18B278FD33}"/>
              </a:ext>
            </a:extLst>
          </p:cNvPr>
          <p:cNvSpPr>
            <a:spLocks noGrp="1"/>
          </p:cNvSpPr>
          <p:nvPr>
            <p:ph type="ctrTitle"/>
          </p:nvPr>
        </p:nvSpPr>
        <p:spPr>
          <a:xfrm>
            <a:off x="367861" y="262759"/>
            <a:ext cx="8387255" cy="4677103"/>
          </a:xfrm>
        </p:spPr>
        <p:txBody>
          <a:bodyPr anchor="t"/>
          <a:lstStyle/>
          <a:p>
            <a:pPr marL="44450" marR="147955" indent="-6350">
              <a:lnSpc>
                <a:spcPct val="112000"/>
              </a:lnSpc>
              <a:spcAft>
                <a:spcPts val="75"/>
              </a:spcAft>
            </a:pPr>
            <a:r>
              <a:rPr lang="en-US" sz="18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Modelling</a:t>
            </a:r>
            <a:br>
              <a:rPr lang="en-US" sz="18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Using the final dataset containing the neighborhoods in Kingston upon Thames along with the latitude and longitude, we can find all the venues within a 500 meter radius of each neighborhood by connecting to the Foursquare API.</a:t>
            </a:r>
            <a:r>
              <a:rPr lang="en-US" sz="14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br>
              <a:rPr lang="en-US" sz="14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4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4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4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4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US" sz="1400" b="1" u="sng" strike="noStrike" dirty="0">
                <a:solidFill>
                  <a:srgbClr val="0070C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One hot encoding is done on the venues data The Venues data is then grouped by the Neighborhood and the mean of the venues are calculated, finally the 10 common venues are calculated for each of the neighborhoods. </a:t>
            </a: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To help people find similar neighborhoods in the safest borough we will be clustering similar neighborhoods using K - means clustering which is a form of unsupervised machine learning algorithm that clusters data based on predefined cluster size.</a:t>
            </a:r>
            <a:br>
              <a:rPr lang="en-US" sz="1400" dirty="0">
                <a:solidFill>
                  <a:srgbClr val="000000"/>
                </a:solidFill>
                <a:effectLst/>
                <a:latin typeface="Arial" panose="020B0604020202020204" pitchFamily="34" charset="0"/>
                <a:ea typeface="Arial" panose="020B0604020202020204" pitchFamily="34" charset="0"/>
              </a:rPr>
            </a:br>
            <a:r>
              <a:rPr lang="en-US" sz="1400" dirty="0">
                <a:solidFill>
                  <a:srgbClr val="000000"/>
                </a:solidFill>
                <a:effectLst/>
                <a:latin typeface="Arial" panose="020B0604020202020204" pitchFamily="34" charset="0"/>
                <a:ea typeface="Arial" panose="020B0604020202020204" pitchFamily="34" charset="0"/>
              </a:rPr>
              <a:t>We will use a cluster size of 5 for this project that will cluster the 15 neighborhoods into 5 clusters. The reason to conduct a K- means clustering is to cluster neighborhoods with similar venues together so that people can shortlist the area of their interests based on the venues/amenities around each neighborhood. </a:t>
            </a:r>
            <a:br>
              <a:rPr lang="en-US" sz="1800" dirty="0">
                <a:solidFill>
                  <a:srgbClr val="000000"/>
                </a:solidFill>
                <a:effectLst/>
                <a:latin typeface="Arial" panose="020B0604020202020204" pitchFamily="34" charset="0"/>
                <a:ea typeface="Arial" panose="020B0604020202020204" pitchFamily="34" charset="0"/>
              </a:rPr>
            </a:br>
            <a:br>
              <a:rPr lang="en-US" sz="1400" dirty="0">
                <a:solidFill>
                  <a:srgbClr val="000000"/>
                </a:solidFill>
                <a:effectLst/>
                <a:latin typeface="Arial" panose="020B0604020202020204" pitchFamily="34" charset="0"/>
                <a:ea typeface="Arial" panose="020B0604020202020204" pitchFamily="34" charset="0"/>
              </a:rPr>
            </a:br>
            <a:r>
              <a:rPr lang="en-US" sz="1800" dirty="0">
                <a:solidFill>
                  <a:srgbClr val="000000"/>
                </a:solidFill>
                <a:effectLst/>
                <a:latin typeface="Arial" panose="020B0604020202020204" pitchFamily="34" charset="0"/>
                <a:ea typeface="Arial" panose="020B0604020202020204" pitchFamily="34" charset="0"/>
              </a:rPr>
              <a:t> </a:t>
            </a:r>
            <a:br>
              <a:rPr lang="en-US" sz="1800" dirty="0">
                <a:solidFill>
                  <a:srgbClr val="000000"/>
                </a:solidFill>
                <a:effectLst/>
                <a:latin typeface="Arial" panose="020B0604020202020204" pitchFamily="34" charset="0"/>
                <a:ea typeface="Arial" panose="020B0604020202020204" pitchFamily="34" charset="0"/>
              </a:rPr>
            </a:br>
            <a:br>
              <a:rPr lang="en-US" sz="14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n-US" sz="1400" dirty="0"/>
          </a:p>
        </p:txBody>
      </p:sp>
      <p:pic>
        <p:nvPicPr>
          <p:cNvPr id="3" name="Picture 2">
            <a:extLst>
              <a:ext uri="{FF2B5EF4-FFF2-40B4-BE49-F238E27FC236}">
                <a16:creationId xmlns:a16="http://schemas.microsoft.com/office/drawing/2014/main" id="{11849C85-3F7F-4927-91C0-0E075142F6BA}"/>
              </a:ext>
            </a:extLst>
          </p:cNvPr>
          <p:cNvPicPr/>
          <p:nvPr/>
        </p:nvPicPr>
        <p:blipFill>
          <a:blip r:embed="rId2"/>
          <a:stretch>
            <a:fillRect/>
          </a:stretch>
        </p:blipFill>
        <p:spPr>
          <a:xfrm>
            <a:off x="1225845" y="1282262"/>
            <a:ext cx="5662295" cy="1166648"/>
          </a:xfrm>
          <a:prstGeom prst="rect">
            <a:avLst/>
          </a:prstGeom>
        </p:spPr>
      </p:pic>
    </p:spTree>
    <p:extLst>
      <p:ext uri="{BB962C8B-B14F-4D97-AF65-F5344CB8AC3E}">
        <p14:creationId xmlns:p14="http://schemas.microsoft.com/office/powerpoint/2010/main" val="2325753952"/>
      </p:ext>
    </p:extLst>
  </p:cSld>
  <p:clrMapOvr>
    <a:masterClrMapping/>
  </p:clrMapOvr>
</p:sld>
</file>

<file path=ppt/theme/theme1.xml><?xml version="1.0" encoding="utf-8"?>
<a:theme xmlns:a="http://schemas.openxmlformats.org/drawingml/2006/main" name="Adrian template">
  <a:themeElements>
    <a:clrScheme name="Custom 347">
      <a:dk1>
        <a:srgbClr val="424650"/>
      </a:dk1>
      <a:lt1>
        <a:srgbClr val="FFFFFF"/>
      </a:lt1>
      <a:dk2>
        <a:srgbClr val="878A96"/>
      </a:dk2>
      <a:lt2>
        <a:srgbClr val="F6F6F5"/>
      </a:lt2>
      <a:accent1>
        <a:srgbClr val="ABB4B8"/>
      </a:accent1>
      <a:accent2>
        <a:srgbClr val="D6DAE0"/>
      </a:accent2>
      <a:accent3>
        <a:srgbClr val="E7ECF0"/>
      </a:accent3>
      <a:accent4>
        <a:srgbClr val="A99282"/>
      </a:accent4>
      <a:accent5>
        <a:srgbClr val="D1B8B0"/>
      </a:accent5>
      <a:accent6>
        <a:srgbClr val="DBCEC4"/>
      </a:accent6>
      <a:hlink>
        <a:srgbClr val="7E87A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1703</Words>
  <Application>Microsoft Office PowerPoint</Application>
  <PresentationFormat>On-screen Show (16:9)</PresentationFormat>
  <Paragraphs>16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Inria Serif</vt:lpstr>
      <vt:lpstr>Calibri</vt:lpstr>
      <vt:lpstr>Arial</vt:lpstr>
      <vt:lpstr>Inria Sans Light</vt:lpstr>
      <vt:lpstr>Adrian template</vt:lpstr>
      <vt:lpstr>Capstone Project  The Battle of Neighborhoods Presentation   Mohd Shakir   JUNE ,2021</vt:lpstr>
      <vt:lpstr>                                Introduction 1)Background-Safety is a top concern when moving to a new area. If you don’t feel safe in your own home, you’re not going to be able to enjoy living there.   2)Problem-This project aims to select the safest borough in London based on the total crimes, explore the neighborhoods of that borough to find the 10 most common venues in each neighborhood and finally cluster the neighborhoods using k-mean clustering.   3)Interest-Expats who are considering to relocate to London will be interested to identify the safest borough in London and explore its neighborhoods and common venues around each neighborhood </vt:lpstr>
      <vt:lpstr>Data Acquisition and Cleaning  Data Acquisition -The data acquired for this project is a combination of data from three sources.  1)The first data source of the project uses a ​London crime data​ that shows the crime per borough in London.   2)The second source of data is scraped from a wikipedia page that contains the list of London boroughs​. This page contains additional information about the boroughs, the following are the columns  3)The third data source is the ​list of Neighborhoods in the Royal Borough of Kingston upon Thames​ as found on a wikipedia page.  </vt:lpstr>
      <vt:lpstr> Data Cleaning  The data preparation for each of the three sources of data is done separately.  1) From the London crime data, the crimes during the most recent year (2016) are only selected. The major categories of crime are pivoted to get the total crimes per the boroughs for each major category  2) The second data is scraped from a wikipedia page using the ​Beautiful Soup​ library in python. Using this library we can extract the data in the tabular format as shown in the website 3) The two datasets are merged on the Borough names to form a new dataset that combines the necessary information in one dataset (see ​fig 2.3​). The purpose of this dataset is to visualize the crime rates in each borough and identify the borough with the least crimes recorded during the year 2016.  4) After visualizing the crime in each borough we can find the borough with the lowest crime rate and hence tag that borough as the safest borough. The third source of data is acquired from the list of neighborhoods in the safest borough on Wikipedia 5) The new dataset is used to generate the 10 most common venues for each neighborhood using the Foursquare API, finally using k means clustering algorithm to cluster similar neighborhoods together </vt:lpstr>
      <vt:lpstr>                                                          Methodology Exploratory Data Analysis                                                 Statistical summary of crimes            The count for each of the major categories of crime returns the value 33 which is the number of London boroughs. ‘Theft and Handling’ is the highest reported crime during the year 2016 followed by ‘Violence against the person’, ‘Criminal damage’. The lowest recorded crimes are ’Drugs’, ‘Robbery’ and ‘Other Notifiable offenses’.</vt:lpstr>
      <vt:lpstr>                                    Boroughs with the highest crime rates                Comparing five boroughs with the highest crime rate during the year 2016 it is evident that Westminster has the highest crimes recorded followed by Lambeth, Southwark, Newham and Tower Hamlets. Westminster has a significantly higher crime rate than the other 4 boroughs </vt:lpstr>
      <vt:lpstr>Boroughs with the lowest crime rates              Comparing five boroughs with the lowest crime rate during the year 2016, City of London has the lowest recorded crimes followed by Kingston upon Thames, Sutton, Richmond upon Thames and Merton   City of London has a significantly lower crime rate because it i is the 33rd principal division of Greater London but it is not a London borough. It has an area of 1.12 square miles and a population of 7000 as of 2013 which suggests that it is a small area   we will consider the next borough with the lowest crime rate as the safest borough in London which is Kingston upon Thames. </vt:lpstr>
      <vt:lpstr>Neighborhoods in Kingston upon Thames                There are 15 neighborhoods in the royal borough of Kingston upon Thames, they are visualised on a map using folium on python</vt:lpstr>
      <vt:lpstr>Modelling Using the final dataset containing the neighborhoods in Kingston upon Thames along with the latitude and longitude, we can find all the venues within a 500 meter radius of each neighborhood by connecting to the Foursquare API.       One hot encoding is done on the venues data The Venues data is then grouped by the Neighborhood and the mean of the venues are calculated, finally the 10 common venues are calculated for each of the neighborhoods.  To help people find similar neighborhoods in the safest borough we will be clustering similar neighborhoods using K - means clustering which is a form of unsupervised machine learning algorithm that clusters data based on predefined cluster size. We will use a cluster size of 5 for this project that will cluster the 15 neighborhoods into 5 clusters. The reason to conduct a K- means clustering is to cluster neighborhoods with similar venues together so that people can shortlist the area of their interests based on the venues/amenities around each neighborhood.      </vt:lpstr>
      <vt:lpstr>Results  After running the K-means clustering we can access each cluster created to see which neighborhoods were assigned to each of the five clusters. Visualising the clustered neighborhoods on a map using the folium library               Each cluster is color coded for the ease of presentation, we can see that majority of the neighborhood falls in the red cluster which is the first cluster. Three neighborhoods have their own cluster (Blue, Purple and Yellow), these are clusters two three and five. The green cluster consists of two neighborhoods which is the 4th cluster.   </vt:lpstr>
      <vt:lpstr>Cluster 1:Looking into the neighborhoods in the first cluster                   The cluster one is the biggest cluster with 9 of the 15 neighborhoods in the borough Kingston upon Thames. Upon closely examining these neighborhoods we can see that the most common venues in these neighborhoods are Restaurants, Pubs, Cafe, Supermarkets, and stores</vt:lpstr>
      <vt:lpstr>Cluster 2:Looking into the neighborhoods in the second Cluster         The second cluster has one neighborhood which consists of Venues such as Restaurants, Golf courses, and wine shops   Cluster 3:Looking Into the neighborhoods in the third Cluster        The third cluster has one neighborhood which consists of Venues such as Train stations, Restaurants, and Furniture shops </vt:lpstr>
      <vt:lpstr>Cluster 4:Looking Into the neighborhoods in the forth Cluster           The fourth cluster has two neighborhoods in it, these neighborhoods have common venues such as Parks, Gym/Fitness centers, Bus Stops, Restaurants, Electronics Stores and Soccer fields etc Cluster 5:Looking Into the neighborhoods in the forth Cluster       The fifth cluster has one neighborhood which consists of Venues such as Grocery shops, Bars, Restaurants, Furniture shops, and Department stores    </vt:lpstr>
      <vt:lpstr>                                                                            Discussion  The aim of this project is to help people who want to relocate to the safest borough in London, expats can chose the neighborhoods to which they want to relocate based on the most common venues in it.   For example if a person is looking for a neighborhood with good connectivity and public transportation we can see that Clusters 3 and 4 have Train stations and Bus stops as the most common venues.   If a person is looking for a neighborhood with stores and restaurants in a close proximity then the neighborhoods in the first cluster is suitable.   For a family I feel that the neighborhoods in Cluster 4 are more suitable dues to the common venues in that cluster, these neighborhoods have common venues such as Parks, Gym/Fitness centers, Bus Stops, Restaurants, Electronics Stores and Soccer fields which is ideal for a family.  The Preference of venue may vary from person to person . You can select a neighborhoods on one priorities    </vt:lpstr>
      <vt:lpstr>                                                                                Conclusion  This project helps a person get a better understanding of the neighborhoods with respect to the most common venues in that neighborhood. It is always helpful to make use of technology to stay one step ahead i.e. finding out more about places before moving into a neighborhood  We have just taken safety as a primary concern to shortlist the safest borough of London. The future of this project includes taking other factors such as cost of living in the areas into consideration to shortlist the borough, such as filtering areas based on a predefined budget.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Neighborhoods Presentation    Mohd Shakir   JUNE ,2021</dc:title>
  <dc:creator>Mohd Shakir</dc:creator>
  <cp:lastModifiedBy>Mohd. Shakir</cp:lastModifiedBy>
  <cp:revision>14</cp:revision>
  <dcterms:modified xsi:type="dcterms:W3CDTF">2021-06-26T13:15:57Z</dcterms:modified>
</cp:coreProperties>
</file>