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FCC62CF-0AB9-45CC-8C06-4897C7675625}"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F7A0FE-1DFC-4637-A506-12B8D7B97432}" type="slidenum">
              <a:rPr lang="en-IN" smtClean="0"/>
              <a:t>‹#›</a:t>
            </a:fld>
            <a:endParaRPr lang="en-IN"/>
          </a:p>
        </p:txBody>
      </p:sp>
    </p:spTree>
    <p:extLst>
      <p:ext uri="{BB962C8B-B14F-4D97-AF65-F5344CB8AC3E}">
        <p14:creationId xmlns:p14="http://schemas.microsoft.com/office/powerpoint/2010/main" val="1442176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CC62CF-0AB9-45CC-8C06-4897C7675625}"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F7A0FE-1DFC-4637-A506-12B8D7B97432}" type="slidenum">
              <a:rPr lang="en-IN" smtClean="0"/>
              <a:t>‹#›</a:t>
            </a:fld>
            <a:endParaRPr lang="en-IN"/>
          </a:p>
        </p:txBody>
      </p:sp>
    </p:spTree>
    <p:extLst>
      <p:ext uri="{BB962C8B-B14F-4D97-AF65-F5344CB8AC3E}">
        <p14:creationId xmlns:p14="http://schemas.microsoft.com/office/powerpoint/2010/main" val="2389162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CC62CF-0AB9-45CC-8C06-4897C7675625}"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F7A0FE-1DFC-4637-A506-12B8D7B97432}" type="slidenum">
              <a:rPr lang="en-IN" smtClean="0"/>
              <a:t>‹#›</a:t>
            </a:fld>
            <a:endParaRPr lang="en-IN"/>
          </a:p>
        </p:txBody>
      </p:sp>
    </p:spTree>
    <p:extLst>
      <p:ext uri="{BB962C8B-B14F-4D97-AF65-F5344CB8AC3E}">
        <p14:creationId xmlns:p14="http://schemas.microsoft.com/office/powerpoint/2010/main" val="503103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CC62CF-0AB9-45CC-8C06-4897C7675625}"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F7A0FE-1DFC-4637-A506-12B8D7B97432}" type="slidenum">
              <a:rPr lang="en-IN" smtClean="0"/>
              <a:t>‹#›</a:t>
            </a:fld>
            <a:endParaRPr lang="en-IN"/>
          </a:p>
        </p:txBody>
      </p:sp>
    </p:spTree>
    <p:extLst>
      <p:ext uri="{BB962C8B-B14F-4D97-AF65-F5344CB8AC3E}">
        <p14:creationId xmlns:p14="http://schemas.microsoft.com/office/powerpoint/2010/main" val="11795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CC62CF-0AB9-45CC-8C06-4897C7675625}"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F7A0FE-1DFC-4637-A506-12B8D7B97432}" type="slidenum">
              <a:rPr lang="en-IN" smtClean="0"/>
              <a:t>‹#›</a:t>
            </a:fld>
            <a:endParaRPr lang="en-IN"/>
          </a:p>
        </p:txBody>
      </p:sp>
    </p:spTree>
    <p:extLst>
      <p:ext uri="{BB962C8B-B14F-4D97-AF65-F5344CB8AC3E}">
        <p14:creationId xmlns:p14="http://schemas.microsoft.com/office/powerpoint/2010/main" val="2402920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FCC62CF-0AB9-45CC-8C06-4897C7675625}" type="datetimeFigureOut">
              <a:rPr lang="en-IN" smtClean="0"/>
              <a:t>13-02-2024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F7A0FE-1DFC-4637-A506-12B8D7B97432}" type="slidenum">
              <a:rPr lang="en-IN" smtClean="0"/>
              <a:t>‹#›</a:t>
            </a:fld>
            <a:endParaRPr lang="en-IN"/>
          </a:p>
        </p:txBody>
      </p:sp>
    </p:spTree>
    <p:extLst>
      <p:ext uri="{BB962C8B-B14F-4D97-AF65-F5344CB8AC3E}">
        <p14:creationId xmlns:p14="http://schemas.microsoft.com/office/powerpoint/2010/main" val="3433636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FCC62CF-0AB9-45CC-8C06-4897C7675625}" type="datetimeFigureOut">
              <a:rPr lang="en-IN" smtClean="0"/>
              <a:t>13-02-2024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F7A0FE-1DFC-4637-A506-12B8D7B97432}" type="slidenum">
              <a:rPr lang="en-IN" smtClean="0"/>
              <a:t>‹#›</a:t>
            </a:fld>
            <a:endParaRPr lang="en-IN"/>
          </a:p>
        </p:txBody>
      </p:sp>
    </p:spTree>
    <p:extLst>
      <p:ext uri="{BB962C8B-B14F-4D97-AF65-F5344CB8AC3E}">
        <p14:creationId xmlns:p14="http://schemas.microsoft.com/office/powerpoint/2010/main" val="303999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FCC62CF-0AB9-45CC-8C06-4897C7675625}" type="datetimeFigureOut">
              <a:rPr lang="en-IN" smtClean="0"/>
              <a:t>13-02-2024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F7A0FE-1DFC-4637-A506-12B8D7B97432}" type="slidenum">
              <a:rPr lang="en-IN" smtClean="0"/>
              <a:t>‹#›</a:t>
            </a:fld>
            <a:endParaRPr lang="en-IN"/>
          </a:p>
        </p:txBody>
      </p:sp>
    </p:spTree>
    <p:extLst>
      <p:ext uri="{BB962C8B-B14F-4D97-AF65-F5344CB8AC3E}">
        <p14:creationId xmlns:p14="http://schemas.microsoft.com/office/powerpoint/2010/main" val="1516396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CC62CF-0AB9-45CC-8C06-4897C7675625}" type="datetimeFigureOut">
              <a:rPr lang="en-IN" smtClean="0"/>
              <a:t>13-02-2024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F7A0FE-1DFC-4637-A506-12B8D7B97432}" type="slidenum">
              <a:rPr lang="en-IN" smtClean="0"/>
              <a:t>‹#›</a:t>
            </a:fld>
            <a:endParaRPr lang="en-IN"/>
          </a:p>
        </p:txBody>
      </p:sp>
    </p:spTree>
    <p:extLst>
      <p:ext uri="{BB962C8B-B14F-4D97-AF65-F5344CB8AC3E}">
        <p14:creationId xmlns:p14="http://schemas.microsoft.com/office/powerpoint/2010/main" val="4203890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CC62CF-0AB9-45CC-8C06-4897C7675625}" type="datetimeFigureOut">
              <a:rPr lang="en-IN" smtClean="0"/>
              <a:t>13-02-2024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F7A0FE-1DFC-4637-A506-12B8D7B97432}" type="slidenum">
              <a:rPr lang="en-IN" smtClean="0"/>
              <a:t>‹#›</a:t>
            </a:fld>
            <a:endParaRPr lang="en-IN"/>
          </a:p>
        </p:txBody>
      </p:sp>
    </p:spTree>
    <p:extLst>
      <p:ext uri="{BB962C8B-B14F-4D97-AF65-F5344CB8AC3E}">
        <p14:creationId xmlns:p14="http://schemas.microsoft.com/office/powerpoint/2010/main" val="1471154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CC62CF-0AB9-45CC-8C06-4897C7675625}" type="datetimeFigureOut">
              <a:rPr lang="en-IN" smtClean="0"/>
              <a:t>13-02-2024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F7A0FE-1DFC-4637-A506-12B8D7B97432}" type="slidenum">
              <a:rPr lang="en-IN" smtClean="0"/>
              <a:t>‹#›</a:t>
            </a:fld>
            <a:endParaRPr lang="en-IN"/>
          </a:p>
        </p:txBody>
      </p:sp>
    </p:spTree>
    <p:extLst>
      <p:ext uri="{BB962C8B-B14F-4D97-AF65-F5344CB8AC3E}">
        <p14:creationId xmlns:p14="http://schemas.microsoft.com/office/powerpoint/2010/main" val="1096451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C62CF-0AB9-45CC-8C06-4897C7675625}" type="datetimeFigureOut">
              <a:rPr lang="en-IN" smtClean="0"/>
              <a:t>13-02-2024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F7A0FE-1DFC-4637-A506-12B8D7B97432}" type="slidenum">
              <a:rPr lang="en-IN" smtClean="0"/>
              <a:t>‹#›</a:t>
            </a:fld>
            <a:endParaRPr lang="en-IN"/>
          </a:p>
        </p:txBody>
      </p:sp>
    </p:spTree>
    <p:extLst>
      <p:ext uri="{BB962C8B-B14F-4D97-AF65-F5344CB8AC3E}">
        <p14:creationId xmlns:p14="http://schemas.microsoft.com/office/powerpoint/2010/main" val="3066788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96971" y="3977196"/>
            <a:ext cx="3879542" cy="1280604"/>
          </a:xfrm>
        </p:spPr>
        <p:txBody>
          <a:bodyPr/>
          <a:lstStyle/>
          <a:p>
            <a:r>
              <a:rPr lang="en-US" dirty="0" smtClean="0"/>
              <a:t>ADA BOOST</a:t>
            </a:r>
            <a:endParaRPr lang="en-IN" dirty="0"/>
          </a:p>
        </p:txBody>
      </p:sp>
      <p:sp>
        <p:nvSpPr>
          <p:cNvPr id="5" name="TextBox 4"/>
          <p:cNvSpPr txBox="1"/>
          <p:nvPr/>
        </p:nvSpPr>
        <p:spPr>
          <a:xfrm>
            <a:off x="0" y="0"/>
            <a:ext cx="12191999"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wrap="square" rtlCol="0">
            <a:prstTxWarp prst="textFadeUp">
              <a:avLst/>
            </a:prstTxWarp>
            <a:spAutoFit/>
            <a:scene3d>
              <a:camera prst="orthographicFront"/>
              <a:lightRig rig="threePt" dir="t"/>
            </a:scene3d>
            <a:sp3d extrusionH="57150">
              <a:bevelT w="38100" h="38100"/>
            </a:sp3d>
          </a:bodyPr>
          <a:lstStyle/>
          <a:p>
            <a:r>
              <a:rPr lang="en-US" dirty="0" smtClean="0"/>
              <a:t>-------------------------------------------------------------------------------------------------------------------</a:t>
            </a:r>
            <a:endParaRPr lang="en-IN" dirty="0"/>
          </a:p>
        </p:txBody>
      </p:sp>
      <p:sp>
        <p:nvSpPr>
          <p:cNvPr id="6" name="TextBox 5"/>
          <p:cNvSpPr txBox="1"/>
          <p:nvPr/>
        </p:nvSpPr>
        <p:spPr>
          <a:xfrm>
            <a:off x="71021" y="3515531"/>
            <a:ext cx="2645546" cy="923330"/>
          </a:xfrm>
          <a:prstGeom prst="rect">
            <a:avLst/>
          </a:prstGeom>
          <a:noFill/>
        </p:spPr>
        <p:txBody>
          <a:bodyPr wrap="square" rtlCol="0">
            <a:spAutoFit/>
          </a:bodyPr>
          <a:lstStyle/>
          <a:p>
            <a:r>
              <a:rPr lang="en-US" sz="5400" dirty="0" smtClean="0">
                <a:solidFill>
                  <a:srgbClr val="FF0000"/>
                </a:solidFill>
              </a:rPr>
              <a:t>ADA</a:t>
            </a:r>
            <a:r>
              <a:rPr lang="en-US" dirty="0" smtClean="0">
                <a:solidFill>
                  <a:srgbClr val="FF0000"/>
                </a:solidFill>
              </a:rPr>
              <a:t> BOOST</a:t>
            </a:r>
            <a:endParaRPr lang="en-IN" dirty="0">
              <a:solidFill>
                <a:srgbClr val="FF0000"/>
              </a:solidFill>
            </a:endParaRPr>
          </a:p>
        </p:txBody>
      </p:sp>
    </p:spTree>
    <p:extLst>
      <p:ext uri="{BB962C8B-B14F-4D97-AF65-F5344CB8AC3E}">
        <p14:creationId xmlns:p14="http://schemas.microsoft.com/office/powerpoint/2010/main" val="3886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80">
                                          <p:stCondLst>
                                            <p:cond delay="0"/>
                                          </p:stCondLst>
                                        </p:cTn>
                                        <p:tgtEl>
                                          <p:spTgt spid="6"/>
                                        </p:tgtEl>
                                      </p:cBhvr>
                                    </p:animEffect>
                                    <p:anim calcmode="lin" valueType="num">
                                      <p:cBhvr>
                                        <p:cTn id="1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8" dur="26">
                                          <p:stCondLst>
                                            <p:cond delay="650"/>
                                          </p:stCondLst>
                                        </p:cTn>
                                        <p:tgtEl>
                                          <p:spTgt spid="6"/>
                                        </p:tgtEl>
                                      </p:cBhvr>
                                      <p:to x="100000" y="60000"/>
                                    </p:animScale>
                                    <p:animScale>
                                      <p:cBhvr>
                                        <p:cTn id="19" dur="166" decel="50000">
                                          <p:stCondLst>
                                            <p:cond delay="676"/>
                                          </p:stCondLst>
                                        </p:cTn>
                                        <p:tgtEl>
                                          <p:spTgt spid="6"/>
                                        </p:tgtEl>
                                      </p:cBhvr>
                                      <p:to x="100000" y="100000"/>
                                    </p:animScale>
                                    <p:animScale>
                                      <p:cBhvr>
                                        <p:cTn id="20" dur="26">
                                          <p:stCondLst>
                                            <p:cond delay="1312"/>
                                          </p:stCondLst>
                                        </p:cTn>
                                        <p:tgtEl>
                                          <p:spTgt spid="6"/>
                                        </p:tgtEl>
                                      </p:cBhvr>
                                      <p:to x="100000" y="80000"/>
                                    </p:animScale>
                                    <p:animScale>
                                      <p:cBhvr>
                                        <p:cTn id="21" dur="166" decel="50000">
                                          <p:stCondLst>
                                            <p:cond delay="1338"/>
                                          </p:stCondLst>
                                        </p:cTn>
                                        <p:tgtEl>
                                          <p:spTgt spid="6"/>
                                        </p:tgtEl>
                                      </p:cBhvr>
                                      <p:to x="100000" y="100000"/>
                                    </p:animScale>
                                    <p:animScale>
                                      <p:cBhvr>
                                        <p:cTn id="22" dur="26">
                                          <p:stCondLst>
                                            <p:cond delay="1642"/>
                                          </p:stCondLst>
                                        </p:cTn>
                                        <p:tgtEl>
                                          <p:spTgt spid="6"/>
                                        </p:tgtEl>
                                      </p:cBhvr>
                                      <p:to x="100000" y="90000"/>
                                    </p:animScale>
                                    <p:animScale>
                                      <p:cBhvr>
                                        <p:cTn id="23" dur="166" decel="50000">
                                          <p:stCondLst>
                                            <p:cond delay="1668"/>
                                          </p:stCondLst>
                                        </p:cTn>
                                        <p:tgtEl>
                                          <p:spTgt spid="6"/>
                                        </p:tgtEl>
                                      </p:cBhvr>
                                      <p:to x="100000" y="100000"/>
                                    </p:animScale>
                                    <p:animScale>
                                      <p:cBhvr>
                                        <p:cTn id="24" dur="26">
                                          <p:stCondLst>
                                            <p:cond delay="1808"/>
                                          </p:stCondLst>
                                        </p:cTn>
                                        <p:tgtEl>
                                          <p:spTgt spid="6"/>
                                        </p:tgtEl>
                                      </p:cBhvr>
                                      <p:to x="100000" y="95000"/>
                                    </p:animScale>
                                    <p:animScale>
                                      <p:cBhvr>
                                        <p:cTn id="25"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947851" y="1"/>
            <a:ext cx="4244149" cy="4492100"/>
          </a:xfrm>
        </p:spPr>
        <p:txBody>
          <a:bodyPr>
            <a:normAutofit/>
          </a:bodyPr>
          <a:lstStyle/>
          <a:p>
            <a:r>
              <a:rPr lang="en-US" sz="1200" dirty="0" err="1">
                <a:latin typeface="Book Antiqua" panose="02040602050305030304" pitchFamily="18" charset="0"/>
              </a:rPr>
              <a:t>AdaBoost</a:t>
            </a:r>
            <a:r>
              <a:rPr lang="en-US" sz="1200" dirty="0">
                <a:latin typeface="Book Antiqua" panose="02040602050305030304" pitchFamily="18" charset="0"/>
              </a:rPr>
              <a:t> is a boosting algorithm that also works on the principle of the </a:t>
            </a:r>
            <a:r>
              <a:rPr lang="en-US" sz="1200" dirty="0" err="1">
                <a:latin typeface="Book Antiqua" panose="02040602050305030304" pitchFamily="18" charset="0"/>
              </a:rPr>
              <a:t>stagewise</a:t>
            </a:r>
            <a:r>
              <a:rPr lang="en-US" sz="1200" dirty="0">
                <a:latin typeface="Book Antiqua" panose="02040602050305030304" pitchFamily="18" charset="0"/>
              </a:rPr>
              <a:t> addition method where multiple weak learners are used for getting strong learners. The value of the alpha parameter, in this case, will be indirectly proportional to the error of the weak learner, Unlike Gradient Boosting in </a:t>
            </a:r>
            <a:r>
              <a:rPr lang="en-US" sz="1200" dirty="0" err="1">
                <a:latin typeface="Book Antiqua" panose="02040602050305030304" pitchFamily="18" charset="0"/>
              </a:rPr>
              <a:t>XGBoost</a:t>
            </a:r>
            <a:r>
              <a:rPr lang="en-US" sz="1200" dirty="0">
                <a:latin typeface="Book Antiqua" panose="02040602050305030304" pitchFamily="18" charset="0"/>
              </a:rPr>
              <a:t>, the alpha parameter calculated is related to the errors of the weak learner, here the value of the alpha parameter will be indirectly proportional to the error </a:t>
            </a:r>
            <a:r>
              <a:rPr lang="en-US" sz="1200" dirty="0" smtClean="0">
                <a:latin typeface="Book Antiqua" panose="02040602050305030304" pitchFamily="18" charset="0"/>
              </a:rPr>
              <a:t>of weak leaner.</a:t>
            </a:r>
            <a:endParaRPr lang="en-IN" sz="1200" dirty="0">
              <a:latin typeface="Book Antiqua" panose="02040602050305030304" pitchFamily="18" charset="0"/>
            </a:endParaRPr>
          </a:p>
        </p:txBody>
      </p:sp>
      <p:pic>
        <p:nvPicPr>
          <p:cNvPr id="4" name="Content Placeholder 3"/>
          <p:cNvPicPr>
            <a:picLocks noGrp="1" noChangeAspect="1"/>
          </p:cNvPicPr>
          <p:nvPr>
            <p:ph idx="1"/>
          </p:nvPr>
        </p:nvPicPr>
        <p:blipFill>
          <a:blip r:embed="rId2"/>
          <a:stretch>
            <a:fillRect/>
          </a:stretch>
        </p:blipFill>
        <p:spPr>
          <a:xfrm>
            <a:off x="0" y="0"/>
            <a:ext cx="7947851" cy="6858000"/>
          </a:xfrm>
          <a:prstGeom prst="rect">
            <a:avLst/>
          </a:prstGeom>
        </p:spPr>
      </p:pic>
    </p:spTree>
    <p:extLst>
      <p:ext uri="{BB962C8B-B14F-4D97-AF65-F5344CB8AC3E}">
        <p14:creationId xmlns:p14="http://schemas.microsoft.com/office/powerpoint/2010/main" val="794912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vs </a:t>
            </a:r>
            <a:r>
              <a:rPr lang="en-US" dirty="0" err="1" smtClean="0"/>
              <a:t>ada</a:t>
            </a:r>
            <a:r>
              <a:rPr lang="en-US" dirty="0" smtClean="0"/>
              <a:t> boost</a:t>
            </a:r>
            <a:endParaRPr lang="en-IN" dirty="0"/>
          </a:p>
        </p:txBody>
      </p:sp>
      <p:pic>
        <p:nvPicPr>
          <p:cNvPr id="7" name="Content Placeholder 6"/>
          <p:cNvPicPr>
            <a:picLocks noGrp="1" noChangeAspect="1"/>
          </p:cNvPicPr>
          <p:nvPr>
            <p:ph idx="1"/>
          </p:nvPr>
        </p:nvPicPr>
        <p:blipFill>
          <a:blip r:embed="rId2"/>
          <a:stretch>
            <a:fillRect/>
          </a:stretch>
        </p:blipFill>
        <p:spPr>
          <a:xfrm>
            <a:off x="1043499" y="1880090"/>
            <a:ext cx="3943900" cy="2591162"/>
          </a:xfrm>
          <a:prstGeom prst="rect">
            <a:avLst/>
          </a:prstGeom>
        </p:spPr>
      </p:pic>
      <p:pic>
        <p:nvPicPr>
          <p:cNvPr id="8" name="Picture 7"/>
          <p:cNvPicPr>
            <a:picLocks noChangeAspect="1"/>
          </p:cNvPicPr>
          <p:nvPr/>
        </p:nvPicPr>
        <p:blipFill>
          <a:blip r:embed="rId3"/>
          <a:stretch>
            <a:fillRect/>
          </a:stretch>
        </p:blipFill>
        <p:spPr>
          <a:xfrm>
            <a:off x="6625752" y="1880090"/>
            <a:ext cx="4089595" cy="2591162"/>
          </a:xfrm>
          <a:prstGeom prst="rect">
            <a:avLst/>
          </a:prstGeom>
        </p:spPr>
      </p:pic>
    </p:spTree>
    <p:extLst>
      <p:ext uri="{BB962C8B-B14F-4D97-AF65-F5344CB8AC3E}">
        <p14:creationId xmlns:p14="http://schemas.microsoft.com/office/powerpoint/2010/main" val="3744232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55238" y="1497152"/>
            <a:ext cx="8979684" cy="4351338"/>
          </a:xfrm>
          <a:prstGeom prst="rect">
            <a:avLst/>
          </a:prstGeom>
        </p:spPr>
      </p:pic>
    </p:spTree>
    <p:extLst>
      <p:ext uri="{BB962C8B-B14F-4D97-AF65-F5344CB8AC3E}">
        <p14:creationId xmlns:p14="http://schemas.microsoft.com/office/powerpoint/2010/main" val="37260355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88776"/>
            <a:ext cx="12191999" cy="6844683"/>
          </a:xfrm>
          <a:prstGeom prst="rect">
            <a:avLst/>
          </a:prstGeom>
        </p:spPr>
      </p:pic>
    </p:spTree>
    <p:extLst>
      <p:ext uri="{BB962C8B-B14F-4D97-AF65-F5344CB8AC3E}">
        <p14:creationId xmlns:p14="http://schemas.microsoft.com/office/powerpoint/2010/main" val="1733472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                                            Thank you</a:t>
            </a:r>
            <a:endParaRPr lang="en-IN" dirty="0"/>
          </a:p>
        </p:txBody>
      </p:sp>
    </p:spTree>
    <p:extLst>
      <p:ext uri="{BB962C8B-B14F-4D97-AF65-F5344CB8AC3E}">
        <p14:creationId xmlns:p14="http://schemas.microsoft.com/office/powerpoint/2010/main" val="2408700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TotalTime>
  <Words>101</Words>
  <Application>Microsoft Office PowerPoint</Application>
  <PresentationFormat>Widescreen</PresentationFormat>
  <Paragraphs>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Book Antiqua</vt:lpstr>
      <vt:lpstr>Calibri</vt:lpstr>
      <vt:lpstr>Calibri Light</vt:lpstr>
      <vt:lpstr>Office Theme</vt:lpstr>
      <vt:lpstr>PowerPoint Presentation</vt:lpstr>
      <vt:lpstr>AdaBoost is a boosting algorithm that also works on the principle of the stagewise addition method where multiple weak learners are used for getting strong learners. The value of the alpha parameter, in this case, will be indirectly proportional to the error of the weak learner, Unlike Gradient Boosting in XGBoost, the alpha parameter calculated is related to the errors of the weak learner, here the value of the alpha parameter will be indirectly proportional to the error of weak leaner.</vt:lpstr>
      <vt:lpstr>Random forest vs ada boost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16</cp:revision>
  <dcterms:created xsi:type="dcterms:W3CDTF">2024-02-13T08:05:44Z</dcterms:created>
  <dcterms:modified xsi:type="dcterms:W3CDTF">2024-02-13T15:27:04Z</dcterms:modified>
</cp:coreProperties>
</file>