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9" r:id="rId3"/>
    <p:sldId id="270" r:id="rId4"/>
    <p:sldId id="271" r:id="rId5"/>
    <p:sldId id="273" r:id="rId6"/>
    <p:sldId id="274" r:id="rId7"/>
    <p:sldId id="269" r:id="rId8"/>
    <p:sldId id="275" r:id="rId9"/>
    <p:sldId id="276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2C6121-6739-4933-B9E2-46094313DD39}" type="datetimeFigureOut">
              <a:rPr lang="en-US" smtClean="0"/>
              <a:t>28-Aug-19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EA4984-6222-41FC-8C87-B8FC34578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11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27-Aug-19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Instructor: Najib Ullah Sadaat | Email: najeeb.szu@gmail.com | Linked In, Twitter, Instagram: @NajeebSadaat | Contacts: 07(0,6,8)6 24 90 24</a:t>
            </a:r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C0E4CA5-A3B8-4A74-A544-7C17F1F6B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696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27-Aug-19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Instructor: Najib Ullah Sadaat | Email: najeeb.szu@gmail.com | Linked In, Twitter, Instagram: @NajeebSadaat | Contacts: 07(0,6,8)6 24 90 24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C0E4CA5-A3B8-4A74-A544-7C17F1F6B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870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27-Aug-19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Instructor: Najib Ullah Sadaat | Email: najeeb.szu@gmail.com | Linked In, Twitter, Instagram: @NajeebSadaat | Contacts: 07(0,6,8)6 24 90 24</a:t>
            </a: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C0E4CA5-A3B8-4A74-A544-7C17F1F6BF5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2457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27-Aug-19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Instructor: Najib Ullah Sadaat | Email: najeeb.szu@gmail.com | Linked In, Twitter, Instagram: @NajeebSadaat | Contacts: 07(0,6,8)6 24 90 24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C0E4CA5-A3B8-4A74-A544-7C17F1F6B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45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27-Aug-19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Instructor: Najib Ullah Sadaat | Email: najeeb.szu@gmail.com | Linked In, Twitter, Instagram: @NajeebSadaat | Contacts: 07(0,6,8)6 24 90 24</a:t>
            </a: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C0E4CA5-A3B8-4A74-A544-7C17F1F6BF5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7535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27-Aug-19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Instructor: Najib Ullah Sadaat | Email: najeeb.szu@gmail.com | Linked In, Twitter, Instagram: @NajeebSadaat | Contacts: 07(0,6,8)6 24 90 24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C0E4CA5-A3B8-4A74-A544-7C17F1F6B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347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27-Aug-19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Instructor: Najib Ullah Sadaat | Email: najeeb.szu@gmail.com | Linked In, Twitter, Instagram: @NajeebSadaat | Contacts: 07(0,6,8)6 24 90 24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E4CA5-A3B8-4A74-A544-7C17F1F6B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7664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27-Aug-19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Instructor: Najib Ullah Sadaat | Email: najeeb.szu@gmail.com | Linked In, Twitter, Instagram: @NajeebSadaat | Contacts: 07(0,6,8)6 24 90 24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E4CA5-A3B8-4A74-A544-7C17F1F6B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673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27-Aug-19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Instructor: Najib Ullah Sadaat | Email: najeeb.szu@gmail.com | Linked In, Twitter, Instagram: @NajeebSadaat | Contacts: 07(0,6,8)6 24 90 24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E4CA5-A3B8-4A74-A544-7C17F1F6B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9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27-Aug-19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Instructor: Najib Ullah Sadaat | Email: najeeb.szu@gmail.com | Linked In, Twitter, Instagram: @NajeebSadaat | Contacts: 07(0,6,8)6 24 90 24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C0E4CA5-A3B8-4A74-A544-7C17F1F6B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201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27-Aug-19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Instructor: Najib Ullah Sadaat | Email: najeeb.szu@gmail.com | Linked In, Twitter, Instagram: @NajeebSadaat | Contacts: 07(0,6,8)6 24 90 24</a:t>
            </a: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C0E4CA5-A3B8-4A74-A544-7C17F1F6B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300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27-Aug-19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Instructor: Najib Ullah Sadaat | Email: najeeb.szu@gmail.com | Linked In, Twitter, Instagram: @NajeebSadaat | Contacts: 07(0,6,8)6 24 90 24</a:t>
            </a:r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C0E4CA5-A3B8-4A74-A544-7C17F1F6B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19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27-Aug-19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Instructor: Najib Ullah Sadaat | Email: najeeb.szu@gmail.com | Linked In, Twitter, Instagram: @NajeebSadaat | Contacts: 07(0,6,8)6 24 90 24</a:t>
            </a:r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E4CA5-A3B8-4A74-A544-7C17F1F6B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613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27-Aug-19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Instructor: Najib Ullah Sadaat | Email: najeeb.szu@gmail.com | Linked In, Twitter, Instagram: @NajeebSadaat | Contacts: 07(0,6,8)6 24 90 24</a:t>
            </a:r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E4CA5-A3B8-4A74-A544-7C17F1F6B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35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27-Aug-19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Instructor: Najib Ullah Sadaat | Email: najeeb.szu@gmail.com | Linked In, Twitter, Instagram: @NajeebSadaat | Contacts: 07(0,6,8)6 24 90 24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E4CA5-A3B8-4A74-A544-7C17F1F6B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346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27-Aug-19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Instructor: Najib Ullah Sadaat | Email: najeeb.szu@gmail.com | Linked In, Twitter, Instagram: @NajeebSadaat | Contacts: 07(0,6,8)6 24 90 24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C0E4CA5-A3B8-4A74-A544-7C17F1F6B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73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27-Aug-19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Instructor: Najib Ullah Sadaat | Email: najeeb.szu@gmail.com | Linked In, Twitter, Instagram: @NajeebSadaat | Contacts: 07(0,6,8)6 24 90 24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C0E4CA5-A3B8-4A74-A544-7C17F1F6B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697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Database Systems</a:t>
            </a:r>
            <a:endParaRPr lang="en-US" b="1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27-Aug-19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954097" cy="365125"/>
          </a:xfrm>
        </p:spPr>
        <p:txBody>
          <a:bodyPr/>
          <a:lstStyle/>
          <a:p>
            <a:r>
              <a:rPr lang="en-US" dirty="0" smtClean="0"/>
              <a:t>Instructor: Najib Ullah Sadaat | Email: najeeb.szu@gmail.com | Linked In, Twitter, Instagram: @NajeebSadaat | Contacts: 07(0,6,8)6 24 90 24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E4CA5-A3B8-4A74-A544-7C17F1F6BF5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31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Lecture summary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Database system is a collection of database, DBMS, and application programs.</a:t>
            </a:r>
          </a:p>
          <a:p>
            <a:r>
              <a:rPr lang="en-US" sz="2000" b="1" dirty="0" smtClean="0"/>
              <a:t>The purpose of a DBMS is to create, process, and administer databases.</a:t>
            </a:r>
          </a:p>
          <a:p>
            <a:r>
              <a:rPr lang="en-US" sz="2000" b="1" dirty="0" smtClean="0"/>
              <a:t>Application programs are used to interact with databases.</a:t>
            </a:r>
          </a:p>
          <a:p>
            <a:r>
              <a:rPr lang="en-US" sz="2000" b="1" dirty="0" smtClean="0"/>
              <a:t>Popular DBMS products are developed and licensed by big software companies such as Microsoft, Oracle, and IBM. </a:t>
            </a:r>
            <a:endParaRPr lang="en-US" sz="1600" b="1" dirty="0" smtClean="0"/>
          </a:p>
          <a:p>
            <a:endParaRPr lang="en-US" sz="20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27-Aug-19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E4CA5-A3B8-4A74-A544-7C17F1F6BF59}" type="slidenum">
              <a:rPr lang="en-US" smtClean="0"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940243" cy="365125"/>
          </a:xfrm>
        </p:spPr>
        <p:txBody>
          <a:bodyPr/>
          <a:lstStyle/>
          <a:p>
            <a:r>
              <a:rPr lang="en-US" dirty="0" smtClean="0"/>
              <a:t>Instructor: Najib Ullah Sadaat | Email: najeeb.szu@gmail.com | Linked In, Twitter, Instagram: @NajeebSadaat | Contacts: 07(0,6,8)6 24 90 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906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topics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0290" y="1503217"/>
            <a:ext cx="8484321" cy="431569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b="1" dirty="0" smtClean="0"/>
              <a:t>Database Systems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 smtClean="0"/>
              <a:t>Database Management System (DBMS</a:t>
            </a:r>
            <a:r>
              <a:rPr lang="en-US" sz="2000" b="1" dirty="0" smtClean="0"/>
              <a:t>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 smtClean="0"/>
              <a:t>Facilities provided by a DBMS</a:t>
            </a:r>
            <a:endParaRPr lang="en-US" sz="2000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 smtClean="0"/>
              <a:t>Popular DBMS </a:t>
            </a:r>
            <a:r>
              <a:rPr lang="en-US" sz="2000" b="1" dirty="0" smtClean="0"/>
              <a:t>Systems</a:t>
            </a:r>
            <a:endParaRPr lang="en-US" sz="2000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 smtClean="0"/>
              <a:t>Lecture summary</a:t>
            </a:r>
            <a:endParaRPr lang="en-US" sz="20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27-Aug-19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E4CA5-A3B8-4A74-A544-7C17F1F6BF59}" type="slidenum">
              <a:rPr lang="en-US" smtClean="0"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38400" y="6135808"/>
            <a:ext cx="7923212" cy="365125"/>
          </a:xfrm>
        </p:spPr>
        <p:txBody>
          <a:bodyPr/>
          <a:lstStyle/>
          <a:p>
            <a:r>
              <a:rPr lang="en-US" dirty="0" smtClean="0"/>
              <a:t>Instructor: Najib Ullah Sadaat | Email: najeeb.szu@gmail.com | Linked In, Twitter, Instagram: @NajeebSadaat | Contacts: 07(0,6,8)6 24 90 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209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024581"/>
          </a:xfrm>
        </p:spPr>
        <p:txBody>
          <a:bodyPr/>
          <a:lstStyle/>
          <a:p>
            <a:r>
              <a:rPr lang="en-US" b="1" dirty="0" smtClean="0"/>
              <a:t>Database Systems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6" y="1503217"/>
            <a:ext cx="8911686" cy="4315691"/>
          </a:xfrm>
        </p:spPr>
        <p:txBody>
          <a:bodyPr>
            <a:noAutofit/>
          </a:bodyPr>
          <a:lstStyle/>
          <a:p>
            <a:r>
              <a:rPr lang="en-GB" sz="2000" b="1" dirty="0"/>
              <a:t>A database system is a collection of </a:t>
            </a:r>
            <a:r>
              <a:rPr lang="en-GB" sz="2000" b="1" dirty="0" smtClean="0"/>
              <a:t>application </a:t>
            </a:r>
            <a:r>
              <a:rPr lang="en-GB" sz="2000" b="1" dirty="0"/>
              <a:t>programs that interact with the database along with the DBMS and database itself</a:t>
            </a:r>
            <a:r>
              <a:rPr lang="en-GB" sz="2000" b="1" dirty="0" smtClean="0"/>
              <a:t>.</a:t>
            </a:r>
          </a:p>
          <a:p>
            <a:r>
              <a:rPr lang="en-GB" sz="2000" b="1" dirty="0" smtClean="0"/>
              <a:t>Its main components are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sz="1800" b="1" dirty="0" smtClean="0"/>
              <a:t>The database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sz="1800" b="1" dirty="0" smtClean="0"/>
              <a:t>The DBMS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sz="1800" b="1" dirty="0" smtClean="0"/>
              <a:t>Application Programs</a:t>
            </a:r>
            <a:endParaRPr lang="en-GB" b="1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en-GB" sz="1800" b="1" dirty="0" smtClean="0"/>
              <a:t>Users</a:t>
            </a:r>
          </a:p>
          <a:p>
            <a:pPr>
              <a:buFont typeface="Wingdings" panose="05000000000000000000" pitchFamily="2" charset="2"/>
              <a:buChar char="q"/>
            </a:pPr>
            <a:endParaRPr lang="en-GB" sz="2000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2000" b="1" dirty="0" smtClean="0"/>
              <a:t>Database is a collection of related tables and other structures.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27-Aug-19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E4CA5-A3B8-4A74-A544-7C17F1F6BF59}" type="slidenum">
              <a:rPr lang="en-US" smtClean="0"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912533" cy="365125"/>
          </a:xfrm>
        </p:spPr>
        <p:txBody>
          <a:bodyPr/>
          <a:lstStyle/>
          <a:p>
            <a:r>
              <a:rPr lang="en-US" dirty="0" smtClean="0"/>
              <a:t>Instructor: Najib Ullah Sadaat | Email: najeeb.szu@gmail.com | Linked In, Twitter, Instagram: @NajeebSadaat | Contacts: 07(0,6,8)6 24 90 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471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024581"/>
          </a:xfrm>
        </p:spPr>
        <p:txBody>
          <a:bodyPr/>
          <a:lstStyle/>
          <a:p>
            <a:r>
              <a:rPr lang="en-US" b="1" dirty="0" smtClean="0"/>
              <a:t>Database Management System (DBMS)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648692"/>
            <a:ext cx="8911686" cy="439871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2000" b="1" dirty="0"/>
              <a:t>Database Management System (</a:t>
            </a:r>
            <a:r>
              <a:rPr lang="en-GB" sz="2000" b="1" dirty="0">
                <a:solidFill>
                  <a:srgbClr val="0070C0"/>
                </a:solidFill>
              </a:rPr>
              <a:t>DBMS</a:t>
            </a:r>
            <a:r>
              <a:rPr lang="en-GB" sz="2000" b="1" dirty="0"/>
              <a:t>) is the software that </a:t>
            </a:r>
            <a:r>
              <a:rPr lang="en-GB" sz="2000" b="1" dirty="0">
                <a:solidFill>
                  <a:srgbClr val="0070C0"/>
                </a:solidFill>
              </a:rPr>
              <a:t>manages</a:t>
            </a:r>
            <a:r>
              <a:rPr lang="en-GB" sz="2000" b="1" dirty="0"/>
              <a:t> and </a:t>
            </a:r>
            <a:r>
              <a:rPr lang="en-GB" sz="2000" b="1" dirty="0">
                <a:solidFill>
                  <a:srgbClr val="0070C0"/>
                </a:solidFill>
              </a:rPr>
              <a:t>controls access </a:t>
            </a:r>
            <a:r>
              <a:rPr lang="en-GB" sz="2000" b="1" dirty="0"/>
              <a:t>to the database</a:t>
            </a:r>
            <a:r>
              <a:rPr lang="en-GB" sz="2000" b="1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2000" b="1" dirty="0"/>
              <a:t>A software system that enables users to </a:t>
            </a:r>
            <a:endParaRPr lang="en-GB" sz="2000" b="1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en-GB" sz="1800" b="1" dirty="0" smtClean="0"/>
              <a:t>Deﬁne a database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sz="1800" b="1" dirty="0" smtClean="0"/>
              <a:t>Create a database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sz="1800" b="1" dirty="0" smtClean="0"/>
              <a:t>Maintain a database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sz="1800" b="1" dirty="0"/>
              <a:t>C</a:t>
            </a:r>
            <a:r>
              <a:rPr lang="en-GB" sz="1800" b="1" dirty="0" smtClean="0"/>
              <a:t>ontrol </a:t>
            </a:r>
            <a:r>
              <a:rPr lang="en-GB" sz="1800" b="1" dirty="0"/>
              <a:t>access to the database</a:t>
            </a:r>
            <a:r>
              <a:rPr lang="en-GB" sz="1800" b="1" dirty="0" smtClean="0"/>
              <a:t>.</a:t>
            </a:r>
          </a:p>
          <a:p>
            <a:r>
              <a:rPr lang="en-GB" sz="2000" b="1" dirty="0"/>
              <a:t>The collection of data, usually referred to as the database, contains information relevant to an enterprise. </a:t>
            </a:r>
          </a:p>
          <a:p>
            <a:r>
              <a:rPr lang="en-GB" sz="2000" b="1" dirty="0"/>
              <a:t>The primary goal of a DBMS is to provide a way to store and retrieve database information that is both convenient and efﬁcient.</a:t>
            </a:r>
          </a:p>
          <a:p>
            <a:pPr>
              <a:buFont typeface="Wingdings" panose="05000000000000000000" pitchFamily="2" charset="2"/>
              <a:buChar char="q"/>
            </a:pPr>
            <a:endParaRPr lang="en-GB" sz="20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27-Aug-19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E4CA5-A3B8-4A74-A544-7C17F1F6BF59}" type="slidenum">
              <a:rPr lang="en-US" smtClean="0"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926388" cy="365125"/>
          </a:xfrm>
        </p:spPr>
        <p:txBody>
          <a:bodyPr/>
          <a:lstStyle/>
          <a:p>
            <a:r>
              <a:rPr lang="en-US" dirty="0" smtClean="0"/>
              <a:t>Instructor: Najib Ullah Sadaat | Email: najeeb.szu@gmail.com | Linked In, Twitter, Instagram: @NajeebSadaat | Contacts: 07(0,6,8)6 24 90 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295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024581"/>
          </a:xfrm>
        </p:spPr>
        <p:txBody>
          <a:bodyPr/>
          <a:lstStyle/>
          <a:p>
            <a:r>
              <a:rPr lang="en-US" b="1" dirty="0" smtClean="0"/>
              <a:t>Facilities provided by a DBMS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731718"/>
            <a:ext cx="8911686" cy="43156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b="1" dirty="0"/>
              <a:t>Typically, a DBMS provides the following facilities:</a:t>
            </a:r>
            <a:endParaRPr lang="en-GB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sz="2400" b="1" dirty="0" smtClean="0">
                <a:solidFill>
                  <a:srgbClr val="00B050"/>
                </a:solidFill>
              </a:rPr>
              <a:t>Data Management</a:t>
            </a:r>
            <a:endParaRPr lang="en-GB" sz="1600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GB" b="1" dirty="0" smtClean="0">
                <a:solidFill>
                  <a:srgbClr val="0070C0"/>
                </a:solidFill>
              </a:rPr>
              <a:t>DDL </a:t>
            </a:r>
            <a:r>
              <a:rPr lang="en-GB" b="1" dirty="0">
                <a:solidFill>
                  <a:srgbClr val="0070C0"/>
                </a:solidFill>
              </a:rPr>
              <a:t>(Data Definition Language)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b="1" dirty="0"/>
              <a:t>Used to define the database.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sz="1800" b="1" dirty="0"/>
              <a:t>DDL allows users to specify the data types and structures and the constraints on the data to be stored in the database. </a:t>
            </a:r>
            <a:endParaRPr lang="en-US" sz="1800" b="1" dirty="0"/>
          </a:p>
          <a:p>
            <a:pPr marL="457200" lvl="1" indent="0">
              <a:buNone/>
            </a:pPr>
            <a:endParaRPr lang="en-US" sz="800" b="1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DML </a:t>
            </a:r>
            <a:r>
              <a:rPr lang="en-US" b="1" dirty="0">
                <a:solidFill>
                  <a:srgbClr val="0070C0"/>
                </a:solidFill>
              </a:rPr>
              <a:t>(Data Manipulation Language)</a:t>
            </a:r>
          </a:p>
          <a:p>
            <a:pPr marL="685800" lvl="1">
              <a:buFont typeface="Wingdings" panose="05000000000000000000" pitchFamily="2" charset="2"/>
              <a:buChar char="q"/>
            </a:pPr>
            <a:r>
              <a:rPr lang="en-GB" sz="1800" b="1" dirty="0"/>
              <a:t>It allows users to insert, update, delete, and retrieve data from the database.</a:t>
            </a:r>
          </a:p>
          <a:p>
            <a:pPr marL="685800" lvl="1">
              <a:buFont typeface="Wingdings" panose="05000000000000000000" pitchFamily="2" charset="2"/>
              <a:buChar char="q"/>
            </a:pPr>
            <a:r>
              <a:rPr lang="en-GB" sz="1800" b="1" dirty="0"/>
              <a:t>Provides Querying facility through a </a:t>
            </a:r>
            <a:r>
              <a:rPr lang="en-GB" sz="1800" b="1"/>
              <a:t>Query </a:t>
            </a:r>
            <a:r>
              <a:rPr lang="en-GB" sz="1800" b="1" smtClean="0"/>
              <a:t>language such as SQL.</a:t>
            </a:r>
            <a:endParaRPr lang="en-GB" sz="18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27-Aug-19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E4CA5-A3B8-4A74-A544-7C17F1F6BF59}" type="slidenum">
              <a:rPr lang="en-US" smtClean="0"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954097" cy="365125"/>
          </a:xfrm>
        </p:spPr>
        <p:txBody>
          <a:bodyPr/>
          <a:lstStyle/>
          <a:p>
            <a:r>
              <a:rPr lang="en-US" dirty="0" smtClean="0"/>
              <a:t>Instructor: Najib Ullah Sadaat | Email: najeeb.szu@gmail.com | Linked In, Twitter, Instagram: @NajeebSadaat | Contacts: 07(0,6,8)6 24 90 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703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6109" y="624110"/>
            <a:ext cx="9038503" cy="1024581"/>
          </a:xfrm>
        </p:spPr>
        <p:txBody>
          <a:bodyPr/>
          <a:lstStyle/>
          <a:p>
            <a:r>
              <a:rPr lang="en-US" b="1" dirty="0" smtClean="0"/>
              <a:t>Facilities provided by a DBMS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6109" y="1399310"/>
            <a:ext cx="9038502" cy="464810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GB" sz="2400" b="1" dirty="0" smtClean="0">
                <a:solidFill>
                  <a:srgbClr val="00B050"/>
                </a:solidFill>
              </a:rPr>
              <a:t>Controlled access:</a:t>
            </a:r>
          </a:p>
          <a:p>
            <a:pPr marL="0" lvl="0" indent="0">
              <a:buNone/>
            </a:pPr>
            <a:r>
              <a:rPr lang="en-GB" sz="2000" b="1" dirty="0" smtClean="0"/>
              <a:t>It </a:t>
            </a:r>
            <a:r>
              <a:rPr lang="en-GB" sz="2000" b="1" dirty="0"/>
              <a:t>provides controlled access to the database. For </a:t>
            </a:r>
            <a:r>
              <a:rPr lang="en-GB" sz="2000" b="1" dirty="0" smtClean="0"/>
              <a:t>example, it provides:</a:t>
            </a:r>
            <a:endParaRPr lang="en-US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2000" b="1" dirty="0"/>
              <a:t>A </a:t>
            </a:r>
            <a:r>
              <a:rPr lang="en-GB" sz="2000" b="1" dirty="0">
                <a:solidFill>
                  <a:srgbClr val="0070C0"/>
                </a:solidFill>
              </a:rPr>
              <a:t>security system</a:t>
            </a:r>
            <a:r>
              <a:rPr lang="en-GB" sz="2000" b="1" dirty="0"/>
              <a:t>, which prevents unauthorized users accessing the database;</a:t>
            </a:r>
            <a:endParaRPr lang="en-US" sz="2000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2000" b="1" dirty="0"/>
              <a:t>An </a:t>
            </a:r>
            <a:r>
              <a:rPr lang="en-GB" sz="2000" b="1" dirty="0">
                <a:solidFill>
                  <a:srgbClr val="0070C0"/>
                </a:solidFill>
              </a:rPr>
              <a:t>integrity system</a:t>
            </a:r>
            <a:r>
              <a:rPr lang="en-GB" sz="2000" b="1" dirty="0"/>
              <a:t>, which maintains the consistency of stored data;</a:t>
            </a:r>
            <a:endParaRPr lang="en-US" sz="2000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2000" b="1" dirty="0"/>
              <a:t>A </a:t>
            </a:r>
            <a:r>
              <a:rPr lang="en-GB" sz="2000" b="1" dirty="0">
                <a:solidFill>
                  <a:srgbClr val="0070C0"/>
                </a:solidFill>
              </a:rPr>
              <a:t>concurrency control system</a:t>
            </a:r>
            <a:r>
              <a:rPr lang="en-GB" sz="2000" b="1" dirty="0"/>
              <a:t>, which allows shared access of the database;</a:t>
            </a:r>
            <a:endParaRPr lang="en-US" sz="2000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2000" b="1" dirty="0"/>
              <a:t>A </a:t>
            </a:r>
            <a:r>
              <a:rPr lang="en-GB" sz="2000" b="1" dirty="0">
                <a:solidFill>
                  <a:srgbClr val="0070C0"/>
                </a:solidFill>
              </a:rPr>
              <a:t>recovery control system</a:t>
            </a:r>
            <a:r>
              <a:rPr lang="en-GB" sz="2000" b="1" dirty="0"/>
              <a:t>, which restores the database to a previous consistent state following a hardware or software failure;</a:t>
            </a:r>
            <a:endParaRPr lang="en-US" sz="2000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2000" b="1" dirty="0"/>
              <a:t>A </a:t>
            </a:r>
            <a:r>
              <a:rPr lang="en-GB" sz="2000" b="1" dirty="0">
                <a:solidFill>
                  <a:srgbClr val="0070C0"/>
                </a:solidFill>
              </a:rPr>
              <a:t>user-accessible catalogue</a:t>
            </a:r>
            <a:r>
              <a:rPr lang="en-GB" sz="2000" b="1" dirty="0"/>
              <a:t>, which contains descriptions of the data in the database.</a:t>
            </a:r>
            <a:endParaRPr lang="en-US" sz="20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27-Aug-19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E4CA5-A3B8-4A74-A544-7C17F1F6BF59}" type="slidenum">
              <a:rPr lang="en-US" smtClean="0"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926388" cy="365125"/>
          </a:xfrm>
        </p:spPr>
        <p:txBody>
          <a:bodyPr/>
          <a:lstStyle/>
          <a:p>
            <a:r>
              <a:rPr lang="en-US" dirty="0" smtClean="0"/>
              <a:t>Instructor: Najib Ullah Sadaat | Email: najeeb.szu@gmail.com | Linked In, Twitter, Instagram: @NajeebSadaat | Contacts: 07(0,6,8)6 24 90 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548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83216"/>
          </a:xfrm>
        </p:spPr>
        <p:txBody>
          <a:bodyPr/>
          <a:lstStyle/>
          <a:p>
            <a:r>
              <a:rPr lang="en-US" b="1" dirty="0" smtClean="0"/>
              <a:t>DBMS Examples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6836" y="1711036"/>
            <a:ext cx="8680410" cy="4315691"/>
          </a:xfrm>
        </p:spPr>
        <p:txBody>
          <a:bodyPr>
            <a:noAutofit/>
          </a:bodyPr>
          <a:lstStyle/>
          <a:p>
            <a:pPr>
              <a:spcBef>
                <a:spcPts val="97"/>
              </a:spcBef>
              <a:buFont typeface="Wingdings" panose="05000000000000000000" pitchFamily="2" charset="2"/>
              <a:buChar char="q"/>
            </a:pPr>
            <a:r>
              <a:rPr lang="en-US" sz="2000" b="1" dirty="0" smtClean="0"/>
              <a:t>A </a:t>
            </a:r>
            <a:r>
              <a:rPr lang="en-US" sz="2000" b="1" dirty="0"/>
              <a:t>DBMS is a large, </a:t>
            </a:r>
            <a:r>
              <a:rPr lang="en-US" sz="2000" b="1" dirty="0" smtClean="0"/>
              <a:t>complicated </a:t>
            </a:r>
            <a:r>
              <a:rPr lang="en-US" sz="2000" b="1" dirty="0"/>
              <a:t>product that is almost always licensed from a software vendor. </a:t>
            </a:r>
            <a:endParaRPr lang="en-US" sz="2000" b="1" dirty="0" smtClean="0"/>
          </a:p>
          <a:p>
            <a:pPr marL="0" indent="0">
              <a:spcBef>
                <a:spcPts val="97"/>
              </a:spcBef>
              <a:buNone/>
            </a:pPr>
            <a:endParaRPr lang="en-US" sz="2000" b="1" dirty="0" smtClean="0"/>
          </a:p>
          <a:p>
            <a:pPr>
              <a:spcBef>
                <a:spcPts val="97"/>
              </a:spcBef>
              <a:buFont typeface="Wingdings" panose="05000000000000000000" pitchFamily="2" charset="2"/>
              <a:buChar char="q"/>
            </a:pPr>
            <a:r>
              <a:rPr lang="en-US" sz="2000" b="1" dirty="0" smtClean="0"/>
              <a:t>Popular DBMS products are</a:t>
            </a:r>
          </a:p>
          <a:p>
            <a:pPr lvl="1">
              <a:spcBef>
                <a:spcPts val="97"/>
              </a:spcBef>
              <a:buFont typeface="Wingdings" panose="05000000000000000000" pitchFamily="2" charset="2"/>
              <a:buChar char="q"/>
            </a:pPr>
            <a:r>
              <a:rPr lang="en-US" sz="1800" b="1" dirty="0" smtClean="0"/>
              <a:t>Microsoft Access</a:t>
            </a:r>
            <a:endParaRPr lang="en-US" sz="1800" b="1" dirty="0"/>
          </a:p>
          <a:p>
            <a:pPr lvl="1">
              <a:spcBef>
                <a:spcPts val="97"/>
              </a:spcBef>
              <a:buFont typeface="Wingdings" panose="05000000000000000000" pitchFamily="2" charset="2"/>
              <a:buChar char="q"/>
            </a:pPr>
            <a:r>
              <a:rPr lang="en-US" sz="1800" b="1" dirty="0" smtClean="0"/>
              <a:t>Microsoft </a:t>
            </a:r>
            <a:r>
              <a:rPr lang="en-US" sz="1800" b="1" dirty="0"/>
              <a:t>SQL Server</a:t>
            </a:r>
          </a:p>
          <a:p>
            <a:pPr lvl="1">
              <a:spcBef>
                <a:spcPts val="97"/>
              </a:spcBef>
              <a:buFont typeface="Wingdings" panose="05000000000000000000" pitchFamily="2" charset="2"/>
              <a:buChar char="q"/>
            </a:pPr>
            <a:r>
              <a:rPr lang="en-US" sz="1800" b="1" dirty="0" smtClean="0"/>
              <a:t>Oracle </a:t>
            </a:r>
            <a:r>
              <a:rPr lang="en-US" sz="1800" b="1" dirty="0"/>
              <a:t>Corporation’s MySQL</a:t>
            </a:r>
          </a:p>
          <a:p>
            <a:pPr lvl="1">
              <a:spcBef>
                <a:spcPts val="97"/>
              </a:spcBef>
              <a:buFont typeface="Wingdings" panose="05000000000000000000" pitchFamily="2" charset="2"/>
              <a:buChar char="q"/>
            </a:pPr>
            <a:r>
              <a:rPr lang="en-US" sz="1800" b="1" dirty="0" smtClean="0"/>
              <a:t>Oracle </a:t>
            </a:r>
            <a:r>
              <a:rPr lang="en-US" sz="1800" b="1" dirty="0"/>
              <a:t>Corporation’s Oracle Database</a:t>
            </a:r>
          </a:p>
          <a:p>
            <a:pPr lvl="1">
              <a:spcBef>
                <a:spcPts val="97"/>
              </a:spcBef>
              <a:buFont typeface="Wingdings" panose="05000000000000000000" pitchFamily="2" charset="2"/>
              <a:buChar char="q"/>
            </a:pPr>
            <a:r>
              <a:rPr lang="en-US" sz="1800" b="1" dirty="0" smtClean="0"/>
              <a:t>IBM’s </a:t>
            </a:r>
            <a:r>
              <a:rPr lang="en-US" sz="1800" b="1" dirty="0"/>
              <a:t>DB2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27-Aug-19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E4CA5-A3B8-4A74-A544-7C17F1F6BF59}" type="slidenum">
              <a:rPr lang="en-US" smtClean="0"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940243" cy="365125"/>
          </a:xfrm>
        </p:spPr>
        <p:txBody>
          <a:bodyPr/>
          <a:lstStyle/>
          <a:p>
            <a:r>
              <a:rPr lang="en-US" dirty="0" smtClean="0"/>
              <a:t>Instructor: Najib Ullah Sadaat | Email: najeeb.szu@gmail.com | Linked In, Twitter, Instagram: @NajeebSadaat | Contacts: 07(0,6,8)6 24 90 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081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83216"/>
          </a:xfrm>
        </p:spPr>
        <p:txBody>
          <a:bodyPr/>
          <a:lstStyle/>
          <a:p>
            <a:r>
              <a:rPr lang="en-US" b="1" dirty="0" smtClean="0"/>
              <a:t>Database Application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6836" y="1711036"/>
            <a:ext cx="8680410" cy="4315691"/>
          </a:xfrm>
        </p:spPr>
        <p:txBody>
          <a:bodyPr>
            <a:noAutofit/>
          </a:bodyPr>
          <a:lstStyle/>
          <a:p>
            <a:pPr>
              <a:spcBef>
                <a:spcPts val="97"/>
              </a:spcBef>
              <a:buFont typeface="Wingdings" panose="05000000000000000000" pitchFamily="2" charset="2"/>
              <a:buChar char="q"/>
            </a:pPr>
            <a:r>
              <a:rPr lang="en-US" sz="2000" b="1" dirty="0"/>
              <a:t>A database application is a set of one or more computer programs that serves as an </a:t>
            </a:r>
            <a:r>
              <a:rPr lang="en-US" sz="2000" b="1" dirty="0" smtClean="0"/>
              <a:t>intermediary </a:t>
            </a:r>
            <a:r>
              <a:rPr lang="en-US" sz="2000" b="1" dirty="0"/>
              <a:t>between the user and the DBMS. </a:t>
            </a:r>
            <a:endParaRPr lang="en-US" sz="2000" b="1" dirty="0" smtClean="0"/>
          </a:p>
          <a:p>
            <a:pPr>
              <a:spcBef>
                <a:spcPts val="97"/>
              </a:spcBef>
              <a:buFont typeface="Wingdings" panose="05000000000000000000" pitchFamily="2" charset="2"/>
              <a:buChar char="q"/>
            </a:pPr>
            <a:r>
              <a:rPr lang="en-US" sz="2000" b="1" dirty="0" smtClean="0"/>
              <a:t>Application </a:t>
            </a:r>
            <a:r>
              <a:rPr lang="en-US" sz="2000" b="1" dirty="0"/>
              <a:t>programs read or modify </a:t>
            </a:r>
            <a:r>
              <a:rPr lang="en-US" sz="2000" b="1" dirty="0" smtClean="0"/>
              <a:t>database </a:t>
            </a:r>
            <a:r>
              <a:rPr lang="en-US" sz="2000" b="1" dirty="0"/>
              <a:t>data by sending SQL statements to the DBMS. </a:t>
            </a:r>
            <a:endParaRPr lang="en-US" sz="2000" b="1" dirty="0" smtClean="0"/>
          </a:p>
          <a:p>
            <a:pPr>
              <a:spcBef>
                <a:spcPts val="97"/>
              </a:spcBef>
              <a:buFont typeface="Wingdings" panose="05000000000000000000" pitchFamily="2" charset="2"/>
              <a:buChar char="q"/>
            </a:pPr>
            <a:r>
              <a:rPr lang="en-US" sz="2000" b="1" dirty="0" smtClean="0"/>
              <a:t>Application </a:t>
            </a:r>
            <a:r>
              <a:rPr lang="en-US" sz="2000" b="1" dirty="0"/>
              <a:t>programs also present </a:t>
            </a:r>
            <a:r>
              <a:rPr lang="en-US" sz="2000" b="1" dirty="0" smtClean="0"/>
              <a:t>data </a:t>
            </a:r>
            <a:r>
              <a:rPr lang="en-US" sz="2000" b="1" dirty="0"/>
              <a:t>to users in the format of forms and reports. </a:t>
            </a:r>
            <a:endParaRPr lang="en-US" sz="2000" b="1" dirty="0" smtClean="0"/>
          </a:p>
          <a:p>
            <a:pPr>
              <a:spcBef>
                <a:spcPts val="97"/>
              </a:spcBef>
              <a:buFont typeface="Wingdings" panose="05000000000000000000" pitchFamily="2" charset="2"/>
              <a:buChar char="q"/>
            </a:pPr>
            <a:r>
              <a:rPr lang="en-US" sz="2000" b="1" dirty="0" smtClean="0"/>
              <a:t>Application </a:t>
            </a:r>
            <a:r>
              <a:rPr lang="en-US" sz="2000" b="1" dirty="0"/>
              <a:t>programs can be acquired </a:t>
            </a:r>
            <a:r>
              <a:rPr lang="en-US" sz="2000" b="1" dirty="0" smtClean="0"/>
              <a:t>from </a:t>
            </a:r>
            <a:r>
              <a:rPr lang="en-US" sz="2000" b="1" dirty="0"/>
              <a:t>software vendors, and they are also frequently written in-house. 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27-Aug-19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E4CA5-A3B8-4A74-A544-7C17F1F6BF59}" type="slidenum">
              <a:rPr lang="en-US" smtClean="0"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940243" cy="365125"/>
          </a:xfrm>
        </p:spPr>
        <p:txBody>
          <a:bodyPr/>
          <a:lstStyle/>
          <a:p>
            <a:r>
              <a:rPr lang="en-US" dirty="0" smtClean="0"/>
              <a:t>Instructor: Najib Ullah Sadaat | Email: najeeb.szu@gmail.com | Linked In, Twitter, Instagram: @NajeebSadaat | Contacts: 07(0,6,8)6 24 90 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936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83216"/>
          </a:xfrm>
        </p:spPr>
        <p:txBody>
          <a:bodyPr/>
          <a:lstStyle/>
          <a:p>
            <a:r>
              <a:rPr lang="en-US" b="1" dirty="0" smtClean="0"/>
              <a:t>Users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6836" y="1711036"/>
            <a:ext cx="8680410" cy="4315691"/>
          </a:xfrm>
        </p:spPr>
        <p:txBody>
          <a:bodyPr>
            <a:noAutofit/>
          </a:bodyPr>
          <a:lstStyle/>
          <a:p>
            <a:pPr>
              <a:spcBef>
                <a:spcPts val="97"/>
              </a:spcBef>
              <a:buFont typeface="Wingdings" panose="05000000000000000000" pitchFamily="2" charset="2"/>
              <a:buChar char="q"/>
            </a:pPr>
            <a:r>
              <a:rPr lang="en-US" sz="2000" b="1" dirty="0"/>
              <a:t>Users, the fourth component of a database system, employ a database application to </a:t>
            </a:r>
            <a:r>
              <a:rPr lang="en-US" sz="2000" b="1" dirty="0" smtClean="0"/>
              <a:t>keep </a:t>
            </a:r>
            <a:r>
              <a:rPr lang="en-US" sz="2000" b="1" dirty="0"/>
              <a:t>track of things. </a:t>
            </a:r>
            <a:endParaRPr lang="en-US" sz="2000" b="1" dirty="0" smtClean="0"/>
          </a:p>
          <a:p>
            <a:pPr>
              <a:spcBef>
                <a:spcPts val="97"/>
              </a:spcBef>
              <a:buFont typeface="Wingdings" panose="05000000000000000000" pitchFamily="2" charset="2"/>
              <a:buChar char="q"/>
            </a:pPr>
            <a:r>
              <a:rPr lang="en-US" sz="2000" b="1" dirty="0" smtClean="0"/>
              <a:t>They </a:t>
            </a:r>
            <a:r>
              <a:rPr lang="en-US" sz="2000" b="1" dirty="0"/>
              <a:t>use forms to read, enter, and query data, and they </a:t>
            </a:r>
            <a:r>
              <a:rPr lang="en-US" sz="2000" b="1" dirty="0" smtClean="0"/>
              <a:t>produce reports</a:t>
            </a:r>
            <a:r>
              <a:rPr lang="en-US" sz="2000" b="1" dirty="0"/>
              <a:t>.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27-Aug-19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E4CA5-A3B8-4A74-A544-7C17F1F6BF59}" type="slidenum">
              <a:rPr lang="en-US" smtClean="0"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954097" cy="365125"/>
          </a:xfrm>
        </p:spPr>
        <p:txBody>
          <a:bodyPr/>
          <a:lstStyle/>
          <a:p>
            <a:r>
              <a:rPr lang="en-US" smtClean="0"/>
              <a:t>Instructor: Najib Ullah Sadaat | Email: najeeb.szu@gmail.com | Linked In, Twitter, Instagram: @NajeebSadaat | Contacts: 07(0,6,8)6 24 90 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1695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825</Words>
  <Application>Microsoft Office PowerPoint</Application>
  <PresentationFormat>Widescreen</PresentationFormat>
  <Paragraphs>95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Wingdings</vt:lpstr>
      <vt:lpstr>Wingdings 3</vt:lpstr>
      <vt:lpstr>Wisp</vt:lpstr>
      <vt:lpstr>Database Systems</vt:lpstr>
      <vt:lpstr>Today’s topics</vt:lpstr>
      <vt:lpstr>Database Systems</vt:lpstr>
      <vt:lpstr>Database Management System (DBMS)</vt:lpstr>
      <vt:lpstr>Facilities provided by a DBMS</vt:lpstr>
      <vt:lpstr>Facilities provided by a DBMS</vt:lpstr>
      <vt:lpstr>DBMS Examples</vt:lpstr>
      <vt:lpstr>Database Application</vt:lpstr>
      <vt:lpstr>Users</vt:lpstr>
      <vt:lpstr>Lecture summary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Database</dc:title>
  <dc:creator>najeeb</dc:creator>
  <cp:lastModifiedBy>najeeb</cp:lastModifiedBy>
  <cp:revision>102</cp:revision>
  <dcterms:created xsi:type="dcterms:W3CDTF">2019-08-25T01:09:37Z</dcterms:created>
  <dcterms:modified xsi:type="dcterms:W3CDTF">2019-08-28T01:42:09Z</dcterms:modified>
</cp:coreProperties>
</file>