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75" r:id="rId3"/>
    <p:sldId id="277" r:id="rId4"/>
    <p:sldId id="280" r:id="rId5"/>
    <p:sldId id="279" r:id="rId6"/>
    <p:sldId id="278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6287D-5CE7-42E8-883D-050FA0C16BE7}" type="datetimeFigureOut">
              <a:rPr lang="en-GB" smtClean="0"/>
              <a:t>31/08/2019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0199B-FB74-44B2-B5BA-9170AF20F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533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September, 01,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September, 01,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September, 01,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September, 01,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September, 01,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September, 01,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September, 01,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September, 01,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September, 01,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September, 01,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September, 01,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September, 01, 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September, 01, 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September, 01, 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September, 01,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September, 01,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September, 01,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2772586"/>
            <a:ext cx="8709338" cy="1756954"/>
          </a:xfrm>
        </p:spPr>
        <p:txBody>
          <a:bodyPr>
            <a:normAutofit/>
          </a:bodyPr>
          <a:lstStyle/>
          <a:p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System Life Cycle</a:t>
            </a:r>
            <a:endParaRPr lang="en-GB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991702" cy="365125"/>
          </a:xfrm>
        </p:spPr>
        <p:txBody>
          <a:bodyPr/>
          <a:lstStyle/>
          <a:p>
            <a:r>
              <a:rPr lang="en-US" dirty="0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September, 01,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7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90029"/>
            <a:ext cx="8911687" cy="662878"/>
          </a:xfrm>
        </p:spPr>
        <p:txBody>
          <a:bodyPr/>
          <a:lstStyle/>
          <a:p>
            <a:r>
              <a:rPr lang="en-US" b="1" dirty="0" smtClean="0"/>
              <a:t>Database System Life Cycle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408022" cy="370396"/>
          </a:xfrm>
        </p:spPr>
        <p:txBody>
          <a:bodyPr/>
          <a:lstStyle/>
          <a:p>
            <a:r>
              <a:rPr lang="en-US" dirty="0" smtClean="0"/>
              <a:t>September, 01,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55818" y="6135808"/>
            <a:ext cx="8072846" cy="365125"/>
          </a:xfrm>
        </p:spPr>
        <p:txBody>
          <a:bodyPr/>
          <a:lstStyle/>
          <a:p>
            <a:r>
              <a:rPr lang="en-US" dirty="0" smtClean="0"/>
              <a:t>Instructor: Najib Ullah Sadaat | Email: najeeb.szu@gmail.com | Linked In, Twitter, Instagram: @NajeebSadaat | Contacts: 07(0,6,8)6 24 90 </a:t>
            </a:r>
            <a:r>
              <a:rPr lang="en-US" dirty="0" smtClean="0"/>
              <a:t>24 |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89212" y="1489166"/>
            <a:ext cx="8200708" cy="4422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Prototyping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Building a working model of a database </a:t>
            </a:r>
            <a:r>
              <a:rPr lang="en-US" b="1" dirty="0" smtClean="0"/>
              <a:t>system.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It allows the designers and users to visualize and evaluate how the final system will look and function.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This is an optional step in database system life cycle.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771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90029"/>
            <a:ext cx="8911687" cy="662878"/>
          </a:xfrm>
        </p:spPr>
        <p:txBody>
          <a:bodyPr/>
          <a:lstStyle/>
          <a:p>
            <a:r>
              <a:rPr lang="en-US" b="1" dirty="0" smtClean="0"/>
              <a:t>Database System Life Cycle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408022" cy="370396"/>
          </a:xfrm>
        </p:spPr>
        <p:txBody>
          <a:bodyPr/>
          <a:lstStyle/>
          <a:p>
            <a:r>
              <a:rPr lang="en-US" dirty="0" smtClean="0"/>
              <a:t>September, 01,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55818" y="6135808"/>
            <a:ext cx="8072846" cy="365125"/>
          </a:xfrm>
        </p:spPr>
        <p:txBody>
          <a:bodyPr/>
          <a:lstStyle/>
          <a:p>
            <a:r>
              <a:rPr lang="en-US" dirty="0" smtClean="0"/>
              <a:t>Instructor: Najib Ullah Sadaat | Email: najeeb.szu@gmail.com | Linked In, Twitter, Instagram: @NajeebSadaat | Contacts: 07(0,6,8)6 24 90 </a:t>
            </a:r>
            <a:r>
              <a:rPr lang="en-US" dirty="0" smtClean="0"/>
              <a:t>24 |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89212" y="1489166"/>
            <a:ext cx="8475028" cy="4422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Implementation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The physical realization of the database and application designs</a:t>
            </a:r>
            <a:r>
              <a:rPr lang="en-US" b="1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It includes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/>
              <a:t>Implementation of DDL statements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/>
              <a:t>Implementation of GUI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/>
              <a:t>Implementation of user views.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/>
              <a:t>Implementaion of application programs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/>
              <a:t>Implemenation of DML statements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/>
              <a:t>Implementation of security and integrity controls.</a:t>
            </a:r>
          </a:p>
        </p:txBody>
      </p:sp>
    </p:spTree>
    <p:extLst>
      <p:ext uri="{BB962C8B-B14F-4D97-AF65-F5344CB8AC3E}">
        <p14:creationId xmlns:p14="http://schemas.microsoft.com/office/powerpoint/2010/main" val="215958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90029"/>
            <a:ext cx="8911687" cy="662878"/>
          </a:xfrm>
        </p:spPr>
        <p:txBody>
          <a:bodyPr/>
          <a:lstStyle/>
          <a:p>
            <a:r>
              <a:rPr lang="en-US" b="1" dirty="0"/>
              <a:t>Database System Life Cycle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408022" cy="370396"/>
          </a:xfrm>
        </p:spPr>
        <p:txBody>
          <a:bodyPr/>
          <a:lstStyle/>
          <a:p>
            <a:r>
              <a:rPr lang="en-US" dirty="0" smtClean="0"/>
              <a:t>September, 01,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55818" y="6135808"/>
            <a:ext cx="8072846" cy="365125"/>
          </a:xfrm>
        </p:spPr>
        <p:txBody>
          <a:bodyPr/>
          <a:lstStyle/>
          <a:p>
            <a:r>
              <a:rPr lang="en-US" dirty="0" smtClean="0"/>
              <a:t>Instructor: Najib Ullah Sadaat | Email: najeeb.szu@gmail.com | Linked In, Twitter, Instagram: @NajeebSadaat | Contacts: 07(0,6,8)6 24 90 </a:t>
            </a:r>
            <a:r>
              <a:rPr lang="en-US" dirty="0" smtClean="0"/>
              <a:t>24 |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89212" y="1489166"/>
            <a:ext cx="8475028" cy="4422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Data Conversion and Loading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Transferring any existing data into the new database and </a:t>
            </a:r>
            <a:r>
              <a:rPr lang="en-US" b="1" dirty="0" smtClean="0"/>
              <a:t>converting </a:t>
            </a:r>
            <a:r>
              <a:rPr lang="en-US" b="1" dirty="0"/>
              <a:t>any existing applications to run on the new </a:t>
            </a:r>
            <a:r>
              <a:rPr lang="en-US" b="1" dirty="0" smtClean="0"/>
              <a:t>database.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Nowadays, it is common for a DBMS to have a utility that loads existing ﬁles into the </a:t>
            </a:r>
            <a:r>
              <a:rPr lang="en-US" b="1" dirty="0" smtClean="0"/>
              <a:t>new </a:t>
            </a:r>
            <a:r>
              <a:rPr lang="en-US" b="1" dirty="0"/>
              <a:t>database. 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54101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932" y="490029"/>
            <a:ext cx="9436968" cy="662878"/>
          </a:xfrm>
        </p:spPr>
        <p:txBody>
          <a:bodyPr/>
          <a:lstStyle/>
          <a:p>
            <a:r>
              <a:rPr lang="en-US" b="1" dirty="0"/>
              <a:t>Database System Life Cycle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408022" cy="370396"/>
          </a:xfrm>
        </p:spPr>
        <p:txBody>
          <a:bodyPr/>
          <a:lstStyle/>
          <a:p>
            <a:r>
              <a:rPr lang="en-US" dirty="0" smtClean="0"/>
              <a:t>September, 01,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55818" y="6135808"/>
            <a:ext cx="8072846" cy="365125"/>
          </a:xfrm>
        </p:spPr>
        <p:txBody>
          <a:bodyPr/>
          <a:lstStyle/>
          <a:p>
            <a:r>
              <a:rPr lang="en-US" dirty="0" smtClean="0"/>
              <a:t>Instructor: Najib Ullah Sadaat | Email: najeeb.szu@gmail.com | Linked In, Twitter, Instagram: @NajeebSadaat | Contacts: 07(0,6,8)6 24 90 </a:t>
            </a:r>
            <a:r>
              <a:rPr lang="en-US" dirty="0" smtClean="0"/>
              <a:t>24 |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063931" y="1152907"/>
            <a:ext cx="9000309" cy="475831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 smtClean="0">
                <a:solidFill>
                  <a:srgbClr val="FF0000"/>
                </a:solidFill>
              </a:rPr>
              <a:t>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 smtClean="0">
                <a:solidFill>
                  <a:schemeClr val="tx1"/>
                </a:solidFill>
              </a:rPr>
              <a:t>Testing </a:t>
            </a:r>
            <a:r>
              <a:rPr lang="en-US" sz="2600" b="1" dirty="0">
                <a:solidFill>
                  <a:schemeClr val="tx1"/>
                </a:solidFill>
              </a:rPr>
              <a:t>should also cover usability of the database system. Ideally, an evaluation should be conducted against a usability speciﬁcation.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/>
                </a:solidFill>
              </a:rPr>
              <a:t>Examples of criteria that can be used to conduct the evaluation include: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600" b="1" dirty="0">
                <a:solidFill>
                  <a:srgbClr val="0070C0"/>
                </a:solidFill>
              </a:rPr>
              <a:t>Learnability – </a:t>
            </a:r>
            <a:r>
              <a:rPr lang="en-US" sz="2600" b="1" dirty="0">
                <a:solidFill>
                  <a:schemeClr val="tx1"/>
                </a:solidFill>
              </a:rPr>
              <a:t>How long does it take a new user to become productive with the system?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600" b="1" dirty="0">
                <a:solidFill>
                  <a:srgbClr val="0070C0"/>
                </a:solidFill>
              </a:rPr>
              <a:t>Performance – </a:t>
            </a:r>
            <a:r>
              <a:rPr lang="en-US" sz="2600" b="1" dirty="0">
                <a:solidFill>
                  <a:schemeClr val="tx1"/>
                </a:solidFill>
              </a:rPr>
              <a:t>How well does the system response match the user’s work practice?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600" b="1" dirty="0">
                <a:solidFill>
                  <a:srgbClr val="0070C0"/>
                </a:solidFill>
              </a:rPr>
              <a:t>Robustness – </a:t>
            </a:r>
            <a:r>
              <a:rPr lang="en-US" sz="2600" b="1" dirty="0">
                <a:solidFill>
                  <a:schemeClr val="tx1"/>
                </a:solidFill>
              </a:rPr>
              <a:t>How tolerant is the system of user error?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600" b="1" dirty="0">
                <a:solidFill>
                  <a:srgbClr val="0070C0"/>
                </a:solidFill>
              </a:rPr>
              <a:t>Recoverability – </a:t>
            </a:r>
            <a:r>
              <a:rPr lang="en-US" sz="2600" b="1" dirty="0">
                <a:solidFill>
                  <a:schemeClr val="tx1"/>
                </a:solidFill>
              </a:rPr>
              <a:t>How good is the system at recovering from user errors?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600" b="1" dirty="0">
                <a:solidFill>
                  <a:srgbClr val="0070C0"/>
                </a:solidFill>
              </a:rPr>
              <a:t>Adaptability – </a:t>
            </a:r>
            <a:r>
              <a:rPr lang="en-US" sz="2600" b="1" dirty="0">
                <a:solidFill>
                  <a:schemeClr val="tx1"/>
                </a:solidFill>
              </a:rPr>
              <a:t>How closely is the system tied to a single model of work?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/>
                </a:solidFill>
              </a:rPr>
              <a:t>Some of these criteria may be evaluated in other stages of the lifecycle.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/>
                </a:solidFill>
              </a:rPr>
              <a:t>After testing is complete, the database system is ready to be ‘signed off’ and handed over to the users.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0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90029"/>
            <a:ext cx="8911687" cy="662878"/>
          </a:xfrm>
        </p:spPr>
        <p:txBody>
          <a:bodyPr/>
          <a:lstStyle/>
          <a:p>
            <a:r>
              <a:rPr lang="en-US" b="1" dirty="0"/>
              <a:t>Database System Life Cycle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408022" cy="370396"/>
          </a:xfrm>
        </p:spPr>
        <p:txBody>
          <a:bodyPr/>
          <a:lstStyle/>
          <a:p>
            <a:r>
              <a:rPr lang="en-US" dirty="0" smtClean="0"/>
              <a:t>September, 01,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55818" y="6135808"/>
            <a:ext cx="8072846" cy="365125"/>
          </a:xfrm>
        </p:spPr>
        <p:txBody>
          <a:bodyPr/>
          <a:lstStyle/>
          <a:p>
            <a:r>
              <a:rPr lang="en-US" dirty="0" smtClean="0"/>
              <a:t>Instructor: Najib Ullah Sadaat | Email: najeeb.szu@gmail.com | Linked In, Twitter, Instagram: @NajeebSadaat | Contacts: 07(0,6,8)6 24 90 </a:t>
            </a:r>
            <a:r>
              <a:rPr lang="en-US" dirty="0" smtClean="0"/>
              <a:t>24 |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25189" y="1319349"/>
            <a:ext cx="8739051" cy="4591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Operational Maintenance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In the previous stages, the database system has been fully implemented and tested. The system now moves into a maintenance stage, which involves the following activities: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70C0"/>
                </a:solidFill>
              </a:rPr>
              <a:t>Monitoring the performance of the </a:t>
            </a:r>
            <a:r>
              <a:rPr lang="en-US" sz="2000" b="1" dirty="0" smtClean="0">
                <a:solidFill>
                  <a:srgbClr val="0070C0"/>
                </a:solidFill>
              </a:rPr>
              <a:t>system</a:t>
            </a:r>
            <a:endParaRPr lang="en-US" sz="2000" b="1" dirty="0">
              <a:solidFill>
                <a:srgbClr val="0070C0"/>
              </a:solidFill>
            </a:endParaRPr>
          </a:p>
          <a:p>
            <a:pPr marL="5715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If </a:t>
            </a:r>
            <a:r>
              <a:rPr lang="en-US" b="1" dirty="0">
                <a:solidFill>
                  <a:schemeClr val="tx1"/>
                </a:solidFill>
              </a:rPr>
              <a:t>the performance falls below an acceptable level, tuning or reorganization of the </a:t>
            </a:r>
            <a:r>
              <a:rPr lang="en-US" b="1" dirty="0" smtClean="0">
                <a:solidFill>
                  <a:schemeClr val="tx1"/>
                </a:solidFill>
              </a:rPr>
              <a:t>database </a:t>
            </a:r>
            <a:r>
              <a:rPr lang="en-US" b="1" dirty="0">
                <a:solidFill>
                  <a:schemeClr val="tx1"/>
                </a:solidFill>
              </a:rPr>
              <a:t>may be required.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70C0"/>
                </a:solidFill>
              </a:rPr>
              <a:t>Maintaining and upgrading the database system 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1"/>
                </a:solidFill>
              </a:rPr>
              <a:t>New </a:t>
            </a:r>
            <a:r>
              <a:rPr lang="en-US" b="1" dirty="0">
                <a:solidFill>
                  <a:schemeClr val="tx1"/>
                </a:solidFill>
              </a:rPr>
              <a:t>requirements are incorporated into the database system through the preceding 	stages of the lifecycle.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5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6397" y="2593149"/>
            <a:ext cx="8911687" cy="662878"/>
          </a:xfrm>
        </p:spPr>
        <p:txBody>
          <a:bodyPr/>
          <a:lstStyle/>
          <a:p>
            <a:pPr algn="ctr"/>
            <a:r>
              <a:rPr lang="en-US" b="1" dirty="0" smtClean="0"/>
              <a:t>Thank You!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408022" cy="370396"/>
          </a:xfrm>
        </p:spPr>
        <p:txBody>
          <a:bodyPr/>
          <a:lstStyle/>
          <a:p>
            <a:r>
              <a:rPr lang="en-US" dirty="0" smtClean="0"/>
              <a:t>September, 01,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55818" y="6135808"/>
            <a:ext cx="8072846" cy="365125"/>
          </a:xfrm>
        </p:spPr>
        <p:txBody>
          <a:bodyPr/>
          <a:lstStyle/>
          <a:p>
            <a:r>
              <a:rPr lang="en-US" dirty="0" smtClean="0"/>
              <a:t>Instructor: Najib Ullah Sadaat | Email: najeeb.szu@gmail.com | Linked In, Twitter, Instagram: @NajeebSadaat | Contacts: 07(0,6,8)6 24 90 </a:t>
            </a:r>
            <a:r>
              <a:rPr lang="en-US" dirty="0" smtClean="0"/>
              <a:t>24 |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9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857" y="456343"/>
            <a:ext cx="8911687" cy="662878"/>
          </a:xfrm>
        </p:spPr>
        <p:txBody>
          <a:bodyPr/>
          <a:lstStyle/>
          <a:p>
            <a:r>
              <a:rPr lang="en-US" b="1" dirty="0" smtClean="0"/>
              <a:t>Database System Life Cycle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857" y="1152907"/>
            <a:ext cx="9868042" cy="453624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/>
                </a:solidFill>
              </a:rPr>
              <a:t>The database is a fundamental component of an information system, and its development and usage should be viewed from the perspective of the wider requirements of the organization.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 smtClean="0">
                <a:solidFill>
                  <a:schemeClr val="tx1"/>
                </a:solidFill>
              </a:rPr>
              <a:t>Typically</a:t>
            </a:r>
            <a:r>
              <a:rPr lang="en-US" sz="1600" b="1" dirty="0">
                <a:solidFill>
                  <a:schemeClr val="tx1"/>
                </a:solidFill>
              </a:rPr>
              <a:t>, the stages in the lifecycle of </a:t>
            </a:r>
            <a:r>
              <a:rPr lang="en-US" sz="1600" b="1" dirty="0" smtClean="0">
                <a:solidFill>
                  <a:schemeClr val="tx1"/>
                </a:solidFill>
              </a:rPr>
              <a:t>a database system include</a:t>
            </a:r>
            <a:r>
              <a:rPr lang="en-US" sz="1600" b="1" dirty="0">
                <a:solidFill>
                  <a:schemeClr val="tx1"/>
                </a:solidFill>
              </a:rPr>
              <a:t>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1"/>
                </a:solidFill>
              </a:rPr>
              <a:t>Database Planning</a:t>
            </a:r>
            <a:endParaRPr lang="en-US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Requirements collection and </a:t>
            </a:r>
            <a:r>
              <a:rPr lang="en-US" b="1" dirty="0" smtClean="0">
                <a:solidFill>
                  <a:schemeClr val="tx1"/>
                </a:solidFill>
              </a:rPr>
              <a:t>analysis</a:t>
            </a:r>
            <a:endParaRPr lang="en-US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1"/>
                </a:solidFill>
              </a:rPr>
              <a:t>Database Design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1"/>
                </a:solidFill>
              </a:rPr>
              <a:t>Application Design</a:t>
            </a:r>
            <a:endParaRPr lang="en-US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1"/>
                </a:solidFill>
              </a:rPr>
              <a:t>Prototyping</a:t>
            </a:r>
            <a:endParaRPr lang="en-US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1"/>
                </a:solidFill>
              </a:rPr>
              <a:t>Implementation</a:t>
            </a:r>
            <a:endParaRPr lang="en-US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1"/>
                </a:solidFill>
              </a:rPr>
              <a:t>Data Conversion and Loading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1"/>
                </a:solidFill>
              </a:rPr>
              <a:t>Testing</a:t>
            </a:r>
            <a:endParaRPr lang="en-US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And operational maintenance.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September, 01,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0870" y="6135808"/>
            <a:ext cx="8493674" cy="365125"/>
          </a:xfrm>
        </p:spPr>
        <p:txBody>
          <a:bodyPr/>
          <a:lstStyle/>
          <a:p>
            <a:r>
              <a:rPr lang="en-US" dirty="0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98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90029"/>
            <a:ext cx="8911687" cy="662878"/>
          </a:xfrm>
        </p:spPr>
        <p:txBody>
          <a:bodyPr/>
          <a:lstStyle/>
          <a:p>
            <a:r>
              <a:rPr lang="en-US" b="1" dirty="0" smtClean="0"/>
              <a:t>Database System Life Cycle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September, 01,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89212" y="1489166"/>
            <a:ext cx="8915400" cy="4422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Database Planning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Planning how the stages of the lifecycle can be realized </a:t>
            </a:r>
            <a:r>
              <a:rPr lang="en-US" sz="2000" b="1" dirty="0" smtClean="0"/>
              <a:t>most efﬁciently </a:t>
            </a:r>
            <a:r>
              <a:rPr lang="en-US" sz="2000" b="1" dirty="0"/>
              <a:t>and effectively</a:t>
            </a:r>
            <a:r>
              <a:rPr lang="en-US" sz="2000" b="1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/>
              <a:t>It should be integrated with the IS strategy which includes: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b="1" dirty="0" smtClean="0"/>
              <a:t>Identiﬁcation of enterprise plans and goals with subsequent determination of information systems needs;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b="1" dirty="0" smtClean="0"/>
              <a:t>Evaluation of current information systems to determine existing strengths and weaknesses;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b="1" dirty="0" smtClean="0"/>
              <a:t>Appraisal of </a:t>
            </a:r>
            <a:r>
              <a:rPr lang="en-US" sz="1800" b="1" dirty="0"/>
              <a:t>IT opportunities that might yield competitive advantage.</a:t>
            </a:r>
          </a:p>
        </p:txBody>
      </p:sp>
    </p:spTree>
    <p:extLst>
      <p:ext uri="{BB962C8B-B14F-4D97-AF65-F5344CB8AC3E}">
        <p14:creationId xmlns:p14="http://schemas.microsoft.com/office/powerpoint/2010/main" val="327746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90029"/>
            <a:ext cx="8911687" cy="662878"/>
          </a:xfrm>
        </p:spPr>
        <p:txBody>
          <a:bodyPr/>
          <a:lstStyle/>
          <a:p>
            <a:r>
              <a:rPr lang="en-US" b="1" dirty="0" smtClean="0"/>
              <a:t>Database System Life Cycle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408022" cy="370396"/>
          </a:xfrm>
        </p:spPr>
        <p:txBody>
          <a:bodyPr/>
          <a:lstStyle/>
          <a:p>
            <a:r>
              <a:rPr lang="en-US" dirty="0" smtClean="0"/>
              <a:t>September, 01,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55818" y="6135808"/>
            <a:ext cx="8072846" cy="365125"/>
          </a:xfrm>
        </p:spPr>
        <p:txBody>
          <a:bodyPr/>
          <a:lstStyle/>
          <a:p>
            <a:r>
              <a:rPr lang="en-US" dirty="0" smtClean="0"/>
              <a:t>Instructor: Najib Ullah Sadaat | Email: najeeb.szu@gmail.com | Linked In, Twitter, Instagram: @NajeebSadaat | Contacts: 07(0,6,8)6 24 90 </a:t>
            </a:r>
            <a:r>
              <a:rPr lang="en-US" dirty="0" smtClean="0"/>
              <a:t>24 |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89212" y="1489166"/>
            <a:ext cx="8915400" cy="4422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System Definition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Describes the scope and boundaries of the database application and </a:t>
            </a:r>
            <a:r>
              <a:rPr lang="en-US" sz="2000" b="1" dirty="0" smtClean="0"/>
              <a:t>deﬁnition </a:t>
            </a:r>
            <a:r>
              <a:rPr lang="en-US" sz="2000" b="1" dirty="0"/>
              <a:t>the major user views</a:t>
            </a:r>
            <a:r>
              <a:rPr lang="en-US" sz="2000" b="1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Deﬁnes what is required of a database system from the </a:t>
            </a:r>
            <a:r>
              <a:rPr lang="en-US" b="1" dirty="0" smtClean="0"/>
              <a:t>perspective of </a:t>
            </a:r>
            <a:r>
              <a:rPr lang="en-US" b="1" dirty="0"/>
              <a:t>a particular job role (such as Manager or Supervisor) or </a:t>
            </a:r>
            <a:r>
              <a:rPr lang="en-US" b="1" dirty="0" smtClean="0"/>
              <a:t>enterprise application </a:t>
            </a:r>
            <a:r>
              <a:rPr lang="en-US" b="1" dirty="0"/>
              <a:t>area (such as marketing, personnel, or stock control).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55211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90029"/>
            <a:ext cx="8911687" cy="662878"/>
          </a:xfrm>
        </p:spPr>
        <p:txBody>
          <a:bodyPr/>
          <a:lstStyle/>
          <a:p>
            <a:r>
              <a:rPr lang="en-US" b="1" dirty="0" smtClean="0"/>
              <a:t>Database System Life Cycle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408022" cy="370396"/>
          </a:xfrm>
        </p:spPr>
        <p:txBody>
          <a:bodyPr/>
          <a:lstStyle/>
          <a:p>
            <a:r>
              <a:rPr lang="en-US" dirty="0" smtClean="0"/>
              <a:t>September, 01,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55818" y="6135808"/>
            <a:ext cx="8072846" cy="365125"/>
          </a:xfrm>
        </p:spPr>
        <p:txBody>
          <a:bodyPr/>
          <a:lstStyle/>
          <a:p>
            <a:r>
              <a:rPr lang="en-US" dirty="0" smtClean="0"/>
              <a:t>Instructor: Najib Ullah Sadaat | Email: najeeb.szu@gmail.com | Linked In, Twitter, Instagram: @NajeebSadaat | Contacts: 07(0,6,8)6 24 90 </a:t>
            </a:r>
            <a:r>
              <a:rPr lang="en-US" dirty="0" smtClean="0"/>
              <a:t>24 |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89212" y="1489166"/>
            <a:ext cx="5209314" cy="4422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System Definition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Describes the scope and boundaries of the database application and </a:t>
            </a:r>
            <a:r>
              <a:rPr lang="en-US" sz="2000" b="1" dirty="0" smtClean="0"/>
              <a:t>deﬁnition </a:t>
            </a:r>
            <a:r>
              <a:rPr lang="en-US" sz="2000" b="1" dirty="0"/>
              <a:t>the major user views</a:t>
            </a:r>
            <a:r>
              <a:rPr lang="en-US" sz="2000" b="1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Deﬁnes what is required of a database system from the </a:t>
            </a:r>
            <a:r>
              <a:rPr lang="en-US" b="1" dirty="0" smtClean="0"/>
              <a:t>perspective of </a:t>
            </a:r>
            <a:r>
              <a:rPr lang="en-US" b="1" dirty="0"/>
              <a:t>a particular job role (such as Manager or Supervisor) or </a:t>
            </a:r>
            <a:r>
              <a:rPr lang="en-US" b="1" dirty="0" smtClean="0"/>
              <a:t>enterprise application </a:t>
            </a:r>
            <a:r>
              <a:rPr lang="en-US" b="1" dirty="0"/>
              <a:t>area (such as marketing, personnel, or stock control).</a:t>
            </a:r>
            <a:endParaRPr lang="en-US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526" y="1763486"/>
            <a:ext cx="3714750" cy="341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5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90029"/>
            <a:ext cx="8911687" cy="662878"/>
          </a:xfrm>
        </p:spPr>
        <p:txBody>
          <a:bodyPr/>
          <a:lstStyle/>
          <a:p>
            <a:r>
              <a:rPr lang="en-US" b="1" dirty="0" smtClean="0"/>
              <a:t>Database System Life Cycle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408022" cy="370396"/>
          </a:xfrm>
        </p:spPr>
        <p:txBody>
          <a:bodyPr/>
          <a:lstStyle/>
          <a:p>
            <a:r>
              <a:rPr lang="en-US" dirty="0" smtClean="0"/>
              <a:t>September, 01,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55818" y="6135808"/>
            <a:ext cx="8072846" cy="365125"/>
          </a:xfrm>
        </p:spPr>
        <p:txBody>
          <a:bodyPr/>
          <a:lstStyle/>
          <a:p>
            <a:r>
              <a:rPr lang="en-US" dirty="0" smtClean="0"/>
              <a:t>Instructor: Najib Ullah Sadaat | Email: najeeb.szu@gmail.com | Linked In, Twitter, Instagram: @NajeebSadaat | Contacts: 07(0,6,8)6 24 90 </a:t>
            </a:r>
            <a:r>
              <a:rPr lang="en-US" dirty="0" smtClean="0"/>
              <a:t>24 |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89212" y="1489166"/>
            <a:ext cx="8915400" cy="4422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Requirements Collection and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The process of collecting and analyzing information about </a:t>
            </a:r>
            <a:r>
              <a:rPr lang="en-US" sz="2000" b="1" dirty="0" smtClean="0"/>
              <a:t>the part </a:t>
            </a:r>
            <a:r>
              <a:rPr lang="en-US" sz="2000" b="1" dirty="0"/>
              <a:t>of the organization that is to be supported by the database </a:t>
            </a:r>
            <a:r>
              <a:rPr lang="en-US" sz="2000" b="1" dirty="0" smtClean="0"/>
              <a:t>system</a:t>
            </a:r>
            <a:r>
              <a:rPr lang="en-US" sz="2000" b="1" dirty="0"/>
              <a:t>, and using this information to identify the requirements </a:t>
            </a:r>
            <a:r>
              <a:rPr lang="en-US" sz="2000" b="1" dirty="0" smtClean="0"/>
              <a:t>for the </a:t>
            </a:r>
            <a:r>
              <a:rPr lang="en-US" sz="2000" b="1" dirty="0"/>
              <a:t>new system</a:t>
            </a:r>
            <a:r>
              <a:rPr lang="en-US" sz="2000" b="1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Information is gathered for each major user view (that is, job role or enterprise </a:t>
            </a:r>
            <a:r>
              <a:rPr lang="en-US" b="1" dirty="0" smtClean="0"/>
              <a:t>application area</a:t>
            </a:r>
            <a:r>
              <a:rPr lang="en-US" b="1" dirty="0"/>
              <a:t>), including: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/>
              <a:t>A description of the data used or generated;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/>
              <a:t>The details of how data is to be used or generated;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/>
              <a:t>Any </a:t>
            </a:r>
            <a:r>
              <a:rPr lang="en-US" b="1" dirty="0"/>
              <a:t>additional requirements for the new database system.</a:t>
            </a:r>
          </a:p>
        </p:txBody>
      </p:sp>
    </p:spTree>
    <p:extLst>
      <p:ext uri="{BB962C8B-B14F-4D97-AF65-F5344CB8AC3E}">
        <p14:creationId xmlns:p14="http://schemas.microsoft.com/office/powerpoint/2010/main" val="232787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4" y="307466"/>
            <a:ext cx="9476156" cy="662878"/>
          </a:xfrm>
        </p:spPr>
        <p:txBody>
          <a:bodyPr/>
          <a:lstStyle/>
          <a:p>
            <a:r>
              <a:rPr lang="en-US" b="1" dirty="0" smtClean="0"/>
              <a:t>Database System Life Cycle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408022" cy="370396"/>
          </a:xfrm>
        </p:spPr>
        <p:txBody>
          <a:bodyPr/>
          <a:lstStyle/>
          <a:p>
            <a:r>
              <a:rPr lang="en-US" dirty="0" smtClean="0"/>
              <a:t>September, 01,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55818" y="6135808"/>
            <a:ext cx="8072846" cy="365125"/>
          </a:xfrm>
        </p:spPr>
        <p:txBody>
          <a:bodyPr/>
          <a:lstStyle/>
          <a:p>
            <a:r>
              <a:rPr lang="en-US" dirty="0" smtClean="0"/>
              <a:t>Instructor: Najib Ullah Sadaat | Email: najeeb.szu@gmail.com | Linked In, Twitter, Instagram: @NajeebSadaat | Contacts: 07(0,6,8)6 24 90 </a:t>
            </a:r>
            <a:r>
              <a:rPr lang="en-US" dirty="0" smtClean="0"/>
              <a:t>24 |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20240" y="1152907"/>
            <a:ext cx="9849394" cy="47583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Database Design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0070C0"/>
                </a:solidFill>
              </a:rPr>
              <a:t>Conceptual Database Design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1"/>
                </a:solidFill>
              </a:rPr>
              <a:t>The process of constructing a model of the data used in an </a:t>
            </a:r>
            <a:r>
              <a:rPr lang="en-US" sz="1800" b="1" dirty="0" smtClean="0">
                <a:solidFill>
                  <a:schemeClr val="tx1"/>
                </a:solidFill>
              </a:rPr>
              <a:t>enterprise, indepentent of all physical considerations.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0070C0"/>
                </a:solidFill>
              </a:rPr>
              <a:t>Logical Database Design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1"/>
                </a:solidFill>
              </a:rPr>
              <a:t>The process of constructing a model of the data used in an </a:t>
            </a:r>
            <a:r>
              <a:rPr lang="en-US" sz="1800" b="1" dirty="0" smtClean="0">
                <a:solidFill>
                  <a:schemeClr val="tx1"/>
                </a:solidFill>
              </a:rPr>
              <a:t>enterprise based on a </a:t>
            </a:r>
            <a:r>
              <a:rPr lang="en-US" sz="1800" b="1" dirty="0" smtClean="0">
                <a:solidFill>
                  <a:srgbClr val="00B050"/>
                </a:solidFill>
              </a:rPr>
              <a:t>specific data model</a:t>
            </a:r>
            <a:r>
              <a:rPr lang="en-US" sz="1800" b="1" dirty="0" smtClean="0">
                <a:solidFill>
                  <a:schemeClr val="tx1"/>
                </a:solidFill>
              </a:rPr>
              <a:t>, but independent of a paritcular DBMS and other physical considerations.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0070C0"/>
                </a:solidFill>
              </a:rPr>
              <a:t>Physical Database Design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b="1" dirty="0"/>
              <a:t>The process of </a:t>
            </a:r>
            <a:r>
              <a:rPr lang="en-US" sz="1800" b="1" dirty="0" smtClean="0"/>
              <a:t>implementation </a:t>
            </a:r>
            <a:r>
              <a:rPr lang="en-US" sz="1800" b="1" dirty="0"/>
              <a:t>of </a:t>
            </a:r>
            <a:r>
              <a:rPr lang="en-US" sz="1800" b="1" dirty="0" smtClean="0"/>
              <a:t>the database on a </a:t>
            </a:r>
            <a:r>
              <a:rPr lang="en-US" sz="1800" b="1" dirty="0" smtClean="0">
                <a:solidFill>
                  <a:srgbClr val="00B050"/>
                </a:solidFill>
              </a:rPr>
              <a:t>target DBMS</a:t>
            </a:r>
            <a:r>
              <a:rPr lang="en-US" sz="1800" b="1" dirty="0" smtClean="0"/>
              <a:t>. It includes:</a:t>
            </a:r>
          </a:p>
          <a:p>
            <a:pPr lvl="1">
              <a:buFont typeface="Century Gothic" panose="020B0502020202020204" pitchFamily="34" charset="0"/>
              <a:buChar char="─"/>
            </a:pPr>
            <a:r>
              <a:rPr lang="en-US" sz="1800" b="1" dirty="0" smtClean="0"/>
              <a:t>Base Relations</a:t>
            </a:r>
          </a:p>
          <a:p>
            <a:pPr lvl="1">
              <a:buFont typeface="Century Gothic" panose="020B0502020202020204" pitchFamily="34" charset="0"/>
              <a:buChar char="─"/>
            </a:pPr>
            <a:r>
              <a:rPr lang="en-US" sz="1800" b="1" dirty="0" smtClean="0"/>
              <a:t>Indexes</a:t>
            </a:r>
          </a:p>
          <a:p>
            <a:pPr lvl="1">
              <a:buFont typeface="Century Gothic" panose="020B0502020202020204" pitchFamily="34" charset="0"/>
              <a:buChar char="─"/>
            </a:pPr>
            <a:r>
              <a:rPr lang="en-US" sz="1800" b="1" dirty="0" smtClean="0"/>
              <a:t>Integrity Constraints</a:t>
            </a:r>
          </a:p>
          <a:p>
            <a:pPr lvl="1">
              <a:buFont typeface="Century Gothic" panose="020B0502020202020204" pitchFamily="34" charset="0"/>
              <a:buChar char="─"/>
            </a:pPr>
            <a:r>
              <a:rPr lang="en-US" sz="1800" b="1" dirty="0" smtClean="0"/>
              <a:t>Security Measures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342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90029"/>
            <a:ext cx="8911687" cy="662878"/>
          </a:xfrm>
        </p:spPr>
        <p:txBody>
          <a:bodyPr/>
          <a:lstStyle/>
          <a:p>
            <a:r>
              <a:rPr lang="en-US" b="1" dirty="0" smtClean="0"/>
              <a:t>Database System Life Cycle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408022" cy="370396"/>
          </a:xfrm>
        </p:spPr>
        <p:txBody>
          <a:bodyPr/>
          <a:lstStyle/>
          <a:p>
            <a:r>
              <a:rPr lang="en-US" dirty="0" smtClean="0"/>
              <a:t>September, 01,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55818" y="6135808"/>
            <a:ext cx="8072846" cy="365125"/>
          </a:xfrm>
        </p:spPr>
        <p:txBody>
          <a:bodyPr/>
          <a:lstStyle/>
          <a:p>
            <a:r>
              <a:rPr lang="en-US" dirty="0" smtClean="0"/>
              <a:t>Instructor: Najib Ullah Sadaat | Email: najeeb.szu@gmail.com | Linked In, Twitter, Instagram: @NajeebSadaat | Contacts: 07(0,6,8)6 24 90 </a:t>
            </a:r>
            <a:r>
              <a:rPr lang="en-US" dirty="0" smtClean="0"/>
              <a:t>24 |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89212" y="1489166"/>
            <a:ext cx="8475028" cy="4422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Application Design</a:t>
            </a:r>
          </a:p>
          <a:p>
            <a:pPr marL="0" indent="0">
              <a:buNone/>
            </a:pPr>
            <a:r>
              <a:rPr lang="en-US" b="1" dirty="0" smtClean="0"/>
              <a:t>It includes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Interface design which is used to interact with the DBMS.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Application programs that use and process the database such as: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/>
              <a:t>Insert operation</a:t>
            </a:r>
            <a:endParaRPr lang="en-US" b="1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/>
              <a:t>Update operation</a:t>
            </a:r>
            <a:endParaRPr lang="en-US" b="1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/>
              <a:t>Delete operation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/>
              <a:t>Print operation</a:t>
            </a:r>
          </a:p>
        </p:txBody>
      </p:sp>
    </p:spTree>
    <p:extLst>
      <p:ext uri="{BB962C8B-B14F-4D97-AF65-F5344CB8AC3E}">
        <p14:creationId xmlns:p14="http://schemas.microsoft.com/office/powerpoint/2010/main" val="263255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9531" y="307466"/>
            <a:ext cx="8911687" cy="66287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User Interface Guidelines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408022" cy="370396"/>
          </a:xfrm>
        </p:spPr>
        <p:txBody>
          <a:bodyPr/>
          <a:lstStyle/>
          <a:p>
            <a:r>
              <a:rPr lang="en-US" dirty="0" smtClean="0"/>
              <a:t>September, 01,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55818" y="6135808"/>
            <a:ext cx="8072846" cy="365125"/>
          </a:xfrm>
        </p:spPr>
        <p:txBody>
          <a:bodyPr/>
          <a:lstStyle/>
          <a:p>
            <a:r>
              <a:rPr lang="en-US" dirty="0" smtClean="0"/>
              <a:t>Instructor: Najib Ullah Sadaat | Email: najeeb.szu@gmail.com | Linked In, Twitter, Instagram: @NajeebSadaat | Contacts: 07(0,6,8)6 24 90 </a:t>
            </a:r>
            <a:r>
              <a:rPr lang="en-US" dirty="0" smtClean="0"/>
              <a:t>24 |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455818" y="1152907"/>
            <a:ext cx="6126479" cy="497743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b="1" dirty="0" smtClean="0"/>
              <a:t>Meaningful </a:t>
            </a:r>
            <a:r>
              <a:rPr lang="en-US" sz="1600" b="1" dirty="0"/>
              <a:t>title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 smtClean="0"/>
              <a:t>Logical </a:t>
            </a:r>
            <a:r>
              <a:rPr lang="en-US" sz="1600" b="1" dirty="0"/>
              <a:t>grouping and sequencing of ﬁelds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 smtClean="0"/>
              <a:t>Familiar </a:t>
            </a:r>
            <a:r>
              <a:rPr lang="en-US" sz="1600" b="1" dirty="0"/>
              <a:t>ﬁeld labels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/>
              <a:t>Consistent terminology and abbreviations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/>
              <a:t>Consistent use of </a:t>
            </a:r>
            <a:r>
              <a:rPr lang="en-US" sz="1600" b="1" dirty="0" smtClean="0"/>
              <a:t>color and attraction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 smtClean="0"/>
              <a:t>Visible space and boundaries for data-entry ﬁelds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 smtClean="0"/>
              <a:t>Convenient cursor movement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 smtClean="0"/>
              <a:t>Error correction for individual characters and entire ﬁelds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 smtClean="0"/>
              <a:t>Error messages for unacceptable values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 smtClean="0"/>
              <a:t>Optional ﬁelds marked clearly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 smtClean="0"/>
              <a:t>Explanatory messages for ﬁelds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 smtClean="0"/>
              <a:t>Easy to navigate and use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002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1398</Words>
  <Application>Microsoft Office PowerPoint</Application>
  <PresentationFormat>Widescreen</PresentationFormat>
  <Paragraphs>152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Wingdings</vt:lpstr>
      <vt:lpstr>Wingdings 3</vt:lpstr>
      <vt:lpstr>Wisp</vt:lpstr>
      <vt:lpstr>Database System Life Cycle</vt:lpstr>
      <vt:lpstr>Database System Life Cycle</vt:lpstr>
      <vt:lpstr>Database System Life Cycle</vt:lpstr>
      <vt:lpstr>Database System Life Cycle</vt:lpstr>
      <vt:lpstr>Database System Life Cycle</vt:lpstr>
      <vt:lpstr>Database System Life Cycle</vt:lpstr>
      <vt:lpstr>Database System Life Cycle</vt:lpstr>
      <vt:lpstr>Database System Life Cycle</vt:lpstr>
      <vt:lpstr>User Interface Guidelines </vt:lpstr>
      <vt:lpstr>Database System Life Cycle</vt:lpstr>
      <vt:lpstr>Database System Life Cycle</vt:lpstr>
      <vt:lpstr>Database System Life Cycle</vt:lpstr>
      <vt:lpstr>Database System Life Cycle</vt:lpstr>
      <vt:lpstr>Database System Life Cycle</vt:lpstr>
      <vt:lpstr>Thank You!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&amp;  Information Systems</dc:title>
  <dc:creator>Olive</dc:creator>
  <cp:lastModifiedBy>najeeb</cp:lastModifiedBy>
  <cp:revision>322</cp:revision>
  <dcterms:created xsi:type="dcterms:W3CDTF">2015-12-05T18:22:14Z</dcterms:created>
  <dcterms:modified xsi:type="dcterms:W3CDTF">2019-09-01T02:14:05Z</dcterms:modified>
</cp:coreProperties>
</file>