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93" r:id="rId3"/>
    <p:sldId id="285" r:id="rId4"/>
    <p:sldId id="286" r:id="rId5"/>
    <p:sldId id="291" r:id="rId6"/>
    <p:sldId id="292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287D-5CE7-42E8-883D-050FA0C16BE7}" type="datetimeFigureOut">
              <a:rPr lang="en-GB" smtClean="0"/>
              <a:t>03/09/2019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199B-FB74-44B2-B5BA-9170AF20F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772586"/>
            <a:ext cx="8709338" cy="1756954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Relational Model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91702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41869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Database Models</a:t>
            </a:r>
          </a:p>
          <a:p>
            <a:r>
              <a:rPr lang="en-US" sz="2400" b="1" dirty="0" smtClean="0"/>
              <a:t>The Relational Model</a:t>
            </a:r>
          </a:p>
          <a:p>
            <a:r>
              <a:rPr lang="en-US" sz="2400" b="1" dirty="0" smtClean="0"/>
              <a:t>Relation</a:t>
            </a:r>
          </a:p>
          <a:p>
            <a:r>
              <a:rPr lang="en-US" sz="2400" b="1" dirty="0" smtClean="0"/>
              <a:t>Example Relation</a:t>
            </a:r>
          </a:p>
          <a:p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30891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3995"/>
            <a:ext cx="8911687" cy="662878"/>
          </a:xfrm>
        </p:spPr>
        <p:txBody>
          <a:bodyPr/>
          <a:lstStyle/>
          <a:p>
            <a:r>
              <a:rPr lang="en-US" b="1" dirty="0" smtClean="0"/>
              <a:t>The Relational Model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59874" y="1750422"/>
            <a:ext cx="8804366" cy="42623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</a:t>
            </a:r>
            <a:r>
              <a:rPr lang="en-US" sz="2000" b="1" dirty="0"/>
              <a:t>single most important </a:t>
            </a:r>
            <a:r>
              <a:rPr lang="en-US" sz="2000" b="1" dirty="0" smtClean="0"/>
              <a:t>standard </a:t>
            </a:r>
            <a:r>
              <a:rPr lang="en-US" sz="2000" b="1" dirty="0"/>
              <a:t>in database processing today</a:t>
            </a:r>
            <a:r>
              <a:rPr lang="en-US" sz="20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This </a:t>
            </a:r>
            <a:r>
              <a:rPr lang="en-US" sz="2000" b="1" dirty="0" smtClean="0"/>
              <a:t>model was developed </a:t>
            </a:r>
            <a:r>
              <a:rPr lang="en-US" sz="2000" b="1" dirty="0"/>
              <a:t>and published in 1970 by Edgar Frank Codd, commonly referred </a:t>
            </a:r>
            <a:r>
              <a:rPr lang="en-US" sz="2000" b="1" dirty="0" smtClean="0"/>
              <a:t>to </a:t>
            </a:r>
            <a:r>
              <a:rPr lang="en-US" sz="2000" b="1" dirty="0"/>
              <a:t>as E. F. </a:t>
            </a:r>
            <a:r>
              <a:rPr lang="en-US" sz="2000" b="1" dirty="0" smtClean="0"/>
              <a:t>Codd.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Today, it </a:t>
            </a:r>
            <a:r>
              <a:rPr lang="en-US" sz="2000" b="1" dirty="0"/>
              <a:t>is used for the design and implementation of every commercial </a:t>
            </a:r>
            <a:r>
              <a:rPr lang="en-US" sz="2000" b="1" dirty="0" smtClean="0"/>
              <a:t>relational </a:t>
            </a:r>
            <a:r>
              <a:rPr lang="en-US" sz="2000" b="1" dirty="0"/>
              <a:t>database worldwide.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595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38905"/>
            <a:ext cx="8911687" cy="662878"/>
          </a:xfrm>
        </p:spPr>
        <p:txBody>
          <a:bodyPr/>
          <a:lstStyle/>
          <a:p>
            <a:r>
              <a:rPr lang="en-US" b="1" dirty="0" smtClean="0"/>
              <a:t>The Relational Model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89166"/>
            <a:ext cx="8475028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Two concepts: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Database is used to keep track of </a:t>
            </a:r>
            <a:r>
              <a:rPr lang="en-US" sz="2000" b="1" dirty="0" smtClean="0">
                <a:solidFill>
                  <a:srgbClr val="0070C0"/>
                </a:solidFill>
              </a:rPr>
              <a:t>THINGS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Relational DBMS products store data in the form of </a:t>
            </a:r>
            <a:r>
              <a:rPr lang="en-US" sz="2000" b="1" dirty="0" smtClean="0">
                <a:solidFill>
                  <a:srgbClr val="0070C0"/>
                </a:solidFill>
              </a:rPr>
              <a:t>TABLES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Clarification: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formal name for a “</a:t>
            </a:r>
            <a:r>
              <a:rPr lang="en-US" sz="2000" b="1" dirty="0">
                <a:solidFill>
                  <a:srgbClr val="00B050"/>
                </a:solidFill>
              </a:rPr>
              <a:t>thing</a:t>
            </a:r>
            <a:r>
              <a:rPr lang="en-US" sz="2000" b="1" dirty="0"/>
              <a:t>” that is being tracked is </a:t>
            </a:r>
            <a:r>
              <a:rPr lang="en-US" sz="2000" b="1" dirty="0" smtClean="0">
                <a:solidFill>
                  <a:srgbClr val="0070C0"/>
                </a:solidFill>
              </a:rPr>
              <a:t>ENTITIY</a:t>
            </a:r>
            <a:r>
              <a:rPr lang="en-US" sz="2000" b="1" dirty="0" smtClean="0"/>
              <a:t>, </a:t>
            </a:r>
            <a:r>
              <a:rPr lang="en-US" sz="2000" b="1" dirty="0"/>
              <a:t>which is defined </a:t>
            </a:r>
            <a:r>
              <a:rPr lang="en-US" sz="2000" b="1" dirty="0" smtClean="0"/>
              <a:t>as </a:t>
            </a:r>
            <a:r>
              <a:rPr lang="en-US" sz="2000" b="1" dirty="0"/>
              <a:t>something of importance to the user that needs to be represented in the database. 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formal name for the “table” is </a:t>
            </a:r>
            <a:r>
              <a:rPr lang="en-US" sz="2000" b="1" dirty="0" smtClean="0">
                <a:solidFill>
                  <a:srgbClr val="0070C0"/>
                </a:solidFill>
              </a:rPr>
              <a:t>RELATION</a:t>
            </a:r>
            <a:r>
              <a:rPr lang="en-US" sz="2000" b="1" dirty="0" smtClean="0"/>
              <a:t>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410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3995"/>
            <a:ext cx="8911687" cy="662878"/>
          </a:xfrm>
        </p:spPr>
        <p:txBody>
          <a:bodyPr/>
          <a:lstStyle/>
          <a:p>
            <a:r>
              <a:rPr lang="en-US" b="1" dirty="0" smtClean="0"/>
              <a:t>Relation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relation is a two-dimensional table consisting of </a:t>
            </a:r>
            <a:r>
              <a:rPr lang="en-US" sz="2000" b="1" dirty="0">
                <a:solidFill>
                  <a:srgbClr val="0070C0"/>
                </a:solidFill>
              </a:rPr>
              <a:t>rows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columns</a:t>
            </a:r>
            <a:r>
              <a:rPr lang="en-US" sz="2000" b="1" dirty="0"/>
              <a:t> that has the following characteristics</a:t>
            </a:r>
            <a:r>
              <a:rPr lang="en-US" sz="20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Rows </a:t>
            </a:r>
            <a:r>
              <a:rPr lang="en-US" sz="2000" b="1" dirty="0"/>
              <a:t>contain data about an entity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Columns </a:t>
            </a:r>
            <a:r>
              <a:rPr lang="en-US" sz="2000" b="1" dirty="0"/>
              <a:t>contain data about attributes of the entity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Cells </a:t>
            </a:r>
            <a:r>
              <a:rPr lang="en-US" sz="2000" b="1" dirty="0"/>
              <a:t>of the table hold a single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All </a:t>
            </a:r>
            <a:r>
              <a:rPr lang="en-US" sz="2000" b="1" dirty="0"/>
              <a:t>entries in a column are of the same kind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Each </a:t>
            </a:r>
            <a:r>
              <a:rPr lang="en-US" sz="2000" b="1" dirty="0"/>
              <a:t>column has a unique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order of the columns is unimportant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order of the rows is unimportant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No two rows </a:t>
            </a:r>
            <a:r>
              <a:rPr lang="en-US" sz="2000" b="1" dirty="0"/>
              <a:t>may hold identical sets of data values</a:t>
            </a:r>
          </a:p>
        </p:txBody>
      </p:sp>
    </p:spTree>
    <p:extLst>
      <p:ext uri="{BB962C8B-B14F-4D97-AF65-F5344CB8AC3E}">
        <p14:creationId xmlns:p14="http://schemas.microsoft.com/office/powerpoint/2010/main" val="28361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3995"/>
            <a:ext cx="8911687" cy="662878"/>
          </a:xfrm>
        </p:spPr>
        <p:txBody>
          <a:bodyPr/>
          <a:lstStyle/>
          <a:p>
            <a:r>
              <a:rPr lang="en-US" b="1" dirty="0" smtClean="0"/>
              <a:t>Example Relation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84819"/>
              </p:ext>
            </p:extLst>
          </p:nvPr>
        </p:nvGraphicFramePr>
        <p:xfrm>
          <a:off x="1913017" y="2029097"/>
          <a:ext cx="91584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8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1252503500"/>
                    </a:ext>
                  </a:extLst>
                </a:gridCol>
                <a:gridCol w="1742636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Department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Ahmad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Jan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0786778899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Shaheen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0700800900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Mohsin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Sadaat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0777885885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Paktika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Kamal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0765889944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Rahim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Gul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0799454545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Logar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Rashid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Arman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0789123456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Nangarhar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397" y="2593149"/>
            <a:ext cx="8911687" cy="662878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03,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488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The Relational Model</vt:lpstr>
      <vt:lpstr>Agenda</vt:lpstr>
      <vt:lpstr>The Relational Model</vt:lpstr>
      <vt:lpstr>The Relational Model</vt:lpstr>
      <vt:lpstr>Relation</vt:lpstr>
      <vt:lpstr>Example Relation</vt:lpstr>
      <vt:lpstr>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 Information Systems</dc:title>
  <dc:creator>Olive</dc:creator>
  <cp:lastModifiedBy>najeeb</cp:lastModifiedBy>
  <cp:revision>357</cp:revision>
  <dcterms:created xsi:type="dcterms:W3CDTF">2015-12-05T18:22:14Z</dcterms:created>
  <dcterms:modified xsi:type="dcterms:W3CDTF">2019-09-03T03:41:25Z</dcterms:modified>
</cp:coreProperties>
</file>