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94" r:id="rId4"/>
    <p:sldId id="286" r:id="rId5"/>
    <p:sldId id="295" r:id="rId6"/>
    <p:sldId id="296" r:id="rId7"/>
    <p:sldId id="297" r:id="rId8"/>
    <p:sldId id="298" r:id="rId9"/>
    <p:sldId id="291" r:id="rId10"/>
    <p:sldId id="299" r:id="rId11"/>
    <p:sldId id="300" r:id="rId12"/>
    <p:sldId id="301" r:id="rId13"/>
    <p:sldId id="302" r:id="rId14"/>
    <p:sldId id="304" r:id="rId15"/>
    <p:sldId id="303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6287D-5CE7-42E8-883D-050FA0C16BE7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199B-FB74-44B2-B5BA-9170AF20F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772586"/>
            <a:ext cx="8709338" cy="175695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Database Model Terminology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991702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3995"/>
            <a:ext cx="8911687" cy="662878"/>
          </a:xfrm>
        </p:spPr>
        <p:txBody>
          <a:bodyPr/>
          <a:lstStyle/>
          <a:p>
            <a:r>
              <a:rPr lang="en-US" b="1" dirty="0" smtClean="0"/>
              <a:t>Surrogate Key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749348" cy="4422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 surrogate key is a column with a unique, DBMS-assigned identifier that has been added </a:t>
            </a:r>
            <a:r>
              <a:rPr lang="en-US" sz="2000" b="1" dirty="0" smtClean="0"/>
              <a:t>to </a:t>
            </a:r>
            <a:r>
              <a:rPr lang="en-US" sz="2000" b="1" dirty="0"/>
              <a:t>a table to be the primary key.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</a:t>
            </a:r>
            <a:r>
              <a:rPr lang="en-US" sz="2000" b="1" dirty="0"/>
              <a:t>unique values of the surrogate key are assigned by the </a:t>
            </a:r>
            <a:r>
              <a:rPr lang="en-US" sz="2000" b="1" dirty="0" smtClean="0"/>
              <a:t>DBMS </a:t>
            </a:r>
            <a:r>
              <a:rPr lang="en-US" sz="2000" b="1" dirty="0"/>
              <a:t>each time a row is created, and the values never change.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30" y="3478126"/>
            <a:ext cx="5501634" cy="1877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77534" y="3592840"/>
            <a:ext cx="187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Surrogate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1702"/>
            <a:ext cx="8911687" cy="662878"/>
          </a:xfrm>
        </p:spPr>
        <p:txBody>
          <a:bodyPr/>
          <a:lstStyle/>
          <a:p>
            <a:r>
              <a:rPr lang="en-US" b="1" dirty="0" smtClean="0"/>
              <a:t>Composite Key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9166"/>
            <a:ext cx="9052560" cy="4422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 key that contains two or more attributes is called a composite key.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For </a:t>
            </a:r>
            <a:r>
              <a:rPr lang="en-US" sz="2000" b="1" dirty="0"/>
              <a:t>example, suppose </a:t>
            </a:r>
            <a:r>
              <a:rPr lang="en-US" sz="2000" b="1" dirty="0" smtClean="0"/>
              <a:t>that </a:t>
            </a:r>
            <a:r>
              <a:rPr lang="en-US" sz="2000" b="1" dirty="0"/>
              <a:t>we are looking for a unique key for the EMPLOYEE relation, and the users say that </a:t>
            </a:r>
            <a:r>
              <a:rPr lang="en-US" sz="2000" b="1" dirty="0" smtClean="0"/>
              <a:t>although </a:t>
            </a:r>
            <a:r>
              <a:rPr lang="en-US" sz="2000" b="1" dirty="0"/>
              <a:t>LastName is not unique, the combination of LastName and Department is </a:t>
            </a:r>
            <a:r>
              <a:rPr lang="en-US" sz="2000" b="1" dirty="0" smtClean="0"/>
              <a:t>unique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Thus</a:t>
            </a:r>
            <a:r>
              <a:rPr lang="en-US" sz="2000" b="1" dirty="0"/>
              <a:t>, for some reason the users know that two people with the same last name will </a:t>
            </a:r>
            <a:r>
              <a:rPr lang="en-US" sz="2000" b="1" dirty="0" smtClean="0"/>
              <a:t>never </a:t>
            </a:r>
            <a:r>
              <a:rPr lang="en-US" sz="2000" b="1" dirty="0"/>
              <a:t>work in the same department. Two Johnsons, for example, will never work in </a:t>
            </a:r>
            <a:r>
              <a:rPr lang="en-US" sz="2000" b="1" dirty="0" smtClean="0"/>
              <a:t>accounting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If </a:t>
            </a:r>
            <a:r>
              <a:rPr lang="en-US" sz="2000" b="1" dirty="0"/>
              <a:t>that is the case, then the combination (LastName, Department) is a unique </a:t>
            </a:r>
            <a:r>
              <a:rPr lang="en-US" sz="2000" b="1" dirty="0" smtClean="0"/>
              <a:t>composite </a:t>
            </a:r>
            <a:r>
              <a:rPr lang="en-US" sz="2000" b="1" dirty="0"/>
              <a:t>key.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66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1702"/>
            <a:ext cx="8911687" cy="662878"/>
          </a:xfrm>
        </p:spPr>
        <p:txBody>
          <a:bodyPr/>
          <a:lstStyle/>
          <a:p>
            <a:r>
              <a:rPr lang="en-US" b="1" dirty="0" smtClean="0"/>
              <a:t>Candidate and Primary Keys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89166"/>
            <a:ext cx="9052560" cy="4422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Candidate keys are keys that uniquely identify each row in a relation. Candidate keys can </a:t>
            </a:r>
            <a:r>
              <a:rPr lang="en-US" sz="2000" b="1" dirty="0" smtClean="0"/>
              <a:t>be </a:t>
            </a:r>
            <a:r>
              <a:rPr lang="en-US" sz="2000" b="1" dirty="0"/>
              <a:t>single-column keys, or they can be composite keys.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</a:t>
            </a:r>
            <a:r>
              <a:rPr lang="en-US" sz="2000" b="1" dirty="0"/>
              <a:t>primary key is the candidate key </a:t>
            </a:r>
            <a:r>
              <a:rPr lang="en-US" sz="2000" b="1" dirty="0" smtClean="0"/>
              <a:t>that </a:t>
            </a:r>
            <a:r>
              <a:rPr lang="en-US" sz="2000" b="1" dirty="0"/>
              <a:t>is chosen as the key that the DBMS will use to uniquely identify each row in a relation.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For example, suppose that we have the following EMPLOYEE relation:</a:t>
            </a:r>
            <a:endParaRPr lang="en-US" sz="2000" b="1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90158"/>
              </p:ext>
            </p:extLst>
          </p:nvPr>
        </p:nvGraphicFramePr>
        <p:xfrm>
          <a:off x="2587137" y="3904953"/>
          <a:ext cx="85032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77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606732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2599509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Emp_No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FirstName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Department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Phone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Email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200</a:t>
                      </a:r>
                      <a:endParaRPr lang="en-US" sz="1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Elham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Sales</a:t>
                      </a:r>
                      <a:endParaRPr lang="en-US" sz="1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0786778899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elham@gmail.com</a:t>
                      </a:r>
                      <a:endParaRPr lang="en-US" sz="1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201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Omid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Accounting</a:t>
                      </a:r>
                      <a:endParaRPr lang="en-US" sz="1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0700800900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omid@yahoo.com</a:t>
                      </a:r>
                      <a:endParaRPr lang="en-US" sz="1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202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Malyar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Sales</a:t>
                      </a:r>
                      <a:endParaRPr lang="en-US" sz="1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0777885885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malyar@live.com</a:t>
                      </a:r>
                      <a:endParaRPr lang="en-US" sz="1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203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Kabir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HR</a:t>
                      </a:r>
                      <a:endParaRPr lang="en-US" sz="1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0765889944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kabir@hotmail.com</a:t>
                      </a:r>
                      <a:endParaRPr lang="en-US" sz="1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204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Khalid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Marketing</a:t>
                      </a:r>
                      <a:endParaRPr lang="en-US" sz="1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0799454545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khalid@gmail.com</a:t>
                      </a:r>
                      <a:endParaRPr lang="en-US" sz="1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6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9778"/>
          </a:xfrm>
        </p:spPr>
        <p:txBody>
          <a:bodyPr/>
          <a:lstStyle/>
          <a:p>
            <a:r>
              <a:rPr lang="en-US" b="1" dirty="0" smtClean="0"/>
              <a:t>Defining a Primary Key in MS Access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4" y="6135808"/>
            <a:ext cx="8059782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8" y="1312980"/>
            <a:ext cx="7850777" cy="47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372" y="217261"/>
            <a:ext cx="9192310" cy="662878"/>
          </a:xfrm>
        </p:spPr>
        <p:txBody>
          <a:bodyPr/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371" y="894426"/>
            <a:ext cx="9341815" cy="143353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We place </a:t>
            </a:r>
            <a:r>
              <a:rPr lang="en-US" sz="2000" b="1" dirty="0"/>
              <a:t>values from one relation into a second relation </a:t>
            </a:r>
            <a:r>
              <a:rPr lang="en-US" sz="2000" b="1" dirty="0">
                <a:solidFill>
                  <a:srgbClr val="0070C0"/>
                </a:solidFill>
              </a:rPr>
              <a:t>to </a:t>
            </a:r>
            <a:r>
              <a:rPr lang="en-US" sz="2000" b="1" dirty="0" smtClean="0">
                <a:solidFill>
                  <a:srgbClr val="0070C0"/>
                </a:solidFill>
              </a:rPr>
              <a:t>represent </a:t>
            </a:r>
            <a:r>
              <a:rPr lang="en-US" sz="2000" b="1" dirty="0">
                <a:solidFill>
                  <a:srgbClr val="0070C0"/>
                </a:solidFill>
              </a:rPr>
              <a:t>a relationship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</a:t>
            </a:r>
            <a:r>
              <a:rPr lang="en-US" sz="2000" b="1" dirty="0"/>
              <a:t>values we use are the </a:t>
            </a:r>
            <a:r>
              <a:rPr lang="en-US" sz="2000" b="1" dirty="0">
                <a:solidFill>
                  <a:srgbClr val="FF0000"/>
                </a:solidFill>
              </a:rPr>
              <a:t>primary key values </a:t>
            </a:r>
            <a:r>
              <a:rPr lang="en-US" sz="2000" b="1" dirty="0" smtClean="0"/>
              <a:t>of </a:t>
            </a:r>
            <a:r>
              <a:rPr lang="en-US" sz="2000" b="1" dirty="0"/>
              <a:t>the first relation.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When </a:t>
            </a:r>
            <a:r>
              <a:rPr lang="en-US" sz="2000" b="1" dirty="0"/>
              <a:t>we do this, the attribute in </a:t>
            </a:r>
            <a:r>
              <a:rPr lang="en-US" sz="2000" b="1" dirty="0" smtClean="0"/>
              <a:t>the </a:t>
            </a:r>
            <a:r>
              <a:rPr lang="en-US" sz="2000" b="1" dirty="0"/>
              <a:t>second relation that holds these values is referred to as a </a:t>
            </a:r>
            <a:r>
              <a:rPr lang="en-US" sz="2000" b="1" dirty="0">
                <a:solidFill>
                  <a:srgbClr val="FF0000"/>
                </a:solidFill>
              </a:rPr>
              <a:t>foreign key</a:t>
            </a:r>
            <a:r>
              <a:rPr lang="en-US" sz="2000" b="1" dirty="0"/>
              <a:t>.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610739"/>
              </p:ext>
            </p:extLst>
          </p:nvPr>
        </p:nvGraphicFramePr>
        <p:xfrm>
          <a:off x="1668661" y="2586939"/>
          <a:ext cx="46053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91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First_Name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Dept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Phone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Ahmad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0786778899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101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Shaheen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0700800900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102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Mohsin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0777885885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Paktika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103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Kamal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0765889944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104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Rahim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0799454545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Logar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105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Rashid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0789123456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Nangarhar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80991"/>
              </p:ext>
            </p:extLst>
          </p:nvPr>
        </p:nvGraphicFramePr>
        <p:xfrm>
          <a:off x="7079265" y="3511202"/>
          <a:ext cx="39863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66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2153490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Course 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Credits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Database Fundamentals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Java</a:t>
                      </a:r>
                      <a:r>
                        <a:rPr lang="en-US" sz="1200" b="0" baseline="0" dirty="0" smtClean="0"/>
                        <a:t> Programming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Multimedia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Web Designing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Islamic Culture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026829" y="2753045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COURSE Relation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1812" y="2042601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STUDENT Relation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675956" y="3175804"/>
            <a:ext cx="5363530" cy="2406581"/>
          </a:xfrm>
          <a:prstGeom prst="bentConnector3">
            <a:avLst>
              <a:gd name="adj1" fmla="val -91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27701" y="2864022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Foreign Key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14400" y="2567219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Primary Key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93577" y="3162741"/>
            <a:ext cx="0" cy="33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18" y="713995"/>
            <a:ext cx="9045081" cy="66287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Enforcing Referential Integrity in MS Access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18" y="1596242"/>
            <a:ext cx="7553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397" y="2593149"/>
            <a:ext cx="8911687" cy="662878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41869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Relational Database Model Terminology</a:t>
            </a:r>
            <a:endParaRPr lang="en-US" sz="2400" b="1" dirty="0" smtClean="0"/>
          </a:p>
          <a:p>
            <a:r>
              <a:rPr lang="en-US" sz="2400" b="1" dirty="0" smtClean="0"/>
              <a:t>Integrity Constraints</a:t>
            </a:r>
          </a:p>
          <a:p>
            <a:pPr lvl="1"/>
            <a:r>
              <a:rPr lang="en-US" sz="2200" b="1" dirty="0" smtClean="0"/>
              <a:t>Domain Integrity Constraints</a:t>
            </a:r>
          </a:p>
          <a:p>
            <a:pPr lvl="1"/>
            <a:r>
              <a:rPr lang="en-US" sz="2200" b="1" dirty="0" smtClean="0"/>
              <a:t>Entity Integrity Constraints</a:t>
            </a:r>
          </a:p>
          <a:p>
            <a:pPr lvl="1"/>
            <a:r>
              <a:rPr lang="en-US" sz="2200" b="1" dirty="0" smtClean="0"/>
              <a:t>Referential Integrity Constraints</a:t>
            </a:r>
            <a:endParaRPr lang="en-US" sz="2200" b="1" dirty="0" smtClean="0"/>
          </a:p>
          <a:p>
            <a:r>
              <a:rPr lang="en-US" sz="2400" b="1" dirty="0" smtClean="0"/>
              <a:t>Relational Model Keys</a:t>
            </a:r>
            <a:endParaRPr lang="en-US" sz="2400" b="1" dirty="0" smtClean="0"/>
          </a:p>
          <a:p>
            <a:r>
              <a:rPr lang="en-US" sz="2400" b="1" dirty="0" smtClean="0"/>
              <a:t>Example </a:t>
            </a:r>
            <a:r>
              <a:rPr lang="en-US" sz="2400" b="1" dirty="0" smtClean="0"/>
              <a:t>Relations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30891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602500"/>
            <a:ext cx="8911687" cy="878119"/>
          </a:xfrm>
        </p:spPr>
        <p:txBody>
          <a:bodyPr/>
          <a:lstStyle/>
          <a:p>
            <a:r>
              <a:rPr lang="en-US" b="1" dirty="0" smtClean="0"/>
              <a:t>Relational Model Terminology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8030891" cy="365125"/>
          </a:xfrm>
        </p:spPr>
        <p:txBody>
          <a:bodyPr/>
          <a:lstStyle/>
          <a:p>
            <a:r>
              <a:rPr lang="en-US" dirty="0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86743"/>
              </p:ext>
            </p:extLst>
          </p:nvPr>
        </p:nvGraphicFramePr>
        <p:xfrm>
          <a:off x="2589212" y="2592003"/>
          <a:ext cx="76431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8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742636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Student_ID</a:t>
                      </a:r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Department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Ahmad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0786778899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101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Shaheen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0700800900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102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Mohsin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0777885885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Paktika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103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Kamal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0765889944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104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Rahim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0799454545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Logar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105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Rashid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0789123456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Nangarhar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  <p:sp>
        <p:nvSpPr>
          <p:cNvPr id="41" name="Left Bracket 40"/>
          <p:cNvSpPr/>
          <p:nvPr/>
        </p:nvSpPr>
        <p:spPr>
          <a:xfrm>
            <a:off x="2288077" y="2407308"/>
            <a:ext cx="301135" cy="29652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15905" y="3520610"/>
            <a:ext cx="11913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Relation/</a:t>
            </a:r>
          </a:p>
          <a:p>
            <a:pPr algn="ctr"/>
            <a:r>
              <a:rPr lang="en-US" b="1" dirty="0" smtClean="0"/>
              <a:t>Table/</a:t>
            </a:r>
          </a:p>
          <a:p>
            <a:pPr algn="ctr"/>
            <a:r>
              <a:rPr lang="en-US" b="1" dirty="0" smtClean="0"/>
              <a:t>File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596208" y="1480619"/>
            <a:ext cx="1451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Column /</a:t>
            </a:r>
          </a:p>
          <a:p>
            <a:pPr algn="ctr"/>
            <a:r>
              <a:rPr lang="en-US" b="1" dirty="0" smtClean="0"/>
              <a:t>Attribute /</a:t>
            </a:r>
          </a:p>
          <a:p>
            <a:pPr algn="ctr"/>
            <a:r>
              <a:rPr lang="en-US" b="1" dirty="0" smtClean="0"/>
              <a:t>Field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724605" y="2605066"/>
            <a:ext cx="1293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Attributes 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232369" y="2776669"/>
            <a:ext cx="518362" cy="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ket 51"/>
          <p:cNvSpPr/>
          <p:nvPr/>
        </p:nvSpPr>
        <p:spPr>
          <a:xfrm>
            <a:off x="10361612" y="3095901"/>
            <a:ext cx="258491" cy="19071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10620103" y="3495916"/>
            <a:ext cx="1268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Rows / Tuples /</a:t>
            </a:r>
          </a:p>
          <a:p>
            <a:pPr algn="ctr"/>
            <a:r>
              <a:rPr lang="en-US" b="1" dirty="0" smtClean="0"/>
              <a:t>Records</a:t>
            </a:r>
            <a:endParaRPr lang="en-US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939143" y="2090057"/>
            <a:ext cx="0" cy="4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38905"/>
            <a:ext cx="8911687" cy="662878"/>
          </a:xfrm>
        </p:spPr>
        <p:txBody>
          <a:bodyPr/>
          <a:lstStyle/>
          <a:p>
            <a:r>
              <a:rPr lang="en-US" b="1" dirty="0" smtClean="0"/>
              <a:t>Equivalent Sets of Terms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964327"/>
              </p:ext>
            </p:extLst>
          </p:nvPr>
        </p:nvGraphicFramePr>
        <p:xfrm>
          <a:off x="2254409" y="2013654"/>
          <a:ext cx="8475663" cy="299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21">
                  <a:extLst>
                    <a:ext uri="{9D8B030D-6E8A-4147-A177-3AD203B41FA5}">
                      <a16:colId xmlns:a16="http://schemas.microsoft.com/office/drawing/2014/main" val="2637451902"/>
                    </a:ext>
                  </a:extLst>
                </a:gridCol>
                <a:gridCol w="2825221">
                  <a:extLst>
                    <a:ext uri="{9D8B030D-6E8A-4147-A177-3AD203B41FA5}">
                      <a16:colId xmlns:a16="http://schemas.microsoft.com/office/drawing/2014/main" val="2083301121"/>
                    </a:ext>
                  </a:extLst>
                </a:gridCol>
                <a:gridCol w="2825221">
                  <a:extLst>
                    <a:ext uri="{9D8B030D-6E8A-4147-A177-3AD203B41FA5}">
                      <a16:colId xmlns:a16="http://schemas.microsoft.com/office/drawing/2014/main" val="3452360777"/>
                    </a:ext>
                  </a:extLst>
                </a:gridCol>
              </a:tblGrid>
              <a:tr h="997162"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Table</a:t>
                      </a:r>
                      <a:endParaRPr lang="en-US" sz="20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Row</a:t>
                      </a:r>
                      <a:endParaRPr lang="en-US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Column</a:t>
                      </a:r>
                      <a:endParaRPr lang="en-US" sz="2000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35987"/>
                  </a:ext>
                </a:extLst>
              </a:tr>
              <a:tr h="9971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Record 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74990"/>
                  </a:ext>
                </a:extLst>
              </a:tr>
              <a:tr h="9971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44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3995"/>
            <a:ext cx="8911687" cy="662878"/>
          </a:xfrm>
        </p:spPr>
        <p:txBody>
          <a:bodyPr/>
          <a:lstStyle/>
          <a:p>
            <a:r>
              <a:rPr lang="en-US" b="1" dirty="0" smtClean="0"/>
              <a:t>Integrity Constraints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442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We have defined three constraints so far in our discussion: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 </a:t>
            </a:r>
            <a:r>
              <a:rPr lang="en-US" sz="1800" b="1" dirty="0"/>
              <a:t>The domain integrity constraint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 </a:t>
            </a:r>
            <a:r>
              <a:rPr lang="en-US" sz="1800" b="1" dirty="0"/>
              <a:t>The entity integrity constraint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/>
              <a:t> </a:t>
            </a:r>
            <a:r>
              <a:rPr lang="en-US" sz="1800" b="1" dirty="0"/>
              <a:t>The referential integrity constraint</a:t>
            </a:r>
          </a:p>
          <a:p>
            <a:pPr marL="0" indent="0">
              <a:buNone/>
            </a:pPr>
            <a:r>
              <a:rPr lang="en-US" sz="2000" b="1" dirty="0"/>
              <a:t>The purpose of these three constraints, taken as a whole, is to create database </a:t>
            </a:r>
            <a:r>
              <a:rPr lang="en-US" sz="2000" b="1" dirty="0" smtClean="0"/>
              <a:t>integrity</a:t>
            </a:r>
            <a:r>
              <a:rPr lang="en-US" sz="2000" b="1" dirty="0"/>
              <a:t>, which means that the data in our database will be useful, meaningful </a:t>
            </a:r>
            <a:r>
              <a:rPr lang="en-US" sz="2000" b="1" dirty="0" smtClean="0"/>
              <a:t>data.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74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499" y="638905"/>
            <a:ext cx="8911687" cy="662878"/>
          </a:xfrm>
        </p:spPr>
        <p:txBody>
          <a:bodyPr/>
          <a:lstStyle/>
          <a:p>
            <a:r>
              <a:rPr lang="en-US" b="1" dirty="0" smtClean="0"/>
              <a:t>The Domain Integrity Constraint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457832"/>
            <a:ext cx="8915400" cy="1433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It means that all </a:t>
            </a:r>
            <a:r>
              <a:rPr lang="en-US" sz="2000" b="1" dirty="0"/>
              <a:t>of the values in a column are of the same </a:t>
            </a:r>
            <a:r>
              <a:rPr lang="en-US" sz="2000" b="1" dirty="0" smtClean="0"/>
              <a:t>kind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</a:t>
            </a:r>
            <a:r>
              <a:rPr lang="en-US" sz="2000" b="1" dirty="0"/>
              <a:t>term domain means </a:t>
            </a:r>
            <a:r>
              <a:rPr lang="en-US" sz="2000" b="1" dirty="0" smtClean="0"/>
              <a:t>a </a:t>
            </a:r>
            <a:r>
              <a:rPr lang="en-US" sz="2000" b="1" dirty="0"/>
              <a:t>grouping of data that meets a specific type definition.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5818" y="2782388"/>
            <a:ext cx="1672045" cy="3069771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400733"/>
              </p:ext>
            </p:extLst>
          </p:nvPr>
        </p:nvGraphicFramePr>
        <p:xfrm>
          <a:off x="2670662" y="2979535"/>
          <a:ext cx="76431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8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742636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Department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Ahmad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0786778899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101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Shaheen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0700800900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102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Mohsin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0777885885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Paktika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103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Kamal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0765889944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104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Rahim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0799454545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Logar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105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Rashid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0789123456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Nangarhar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21695" y="394794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Domain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39206" y="4132607"/>
            <a:ext cx="477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499" y="638905"/>
            <a:ext cx="8911687" cy="662878"/>
          </a:xfrm>
        </p:spPr>
        <p:txBody>
          <a:bodyPr/>
          <a:lstStyle/>
          <a:p>
            <a:r>
              <a:rPr lang="en-US" b="1" dirty="0" smtClean="0"/>
              <a:t>The Entity Integrity Constraint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457832"/>
            <a:ext cx="8915400" cy="14335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Each row must have a unique data value indicated with a primay or composite key.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It is a </a:t>
            </a:r>
            <a:r>
              <a:rPr lang="en-US" sz="2000" b="1" dirty="0" smtClean="0"/>
              <a:t>fundamental </a:t>
            </a:r>
            <a:r>
              <a:rPr lang="en-US" sz="2000" b="1" dirty="0"/>
              <a:t>requirement for the proper functioning of a relational database.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400733"/>
              </p:ext>
            </p:extLst>
          </p:nvPr>
        </p:nvGraphicFramePr>
        <p:xfrm>
          <a:off x="2670662" y="2979535"/>
          <a:ext cx="76431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8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742636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52640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Student_ID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Department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Ahmad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0786778899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101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Shaheen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0700800900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102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Mohsin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0777885885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Paktika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103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Kamal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0765889944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Khost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104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Rahim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IS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0799454545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Logar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105</a:t>
                      </a:r>
                      <a:endParaRPr lang="en-US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Rashid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IT</a:t>
                      </a:r>
                      <a:endParaRPr 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0789123456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Nangarhar</a:t>
                      </a:r>
                      <a:endParaRPr lang="en-US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2455818" y="3500846"/>
            <a:ext cx="129681" cy="19202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1812" y="4091634"/>
            <a:ext cx="1838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Unique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994" y="217261"/>
            <a:ext cx="8911687" cy="662878"/>
          </a:xfrm>
        </p:spPr>
        <p:txBody>
          <a:bodyPr/>
          <a:lstStyle/>
          <a:p>
            <a:r>
              <a:rPr lang="en-US" b="1" dirty="0" smtClean="0"/>
              <a:t>The Referential Integrity Constraint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786" y="894426"/>
            <a:ext cx="8915400" cy="1433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If a value of one attribute of a relation references a value of another attribute in another relation, then the referenced value must exist.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It </a:t>
            </a:r>
            <a:r>
              <a:rPr lang="en-US" sz="2000" b="1" dirty="0" smtClean="0"/>
              <a:t>states that the table relationships must always be consistent. </a:t>
            </a:r>
            <a:endParaRPr lang="en-US" sz="2000" b="1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610739"/>
              </p:ext>
            </p:extLst>
          </p:nvPr>
        </p:nvGraphicFramePr>
        <p:xfrm>
          <a:off x="1668661" y="2586939"/>
          <a:ext cx="46053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91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477936260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98106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First_Name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Dept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Phone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Address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100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Ahmad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0786778899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101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Shaheen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0700800900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102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Mohsin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0777885885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Paktika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103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Kamal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0765889944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Khost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104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Rahim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0799454545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Logar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105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Rashid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IT</a:t>
                      </a:r>
                      <a:endParaRPr lang="en-US" sz="12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0789123456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Nangarhar</a:t>
                      </a:r>
                      <a:endParaRPr lang="en-US" sz="12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892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80991"/>
              </p:ext>
            </p:extLst>
          </p:nvPr>
        </p:nvGraphicFramePr>
        <p:xfrm>
          <a:off x="7079265" y="3511202"/>
          <a:ext cx="39863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66">
                  <a:extLst>
                    <a:ext uri="{9D8B030D-6E8A-4147-A177-3AD203B41FA5}">
                      <a16:colId xmlns:a16="http://schemas.microsoft.com/office/drawing/2014/main" val="3061660084"/>
                    </a:ext>
                  </a:extLst>
                </a:gridCol>
                <a:gridCol w="2153490">
                  <a:extLst>
                    <a:ext uri="{9D8B030D-6E8A-4147-A177-3AD203B41FA5}">
                      <a16:colId xmlns:a16="http://schemas.microsoft.com/office/drawing/2014/main" val="2099464261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306314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Std_ID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Course Title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Credits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Database Fundamentals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3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Java</a:t>
                      </a:r>
                      <a:r>
                        <a:rPr lang="en-US" sz="1200" b="0" baseline="0" dirty="0" smtClean="0"/>
                        <a:t> Programming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7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Multimedia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Web Designing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Islamic Culture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3456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026829" y="2753045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Course Relation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1812" y="2042601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Student Relation</a:t>
            </a:r>
            <a:endParaRPr lang="en-US" dirty="0"/>
          </a:p>
        </p:txBody>
      </p:sp>
      <p:cxnSp>
        <p:nvCxnSpPr>
          <p:cNvPr id="18" name="Elbow Connector 17"/>
          <p:cNvCxnSpPr/>
          <p:nvPr/>
        </p:nvCxnSpPr>
        <p:spPr>
          <a:xfrm>
            <a:off x="1675956" y="3175804"/>
            <a:ext cx="5363530" cy="2406581"/>
          </a:xfrm>
          <a:prstGeom prst="bentConnector3">
            <a:avLst>
              <a:gd name="adj1" fmla="val -91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713995"/>
            <a:ext cx="9280213" cy="662878"/>
          </a:xfrm>
        </p:spPr>
        <p:txBody>
          <a:bodyPr/>
          <a:lstStyle/>
          <a:p>
            <a:r>
              <a:rPr lang="en-US" b="1" dirty="0" smtClean="0"/>
              <a:t>Relational Model Keys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408022" cy="370396"/>
          </a:xfrm>
        </p:spPr>
        <p:txBody>
          <a:bodyPr/>
          <a:lstStyle/>
          <a:p>
            <a:r>
              <a:rPr lang="en-US" smtClean="0"/>
              <a:t>Sep, 04,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5818" y="6135808"/>
            <a:ext cx="8072846" cy="365125"/>
          </a:xfrm>
        </p:spPr>
        <p:txBody>
          <a:bodyPr/>
          <a:lstStyle/>
          <a:p>
            <a:r>
              <a:rPr lang="en-US" smtClean="0"/>
              <a:t>Instructor: Najib Ullah Sadaat | Email: najeeb.szu@gmail.com | Linked In, Twitter, Instagram: @NajeebSadaat | Contacts: 07(0,6,8)6 24 90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6" y="1489166"/>
            <a:ext cx="9280213" cy="4422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 key is one or more columns of a relation that is used to identify a row. 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A </a:t>
            </a:r>
            <a:r>
              <a:rPr lang="en-US" sz="2000" b="1" dirty="0"/>
              <a:t>key can be </a:t>
            </a:r>
            <a:r>
              <a:rPr lang="en-US" sz="2000" b="1" dirty="0" smtClean="0"/>
              <a:t>unique or </a:t>
            </a:r>
            <a:r>
              <a:rPr lang="en-US" sz="2000" b="1" dirty="0"/>
              <a:t>nonunique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Types of Keys</a:t>
            </a:r>
            <a:endParaRPr lang="en-US" sz="2000" b="1" dirty="0"/>
          </a:p>
          <a:p>
            <a:pPr lvl="1"/>
            <a:r>
              <a:rPr lang="en-US" sz="1800" b="1" dirty="0" smtClean="0"/>
              <a:t>Surrogate Key</a:t>
            </a:r>
          </a:p>
          <a:p>
            <a:pPr lvl="1"/>
            <a:r>
              <a:rPr lang="en-US" sz="1800" b="1" dirty="0" smtClean="0"/>
              <a:t>Composite Key</a:t>
            </a:r>
          </a:p>
          <a:p>
            <a:pPr lvl="1"/>
            <a:r>
              <a:rPr lang="en-US" sz="1800" b="1" dirty="0" smtClean="0"/>
              <a:t>Candidate Key</a:t>
            </a:r>
          </a:p>
          <a:p>
            <a:pPr lvl="1"/>
            <a:r>
              <a:rPr lang="en-US" sz="1800" b="1" dirty="0" smtClean="0"/>
              <a:t>Primary Key</a:t>
            </a:r>
          </a:p>
          <a:p>
            <a:pPr lvl="1"/>
            <a:r>
              <a:rPr lang="en-US" sz="1800" b="1" dirty="0" smtClean="0"/>
              <a:t>Foreign Key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361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1351</Words>
  <Application>Microsoft Office PowerPoint</Application>
  <PresentationFormat>Widescreen</PresentationFormat>
  <Paragraphs>379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Relational Database Model Terminology</vt:lpstr>
      <vt:lpstr>Agenda</vt:lpstr>
      <vt:lpstr>Relational Model Terminology</vt:lpstr>
      <vt:lpstr>Equivalent Sets of Terms</vt:lpstr>
      <vt:lpstr>Integrity Constraints</vt:lpstr>
      <vt:lpstr>The Domain Integrity Constraint</vt:lpstr>
      <vt:lpstr>The Entity Integrity Constraint</vt:lpstr>
      <vt:lpstr>The Referential Integrity Constraint</vt:lpstr>
      <vt:lpstr>Relational Model Keys</vt:lpstr>
      <vt:lpstr>Surrogate Key</vt:lpstr>
      <vt:lpstr>Composite Key</vt:lpstr>
      <vt:lpstr>Candidate and Primary Keys</vt:lpstr>
      <vt:lpstr>Defining a Primary Key in MS Access</vt:lpstr>
      <vt:lpstr>Foreign Key</vt:lpstr>
      <vt:lpstr>Enforcing Referential Integrity in MS Access</vt:lpstr>
      <vt:lpstr>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 Information Systems</dc:title>
  <dc:creator>Olive</dc:creator>
  <cp:lastModifiedBy>najeeb</cp:lastModifiedBy>
  <cp:revision>455</cp:revision>
  <dcterms:created xsi:type="dcterms:W3CDTF">2015-12-05T18:22:14Z</dcterms:created>
  <dcterms:modified xsi:type="dcterms:W3CDTF">2019-09-04T04:39:03Z</dcterms:modified>
</cp:coreProperties>
</file>