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74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972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448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00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51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361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69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661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174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28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08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36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00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8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40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46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6022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PoPPINS"/>
              </a:rPr>
              <a:t>STUDENT NAME: SHAKTHI KEERTHANA.M</a:t>
            </a:r>
            <a:br>
              <a:rPr lang="en-US" sz="3200" dirty="0" smtClean="0">
                <a:latin typeface="PoPPINS"/>
              </a:rPr>
            </a:br>
            <a:r>
              <a:rPr lang="en-US" sz="3200" dirty="0" smtClean="0">
                <a:latin typeface="PoPPINS"/>
              </a:rPr>
              <a:t>PROJECT TITLE: SENTIMENTAL ANALYSIS</a:t>
            </a:r>
            <a:endParaRPr lang="en-US" sz="3200" dirty="0">
              <a:latin typeface="PoPPINS"/>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537294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58091" y="2103119"/>
            <a:ext cx="10541726" cy="4167051"/>
          </a:xfrm>
        </p:spPr>
        <p:txBody>
          <a:bodyPr>
            <a:normAutofit fontScale="85000" lnSpcReduction="10000"/>
          </a:bodyPr>
          <a:lstStyle/>
          <a:p>
            <a:r>
              <a:rPr lang="en-US" dirty="0"/>
              <a:t>In conclusion, the sentiment analysis project successfully demonstrated the implementation of a sentiment analysis model using Python with NLTK and the VADER lexicon. Through this project, we gained valuable insights into the sentiment expressed in text data, enabling us to classify it as positive, negative, or neutral.</a:t>
            </a:r>
          </a:p>
          <a:p>
            <a:r>
              <a:rPr lang="en-US" dirty="0"/>
              <a:t>The project showcased the importance and applicability of sentiment analysis in various domains, including marketing, customer service, social media monitoring, and market research. By accurately analyzing and understanding the sentiment of text data, businesses and organizations can make informed decisions, enhance customer satisfaction, and stay ahead of market trends.</a:t>
            </a:r>
          </a:p>
          <a:p>
            <a:r>
              <a:rPr lang="en-US" dirty="0"/>
              <a:t>Moving forward, there are opportunities to further enhance the sentiment analysis model by exploring advanced machine learning techniques, incorporating domain-specific lexicons, and leveraging larger and more diverse datasets. Additionally, future research and development efforts could focus on extending the application of sentiment analysis to new domains and industries, thereby unlocking additional value and insights.</a:t>
            </a:r>
          </a:p>
          <a:p>
            <a:r>
              <a:rPr lang="en-US" dirty="0"/>
              <a:t>Overall, the sentiment analysis project highlights the power of natural language processing and machine learning techniques in extracting meaningful insights from text data, ultimately empowering businesses and organizations to better understand and engage with their audience</a:t>
            </a:r>
            <a:r>
              <a:rPr lang="en-US" dirty="0" smtClean="0"/>
              <a:t>.</a:t>
            </a:r>
          </a:p>
          <a:p>
            <a:endParaRPr lang="en-US" dirty="0"/>
          </a:p>
          <a:p>
            <a:endParaRPr lang="en-US" dirty="0"/>
          </a:p>
        </p:txBody>
      </p:sp>
    </p:spTree>
    <p:extLst>
      <p:ext uri="{BB962C8B-B14F-4D97-AF65-F5344CB8AC3E}">
        <p14:creationId xmlns:p14="http://schemas.microsoft.com/office/powerpoint/2010/main" val="286327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 name="Content Placeholder 10"/>
          <p:cNvPicPr>
            <a:picLocks noGrp="1" noChangeAspect="1"/>
          </p:cNvPicPr>
          <p:nvPr>
            <p:ph idx="1"/>
          </p:nvPr>
        </p:nvPicPr>
        <p:blipFill>
          <a:blip r:embed="rId2"/>
          <a:stretch>
            <a:fillRect/>
          </a:stretch>
        </p:blipFill>
        <p:spPr>
          <a:xfrm>
            <a:off x="1707470" y="0"/>
            <a:ext cx="9797142" cy="6753497"/>
          </a:xfrm>
          <a:prstGeom prst="rect">
            <a:avLst/>
          </a:prstGeom>
        </p:spPr>
      </p:pic>
    </p:spTree>
    <p:extLst>
      <p:ext uri="{BB962C8B-B14F-4D97-AF65-F5344CB8AC3E}">
        <p14:creationId xmlns:p14="http://schemas.microsoft.com/office/powerpoint/2010/main" val="71837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br>
              <a:rPr lang="en-US" dirty="0" smtClean="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INTRODUCTION</a:t>
            </a:r>
          </a:p>
          <a:p>
            <a:pPr>
              <a:buFont typeface="Wingdings" panose="05000000000000000000" pitchFamily="2" charset="2"/>
              <a:buChar char="q"/>
            </a:pPr>
            <a:r>
              <a:rPr lang="en-US" dirty="0" smtClean="0"/>
              <a:t>UNDERSTANDING SENTIMENTAL ANALYSIS</a:t>
            </a:r>
          </a:p>
          <a:p>
            <a:pPr>
              <a:buFont typeface="Wingdings" panose="05000000000000000000" pitchFamily="2" charset="2"/>
              <a:buChar char="q"/>
            </a:pPr>
            <a:r>
              <a:rPr lang="en-US" dirty="0" smtClean="0"/>
              <a:t>BACKGROUND AND DATA COLLECTION</a:t>
            </a:r>
          </a:p>
          <a:p>
            <a:pPr>
              <a:buFont typeface="Wingdings" panose="05000000000000000000" pitchFamily="2" charset="2"/>
              <a:buChar char="q"/>
            </a:pPr>
            <a:r>
              <a:rPr lang="en-US" dirty="0" smtClean="0"/>
              <a:t>METHODOLOGY</a:t>
            </a:r>
          </a:p>
          <a:p>
            <a:pPr>
              <a:buFont typeface="Wingdings" panose="05000000000000000000" pitchFamily="2" charset="2"/>
              <a:buChar char="q"/>
            </a:pPr>
            <a:r>
              <a:rPr lang="en-US" dirty="0" smtClean="0"/>
              <a:t>IMPLEMENTATION</a:t>
            </a:r>
          </a:p>
          <a:p>
            <a:pPr>
              <a:buFont typeface="Wingdings" panose="05000000000000000000" pitchFamily="2" charset="2"/>
              <a:buChar char="q"/>
            </a:pPr>
            <a:r>
              <a:rPr lang="en-US" dirty="0" smtClean="0"/>
              <a:t>RESULTS AND EVALUATION</a:t>
            </a:r>
          </a:p>
          <a:p>
            <a:pPr>
              <a:buFont typeface="Wingdings" panose="05000000000000000000" pitchFamily="2" charset="2"/>
              <a:buChar char="q"/>
            </a:pPr>
            <a:r>
              <a:rPr lang="en-US" dirty="0" smtClean="0"/>
              <a:t>DEMONSTRATION</a:t>
            </a:r>
          </a:p>
          <a:p>
            <a:pPr>
              <a:buFont typeface="Wingdings" panose="05000000000000000000" pitchFamily="2" charset="2"/>
              <a:buChar char="q"/>
            </a:pPr>
            <a:r>
              <a:rPr lang="en-US" dirty="0" smtClean="0"/>
              <a:t>APPLICATIONS AND FUTURE WORK</a:t>
            </a:r>
          </a:p>
          <a:p>
            <a:pPr>
              <a:buFont typeface="Wingdings" panose="05000000000000000000" pitchFamily="2" charset="2"/>
              <a:buChar char="q"/>
            </a:pPr>
            <a:r>
              <a:rPr lang="en-US" dirty="0" smtClean="0"/>
              <a:t>CONCLUSION</a:t>
            </a:r>
            <a:endParaRPr lang="en-US" dirty="0"/>
          </a:p>
        </p:txBody>
      </p:sp>
    </p:spTree>
    <p:extLst>
      <p:ext uri="{BB962C8B-B14F-4D97-AF65-F5344CB8AC3E}">
        <p14:creationId xmlns:p14="http://schemas.microsoft.com/office/powerpoint/2010/main" val="392833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
            </a:pPr>
            <a:r>
              <a:rPr lang="en-US" dirty="0"/>
              <a:t>Develop a sentiment analysis model using the VADER lexicon and NLTK library to analyze the sentiment of text data</a:t>
            </a:r>
            <a:r>
              <a:rPr lang="en-US" dirty="0" smtClean="0"/>
              <a:t>.</a:t>
            </a:r>
          </a:p>
          <a:p>
            <a:pPr>
              <a:buFont typeface="Wingdings" panose="05000000000000000000" pitchFamily="2" charset="2"/>
              <a:buChar char="§"/>
            </a:pPr>
            <a:r>
              <a:rPr lang="en-US" dirty="0"/>
              <a:t>The model should classify each piece of text as positive, negative, or neutral based on its sentiment score</a:t>
            </a:r>
            <a:r>
              <a:rPr lang="en-US" dirty="0" smtClean="0"/>
              <a:t>.</a:t>
            </a:r>
          </a:p>
          <a:p>
            <a:pPr>
              <a:buFont typeface="Wingdings" panose="05000000000000000000" pitchFamily="2" charset="2"/>
              <a:buChar char="§"/>
            </a:pPr>
            <a:r>
              <a:rPr lang="en-US" dirty="0"/>
              <a:t>The goal is to accurately determine the sentiment expressed in various types of text data, such as product reviews, customer feedback, social media comments, etc</a:t>
            </a:r>
            <a:r>
              <a:rPr lang="en-US" dirty="0" smtClean="0"/>
              <a:t>.</a:t>
            </a:r>
          </a:p>
          <a:p>
            <a:pPr>
              <a:buFont typeface="Wingdings" panose="05000000000000000000" pitchFamily="2" charset="2"/>
              <a:buChar char="§"/>
            </a:pPr>
            <a:r>
              <a:rPr lang="en-US" dirty="0"/>
              <a:t>Evaluate the performance of the sentiment analysis model in terms of accuracy and effectiveness in capturing the sentiment of the text accurately</a:t>
            </a:r>
            <a:r>
              <a:rPr lang="en-US" dirty="0" smtClean="0"/>
              <a:t>.</a:t>
            </a:r>
          </a:p>
          <a:p>
            <a:pPr>
              <a:buFont typeface="Wingdings" panose="05000000000000000000" pitchFamily="2" charset="2"/>
              <a:buChar char="§"/>
            </a:pPr>
            <a:r>
              <a:rPr lang="en-US" dirty="0"/>
              <a:t>Provide insights into the sentiment expressed in the text data and its implications for decision-making in relevant domains, such as marketing, customer service, or public opinion analysis.</a:t>
            </a:r>
            <a:endParaRPr lang="en-US" dirty="0"/>
          </a:p>
        </p:txBody>
      </p:sp>
    </p:spTree>
    <p:extLst>
      <p:ext uri="{BB962C8B-B14F-4D97-AF65-F5344CB8AC3E}">
        <p14:creationId xmlns:p14="http://schemas.microsoft.com/office/powerpoint/2010/main" val="44418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657" y="0"/>
            <a:ext cx="8911687" cy="1280890"/>
          </a:xfrm>
        </p:spPr>
        <p:txBody>
          <a:bodyPr/>
          <a:lstStyle/>
          <a:p>
            <a:r>
              <a:rPr lang="en-US" dirty="0" smtClean="0"/>
              <a:t>PROJECT OVERVIEW</a:t>
            </a:r>
            <a:endParaRPr lang="en-US" dirty="0"/>
          </a:p>
        </p:txBody>
      </p:sp>
      <p:sp>
        <p:nvSpPr>
          <p:cNvPr id="3" name="Content Placeholder 2"/>
          <p:cNvSpPr>
            <a:spLocks noGrp="1"/>
          </p:cNvSpPr>
          <p:nvPr>
            <p:ph idx="1"/>
          </p:nvPr>
        </p:nvSpPr>
        <p:spPr>
          <a:xfrm>
            <a:off x="1632857" y="783771"/>
            <a:ext cx="9871755" cy="5127451"/>
          </a:xfrm>
        </p:spPr>
        <p:txBody>
          <a:bodyPr>
            <a:normAutofit fontScale="70000" lnSpcReduction="20000"/>
          </a:bodyPr>
          <a:lstStyle/>
          <a:p>
            <a:r>
              <a:rPr lang="en-US" b="1" dirty="0"/>
              <a:t>Objective:</a:t>
            </a:r>
            <a:r>
              <a:rPr lang="en-US" dirty="0"/>
              <a:t> The main objective of this project is to develop a sentiment analysis model capable of analyzing the sentiment expressed in text data and classifying it as positive, negative, or neutral.</a:t>
            </a:r>
          </a:p>
          <a:p>
            <a:r>
              <a:rPr lang="en-US" b="1" dirty="0"/>
              <a:t>Approach:</a:t>
            </a:r>
            <a:r>
              <a:rPr lang="en-US" dirty="0"/>
              <a:t> The project utilizes the Natural Language Toolkit (NLTK) library and the VADER (Valence Aware Dictionary and </a:t>
            </a:r>
            <a:r>
              <a:rPr lang="en-US" dirty="0" err="1"/>
              <a:t>sEntiment</a:t>
            </a:r>
            <a:r>
              <a:rPr lang="en-US" dirty="0"/>
              <a:t> </a:t>
            </a:r>
            <a:r>
              <a:rPr lang="en-US" dirty="0" err="1"/>
              <a:t>Reasoner</a:t>
            </a:r>
            <a:r>
              <a:rPr lang="en-US" dirty="0"/>
              <a:t>) lexicon for sentiment analysis. NLTK provides tools for natural language processing, while VADER is specifically designed for sentiment analysis.</a:t>
            </a:r>
          </a:p>
          <a:p>
            <a:r>
              <a:rPr lang="en-US" b="1" dirty="0"/>
              <a:t>Methodology:</a:t>
            </a:r>
            <a:endParaRPr lang="en-US" dirty="0"/>
          </a:p>
          <a:p>
            <a:r>
              <a:rPr lang="en-US" b="1" dirty="0"/>
              <a:t>Data Collection:</a:t>
            </a:r>
            <a:endParaRPr lang="en-US" dirty="0"/>
          </a:p>
          <a:p>
            <a:pPr lvl="1"/>
            <a:r>
              <a:rPr lang="en-US" dirty="0"/>
              <a:t>Collect text data from various sources such as product reviews, customer feedback, social media comments, etc.</a:t>
            </a:r>
          </a:p>
          <a:p>
            <a:r>
              <a:rPr lang="en-US" b="1" dirty="0"/>
              <a:t>Data Preprocessing:</a:t>
            </a:r>
            <a:endParaRPr lang="en-US" dirty="0"/>
          </a:p>
          <a:p>
            <a:pPr lvl="1"/>
            <a:r>
              <a:rPr lang="en-US" dirty="0"/>
              <a:t>Clean and preprocess the text data to remove noise, punctuation, and special characters.</a:t>
            </a:r>
          </a:p>
          <a:p>
            <a:pPr lvl="1"/>
            <a:r>
              <a:rPr lang="en-US" dirty="0"/>
              <a:t>Tokenize the text data into individual words or phrases.</a:t>
            </a:r>
          </a:p>
          <a:p>
            <a:r>
              <a:rPr lang="en-US" b="1" dirty="0"/>
              <a:t>Sentiment Analysis:</a:t>
            </a:r>
            <a:endParaRPr lang="en-US" dirty="0"/>
          </a:p>
          <a:p>
            <a:pPr lvl="1"/>
            <a:r>
              <a:rPr lang="en-US" dirty="0"/>
              <a:t>Utilize the VADER sentiment analyzer to calculate sentiment scores for each piece of text.</a:t>
            </a:r>
          </a:p>
          <a:p>
            <a:pPr lvl="1"/>
            <a:r>
              <a:rPr lang="en-US" dirty="0"/>
              <a:t>The sentiment scores include positive, negative, neutral, and compound scores.</a:t>
            </a:r>
          </a:p>
          <a:p>
            <a:r>
              <a:rPr lang="en-US" b="1" dirty="0"/>
              <a:t>Classification:</a:t>
            </a:r>
            <a:endParaRPr lang="en-US" dirty="0"/>
          </a:p>
          <a:p>
            <a:pPr lvl="1"/>
            <a:r>
              <a:rPr lang="en-US" dirty="0"/>
              <a:t>Classify each text data into one of three sentiment categories: positive, negative, or neutral.</a:t>
            </a:r>
          </a:p>
          <a:p>
            <a:pPr lvl="1"/>
            <a:r>
              <a:rPr lang="en-US" dirty="0"/>
              <a:t>Determine sentiment based on the compound score provided by the VADER sentiment analyzer.</a:t>
            </a:r>
          </a:p>
          <a:p>
            <a:r>
              <a:rPr lang="en-US" b="1" dirty="0"/>
              <a:t>Evaluation:</a:t>
            </a:r>
            <a:endParaRPr lang="en-US" dirty="0"/>
          </a:p>
          <a:p>
            <a:pPr lvl="1"/>
            <a:r>
              <a:rPr lang="en-US" dirty="0"/>
              <a:t>Evaluate the performance of the sentiment analysis model using metrics such as accuracy, precision, recall, and F1 score.</a:t>
            </a:r>
          </a:p>
          <a:p>
            <a:pPr lvl="1"/>
            <a:r>
              <a:rPr lang="en-US" dirty="0"/>
              <a:t>Validate the effectiveness of the model in accurately capturing the sentiment expressed in the text data.</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78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USERS OF THE ABOVE PROJECT:</a:t>
            </a:r>
            <a:br>
              <a:rPr lang="en-US" dirty="0" smtClean="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a:t>Businesses and </a:t>
            </a:r>
            <a:r>
              <a:rPr lang="en-US" b="1" dirty="0" smtClean="0"/>
              <a:t>Corporations</a:t>
            </a:r>
          </a:p>
          <a:p>
            <a:pPr>
              <a:buFont typeface="Wingdings" panose="05000000000000000000" pitchFamily="2" charset="2"/>
              <a:buChar char="§"/>
            </a:pPr>
            <a:r>
              <a:rPr lang="en-US" b="1" dirty="0"/>
              <a:t>Social Media </a:t>
            </a:r>
            <a:r>
              <a:rPr lang="en-US" b="1" dirty="0" smtClean="0"/>
              <a:t>Platforms</a:t>
            </a:r>
          </a:p>
          <a:p>
            <a:pPr>
              <a:buFont typeface="Wingdings" panose="05000000000000000000" pitchFamily="2" charset="2"/>
              <a:buChar char="§"/>
            </a:pPr>
            <a:r>
              <a:rPr lang="en-US" b="1" dirty="0"/>
              <a:t>Market Research </a:t>
            </a:r>
            <a:r>
              <a:rPr lang="en-US" b="1" dirty="0" smtClean="0"/>
              <a:t>Firms</a:t>
            </a:r>
          </a:p>
          <a:p>
            <a:pPr>
              <a:buFont typeface="Wingdings" panose="05000000000000000000" pitchFamily="2" charset="2"/>
              <a:buChar char="§"/>
            </a:pPr>
            <a:r>
              <a:rPr lang="en-US" b="1" dirty="0"/>
              <a:t>Government and Public </a:t>
            </a:r>
            <a:r>
              <a:rPr lang="en-US" b="1" dirty="0" smtClean="0"/>
              <a:t>Sector</a:t>
            </a:r>
          </a:p>
          <a:p>
            <a:pPr>
              <a:buFont typeface="Wingdings" panose="05000000000000000000" pitchFamily="2" charset="2"/>
              <a:buChar char="§"/>
            </a:pPr>
            <a:r>
              <a:rPr lang="en-US" b="1" dirty="0"/>
              <a:t>Healthcare </a:t>
            </a:r>
            <a:r>
              <a:rPr lang="en-US" b="1" dirty="0" smtClean="0"/>
              <a:t>Industry</a:t>
            </a:r>
          </a:p>
          <a:p>
            <a:pPr>
              <a:buFont typeface="Wingdings" panose="05000000000000000000" pitchFamily="2" charset="2"/>
              <a:buChar char="§"/>
            </a:pPr>
            <a:r>
              <a:rPr lang="en-US" b="1" dirty="0"/>
              <a:t>Academic </a:t>
            </a:r>
            <a:r>
              <a:rPr lang="en-US" b="1" dirty="0" smtClean="0"/>
              <a:t>Researchers</a:t>
            </a:r>
          </a:p>
          <a:p>
            <a:pPr>
              <a:buFont typeface="Wingdings" panose="05000000000000000000" pitchFamily="2" charset="2"/>
              <a:buChar char="§"/>
            </a:pPr>
            <a:r>
              <a:rPr lang="en-US" b="1" dirty="0"/>
              <a:t>Media and Journalism</a:t>
            </a:r>
            <a:endParaRPr lang="en-US" dirty="0"/>
          </a:p>
        </p:txBody>
      </p:sp>
    </p:spTree>
    <p:extLst>
      <p:ext uri="{BB962C8B-B14F-4D97-AF65-F5344CB8AC3E}">
        <p14:creationId xmlns:p14="http://schemas.microsoft.com/office/powerpoint/2010/main" val="123050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SOLUTION AND ITS VALUE PROPOSITION</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b="1" dirty="0"/>
              <a:t>Solution Overview</a:t>
            </a:r>
            <a:r>
              <a:rPr lang="en-US" b="1" dirty="0" smtClean="0"/>
              <a:t>:</a:t>
            </a:r>
          </a:p>
          <a:p>
            <a:pPr>
              <a:buFont typeface="Wingdings" panose="05000000000000000000" pitchFamily="2" charset="2"/>
              <a:buChar char="§"/>
            </a:pPr>
            <a:r>
              <a:rPr lang="en-US" b="1" dirty="0"/>
              <a:t>Data Collection and </a:t>
            </a:r>
            <a:r>
              <a:rPr lang="en-US" b="1" dirty="0" smtClean="0"/>
              <a:t>Preprocessing</a:t>
            </a:r>
          </a:p>
          <a:p>
            <a:pPr>
              <a:buFont typeface="Wingdings" panose="05000000000000000000" pitchFamily="2" charset="2"/>
              <a:buChar char="§"/>
            </a:pPr>
            <a:r>
              <a:rPr lang="en-US" b="1" dirty="0"/>
              <a:t>Sentiment </a:t>
            </a:r>
            <a:r>
              <a:rPr lang="en-US" b="1" dirty="0" smtClean="0"/>
              <a:t>Analysis</a:t>
            </a:r>
          </a:p>
          <a:p>
            <a:pPr>
              <a:buFont typeface="Wingdings" panose="05000000000000000000" pitchFamily="2" charset="2"/>
              <a:buChar char="§"/>
            </a:pPr>
            <a:r>
              <a:rPr lang="en-US" b="1" dirty="0" smtClean="0"/>
              <a:t>Classification</a:t>
            </a:r>
          </a:p>
          <a:p>
            <a:pPr>
              <a:buFont typeface="Wingdings" panose="05000000000000000000" pitchFamily="2" charset="2"/>
              <a:buChar char="§"/>
            </a:pPr>
            <a:r>
              <a:rPr lang="en-US" b="1" dirty="0" smtClean="0"/>
              <a:t>Evaluation</a:t>
            </a:r>
          </a:p>
          <a:p>
            <a:pPr>
              <a:buFont typeface="Wingdings" panose="05000000000000000000" pitchFamily="2" charset="2"/>
              <a:buChar char="§"/>
            </a:pPr>
            <a:endParaRPr lang="en-US" b="1" dirty="0"/>
          </a:p>
          <a:p>
            <a:pPr>
              <a:buFont typeface="Wingdings" panose="05000000000000000000" pitchFamily="2" charset="2"/>
              <a:buChar char="§"/>
            </a:pPr>
            <a:r>
              <a:rPr lang="en-US" b="1" dirty="0"/>
              <a:t>Value Proposition</a:t>
            </a:r>
            <a:r>
              <a:rPr lang="en-US" b="1" dirty="0" smtClean="0"/>
              <a:t>:</a:t>
            </a:r>
          </a:p>
          <a:p>
            <a:pPr>
              <a:buFont typeface="Wingdings" panose="05000000000000000000" pitchFamily="2" charset="2"/>
              <a:buChar char="§"/>
            </a:pPr>
            <a:r>
              <a:rPr lang="en-US" b="1" dirty="0"/>
              <a:t>Enhanced Decision </a:t>
            </a:r>
            <a:r>
              <a:rPr lang="en-US" b="1" dirty="0" smtClean="0"/>
              <a:t>Making</a:t>
            </a:r>
          </a:p>
          <a:p>
            <a:pPr>
              <a:buFont typeface="Wingdings" panose="05000000000000000000" pitchFamily="2" charset="2"/>
              <a:buChar char="§"/>
            </a:pPr>
            <a:r>
              <a:rPr lang="en-US" b="1" dirty="0"/>
              <a:t>Improved Customer </a:t>
            </a:r>
            <a:r>
              <a:rPr lang="en-US" b="1" dirty="0" smtClean="0"/>
              <a:t>Experience</a:t>
            </a:r>
          </a:p>
          <a:p>
            <a:pPr>
              <a:buFont typeface="Wingdings" panose="05000000000000000000" pitchFamily="2" charset="2"/>
              <a:buChar char="§"/>
            </a:pPr>
            <a:r>
              <a:rPr lang="en-US" b="1" dirty="0"/>
              <a:t>Market Insights and Competitive </a:t>
            </a:r>
            <a:r>
              <a:rPr lang="en-US" b="1" dirty="0" smtClean="0"/>
              <a:t>Advantage</a:t>
            </a:r>
          </a:p>
          <a:p>
            <a:pPr>
              <a:buFont typeface="Wingdings" panose="05000000000000000000" pitchFamily="2" charset="2"/>
              <a:buChar char="§"/>
            </a:pPr>
            <a:r>
              <a:rPr lang="en-US" b="1" dirty="0"/>
              <a:t>Cost and Time </a:t>
            </a:r>
            <a:r>
              <a:rPr lang="en-US" b="1" dirty="0" smtClean="0"/>
              <a:t>Efficiency</a:t>
            </a:r>
          </a:p>
          <a:p>
            <a:pPr>
              <a:buFont typeface="Wingdings" panose="05000000000000000000" pitchFamily="2" charset="2"/>
              <a:buChar char="§"/>
            </a:pPr>
            <a:r>
              <a:rPr lang="en-US" b="1" dirty="0"/>
              <a:t>Risk Mitigation</a:t>
            </a:r>
            <a:endParaRPr lang="en-US" b="1"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49852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THE PROJECT</a:t>
            </a:r>
            <a:endParaRPr lang="en-US" dirty="0"/>
          </a:p>
        </p:txBody>
      </p:sp>
      <p:sp>
        <p:nvSpPr>
          <p:cNvPr id="3" name="Content Placeholder 2"/>
          <p:cNvSpPr>
            <a:spLocks noGrp="1"/>
          </p:cNvSpPr>
          <p:nvPr>
            <p:ph idx="1"/>
          </p:nvPr>
        </p:nvSpPr>
        <p:spPr>
          <a:xfrm>
            <a:off x="2589212" y="2133599"/>
            <a:ext cx="8475028" cy="3823063"/>
          </a:xfrm>
        </p:spPr>
        <p:txBody>
          <a:bodyPr>
            <a:normAutofit/>
          </a:bodyPr>
          <a:lstStyle/>
          <a:p>
            <a:r>
              <a:rPr lang="en-US" b="1" dirty="0"/>
              <a:t>Step 1: Import Libraries</a:t>
            </a:r>
          </a:p>
          <a:p>
            <a:r>
              <a:rPr lang="en-US" b="1" dirty="0"/>
              <a:t>Step 2: Download VADER Lexicon</a:t>
            </a:r>
          </a:p>
          <a:p>
            <a:r>
              <a:rPr lang="en-US" b="1" dirty="0"/>
              <a:t>Step 3: Initialize Sentiment Analyzer</a:t>
            </a:r>
          </a:p>
          <a:p>
            <a:r>
              <a:rPr lang="en-US" b="1" dirty="0"/>
              <a:t>Step 4: Define Text Data</a:t>
            </a:r>
          </a:p>
          <a:p>
            <a:r>
              <a:rPr lang="en-US" b="1" dirty="0"/>
              <a:t>Step 5: Perform Sentiment Analysis</a:t>
            </a:r>
          </a:p>
          <a:p>
            <a:endParaRPr lang="en-US" dirty="0"/>
          </a:p>
        </p:txBody>
      </p:sp>
    </p:spTree>
    <p:extLst>
      <p:ext uri="{BB962C8B-B14F-4D97-AF65-F5344CB8AC3E}">
        <p14:creationId xmlns:p14="http://schemas.microsoft.com/office/powerpoint/2010/main" val="394524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 FOR THE PROJECT</a:t>
            </a:r>
            <a:endParaRPr lang="en-US" dirty="0"/>
          </a:p>
        </p:txBody>
      </p:sp>
      <p:sp>
        <p:nvSpPr>
          <p:cNvPr id="3" name="Content Placeholder 2"/>
          <p:cNvSpPr>
            <a:spLocks noGrp="1"/>
          </p:cNvSpPr>
          <p:nvPr>
            <p:ph idx="1"/>
          </p:nvPr>
        </p:nvSpPr>
        <p:spPr/>
        <p:txBody>
          <a:bodyPr/>
          <a:lstStyle/>
          <a:p>
            <a:r>
              <a:rPr lang="en-US" dirty="0"/>
              <a:t>Q: What is sentiment analysis? </a:t>
            </a:r>
            <a:endParaRPr lang="en-US" dirty="0" smtClean="0"/>
          </a:p>
          <a:p>
            <a:r>
              <a:rPr lang="en-US" dirty="0" smtClean="0"/>
              <a:t>A</a:t>
            </a:r>
            <a:r>
              <a:rPr lang="en-US" dirty="0"/>
              <a:t>: Sentiment analysis is the process of analyzing text data to determine the sentiment expressed, whether it's positive, negative, or neutral</a:t>
            </a:r>
            <a:r>
              <a:rPr lang="en-US" dirty="0" smtClean="0"/>
              <a:t>.</a:t>
            </a:r>
          </a:p>
          <a:p>
            <a:endParaRPr lang="en-US" dirty="0"/>
          </a:p>
          <a:p>
            <a:r>
              <a:rPr lang="en-US" dirty="0"/>
              <a:t>Q: What libraries are used for sentiment analysis in Python? A: The project utilizes the Natural Language Toolkit (NLTK) library and the VADER (Valence Aware Dictionary and </a:t>
            </a:r>
            <a:r>
              <a:rPr lang="en-US" dirty="0"/>
              <a:t>(</a:t>
            </a:r>
            <a:r>
              <a:rPr lang="en-US" dirty="0" err="1" smtClean="0"/>
              <a:t>Entiment</a:t>
            </a:r>
            <a:r>
              <a:rPr lang="en-US" dirty="0" smtClean="0"/>
              <a:t> </a:t>
            </a:r>
            <a:r>
              <a:rPr lang="en-US" dirty="0" err="1"/>
              <a:t>Reasoner</a:t>
            </a:r>
            <a:r>
              <a:rPr lang="en-US" dirty="0"/>
              <a:t>) lexicon for sentiment analysis</a:t>
            </a:r>
            <a:r>
              <a:rPr lang="en-US" dirty="0" smtClean="0"/>
              <a:t>.</a:t>
            </a:r>
          </a:p>
          <a:p>
            <a:r>
              <a:rPr lang="en-US" dirty="0"/>
              <a:t>Q: How does the sentiment analysis model work? A: The sentiment analysis model calculates sentiment scores for each piece of text using the VADER sentiment analyzer. It then classifies the sentiment as positive, negative, or neutral based on the compound score.</a:t>
            </a:r>
            <a:endParaRPr lang="en-US" dirty="0"/>
          </a:p>
        </p:txBody>
      </p:sp>
    </p:spTree>
    <p:extLst>
      <p:ext uri="{BB962C8B-B14F-4D97-AF65-F5344CB8AC3E}">
        <p14:creationId xmlns:p14="http://schemas.microsoft.com/office/powerpoint/2010/main" val="32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Q: What is the main objective of the project? A: The main objective is to develop a sentiment analysis model capable of accurately analyzing and classifying the sentiment expressed in text data</a:t>
            </a:r>
            <a:r>
              <a:rPr lang="en-US" dirty="0" smtClean="0"/>
              <a:t>.</a:t>
            </a:r>
          </a:p>
          <a:p>
            <a:endParaRPr lang="en-US" dirty="0"/>
          </a:p>
          <a:p>
            <a:r>
              <a:rPr lang="en-US" dirty="0"/>
              <a:t>Q: What are the potential applications of sentiment analysis? A: Sentiment analysis has various applications across industries, including customer feedback analysis, social media monitoring, market research, and reputation management</a:t>
            </a:r>
            <a:r>
              <a:rPr lang="en-US" dirty="0" smtClean="0"/>
              <a:t>.</a:t>
            </a:r>
          </a:p>
          <a:p>
            <a:endParaRPr lang="en-US" dirty="0"/>
          </a:p>
          <a:p>
            <a:r>
              <a:rPr lang="en-US" dirty="0"/>
              <a:t>Q: How is the performance of the sentiment analysis model evaluated? A: The performance of the sentiment analysis model is evaluated using metrics such as accuracy, precision, recall, and F1 score. These metrics measure the model's effectiveness in accurately capturing sentiment.</a:t>
            </a:r>
            <a:endParaRPr lang="en-US" dirty="0"/>
          </a:p>
        </p:txBody>
      </p:sp>
    </p:spTree>
    <p:extLst>
      <p:ext uri="{BB962C8B-B14F-4D97-AF65-F5344CB8AC3E}">
        <p14:creationId xmlns:p14="http://schemas.microsoft.com/office/powerpoint/2010/main" val="7727423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TotalTime>
  <Words>959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PoPPINS</vt:lpstr>
      <vt:lpstr>Wingdings</vt:lpstr>
      <vt:lpstr>Wingdings 3</vt:lpstr>
      <vt:lpstr>Wisp</vt:lpstr>
      <vt:lpstr>STUDENT NAME: SHAKTHI KEERTHANA.M PROJECT TITLE: SENTIMENTAL ANALYSIS</vt:lpstr>
      <vt:lpstr>AGENDA: </vt:lpstr>
      <vt:lpstr>PROBLEM STATEMENT: </vt:lpstr>
      <vt:lpstr>PROJECT OVERVIEW</vt:lpstr>
      <vt:lpstr>END USERS OF THE ABOVE PROJECT: </vt:lpstr>
      <vt:lpstr>PROJECT SOLUTION AND ITS VALUE PROPOSITION</vt:lpstr>
      <vt:lpstr>IMPLEMENTATION OF THE PROJECT</vt:lpstr>
      <vt:lpstr>Q &amp; A FOR THE PROJECT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SHAKTHI KEERTHANA.M PROJECT TITLE: SENTIMENTAL ANALYSIS</dc:title>
  <dc:creator>admin</dc:creator>
  <cp:lastModifiedBy>admin</cp:lastModifiedBy>
  <cp:revision>5</cp:revision>
  <dcterms:created xsi:type="dcterms:W3CDTF">2024-04-01T05:00:37Z</dcterms:created>
  <dcterms:modified xsi:type="dcterms:W3CDTF">2024-04-01T05:44:05Z</dcterms:modified>
</cp:coreProperties>
</file>