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jdNFZ6g5e68h/7+YO7R73Zd6Of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711388-4589-4111-9536-A0556BA49266}">
  <a:tblStyle styleId="{95711388-4589-4111-9536-A0556BA4926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srinethi%20s\Downloads\employee_data.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srinethi%20s\Downloads\employee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layout>
        <c:manualLayout>
          <c:xMode val="edge"/>
          <c:yMode val="edge"/>
          <c:x val="0.16853455818022747"/>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34F-470E-97BC-6D8F5D293A99}"/>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F34F-470E-97BC-6D8F5D293A9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F34F-470E-97BC-6D8F5D293A9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F34F-470E-97BC-6D8F5D293A99}"/>
            </c:ext>
          </c:extLst>
        </c:ser>
        <c:dLbls>
          <c:showLegendKey val="0"/>
          <c:showVal val="0"/>
          <c:showCatName val="0"/>
          <c:showSerName val="0"/>
          <c:showPercent val="0"/>
          <c:showBubbleSize val="0"/>
        </c:dLbls>
        <c:gapWidth val="219"/>
        <c:overlap val="-27"/>
        <c:axId val="786735695"/>
        <c:axId val="786739535"/>
      </c:barChart>
      <c:catAx>
        <c:axId val="78673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739535"/>
        <c:crosses val="autoZero"/>
        <c:auto val="1"/>
        <c:lblAlgn val="ctr"/>
        <c:lblOffset val="100"/>
        <c:noMultiLvlLbl val="0"/>
      </c:catAx>
      <c:valAx>
        <c:axId val="786739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73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12"/>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data analysis</a:t>
            </a:r>
            <a:endParaRPr lang="en-IN" dirty="0"/>
          </a:p>
        </c:rich>
      </c:tx>
      <c:layout>
        <c:manualLayout>
          <c:xMode val="edge"/>
          <c:yMode val="edge"/>
          <c:x val="0.28318840579710147"/>
          <c:y val="2.222222222222222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614457831325301E-2"/>
          <c:y val="0.1749047619047619"/>
          <c:w val="0.8518592480156848"/>
          <c:h val="0.74414285714285711"/>
        </c:manualLayout>
      </c:layout>
      <c:pie3DChart>
        <c:varyColors val="1"/>
        <c:ser>
          <c:idx val="0"/>
          <c:order val="0"/>
          <c:tx>
            <c:strRef>
              <c:f>Sheet2!$B$3:$B$4</c:f>
              <c:strCache>
                <c:ptCount val="1"/>
                <c:pt idx="0">
                  <c:v>HIGH</c:v>
                </c:pt>
              </c:strCache>
            </c:strRef>
          </c:tx>
          <c:explosion val="4"/>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2E8-4EB2-87EE-D4FC66B1E4B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2E8-4EB2-87EE-D4FC66B1E4B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2E8-4EB2-87EE-D4FC66B1E4B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2E8-4EB2-87EE-D4FC66B1E4B0}"/>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obj">
  <p:cSld name="OBJECT">
    <p:spTree>
      <p:nvGrpSpPr>
        <p:cNvPr id="18" name="Shape 18"/>
        <p:cNvGrpSpPr/>
        <p:nvPr/>
      </p:nvGrpSpPr>
      <p:grpSpPr>
        <a:xfrm>
          <a:off x="0" y="0"/>
          <a:ext cx="0" cy="0"/>
          <a:chOff x="0" y="0"/>
          <a:chExt cx="0" cy="0"/>
        </a:xfrm>
      </p:grpSpPr>
      <p:sp>
        <p:nvSpPr>
          <p:cNvPr id="19" name="Google Shape;19;p16"/>
          <p:cNvSpPr txBox="1"/>
          <p:nvPr>
            <p:ph type="ctrTitle"/>
          </p:nvPr>
        </p:nvSpPr>
        <p:spPr>
          <a:xfrm>
            <a:off x="3195574" y="2067305"/>
            <a:ext cx="5800851" cy="518160"/>
          </a:xfrm>
          <a:prstGeom prst="rect">
            <a:avLst/>
          </a:prstGeom>
          <a:noFill/>
          <a:ln>
            <a:noFill/>
          </a:ln>
        </p:spPr>
        <p:txBody>
          <a:bodyPr anchorCtr="0" anchor="b" bIns="0" lIns="0" spcFirstLastPara="1" rIns="0" wrap="square" tIns="0">
            <a:spAutoFit/>
          </a:bodyPr>
          <a:lstStyle>
            <a:lvl1pPr lvl="0" algn="l">
              <a:lnSpc>
                <a:spcPct val="85000"/>
              </a:lnSpc>
              <a:spcBef>
                <a:spcPts val="0"/>
              </a:spcBef>
              <a:spcAft>
                <a:spcPts val="0"/>
              </a:spcAft>
              <a:buClr>
                <a:schemeClr val="dk1"/>
              </a:buClr>
              <a:buSzPts val="3200"/>
              <a:buFont typeface="Trebuchet MS"/>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90000"/>
              </a:lnSpc>
              <a:spcBef>
                <a:spcPts val="1200"/>
              </a:spcBef>
              <a:spcAft>
                <a:spcPts val="0"/>
              </a:spcAft>
              <a:buSzPts val="2000"/>
              <a:buChar char=" "/>
              <a:defRPr/>
            </a:lvl1pPr>
            <a:lvl2pPr lvl="1" algn="l">
              <a:lnSpc>
                <a:spcPct val="90000"/>
              </a:lnSpc>
              <a:spcBef>
                <a:spcPts val="200"/>
              </a:spcBef>
              <a:spcAft>
                <a:spcPts val="0"/>
              </a:spcAft>
              <a:buSzPts val="1800"/>
              <a:buChar char="◦"/>
              <a:defRPr/>
            </a:lvl2pPr>
            <a:lvl3pPr lvl="2" algn="l">
              <a:lnSpc>
                <a:spcPct val="90000"/>
              </a:lnSpc>
              <a:spcBef>
                <a:spcPts val="400"/>
              </a:spcBef>
              <a:spcAft>
                <a:spcPts val="0"/>
              </a:spcAft>
              <a:buSzPts val="1800"/>
              <a:buChar char="◦"/>
              <a:defRPr/>
            </a:lvl3pPr>
            <a:lvl4pPr lvl="3" algn="l">
              <a:lnSpc>
                <a:spcPct val="90000"/>
              </a:lnSpc>
              <a:spcBef>
                <a:spcPts val="400"/>
              </a:spcBef>
              <a:spcAft>
                <a:spcPts val="0"/>
              </a:spcAft>
              <a:buSzPts val="1800"/>
              <a:buChar char="◦"/>
              <a:defRPr/>
            </a:lvl4pPr>
            <a:lvl5pPr lvl="4" algn="l">
              <a:lnSpc>
                <a:spcPct val="90000"/>
              </a:lnSpc>
              <a:spcBef>
                <a:spcPts val="400"/>
              </a:spcBef>
              <a:spcAft>
                <a:spcPts val="0"/>
              </a:spcAft>
              <a:buSzPts val="1800"/>
              <a:buChar char="◦"/>
              <a:defRPr/>
            </a:lvl5pPr>
            <a:lvl6pPr lvl="5" algn="l">
              <a:lnSpc>
                <a:spcPct val="90000"/>
              </a:lnSpc>
              <a:spcBef>
                <a:spcPts val="400"/>
              </a:spcBef>
              <a:spcAft>
                <a:spcPts val="0"/>
              </a:spcAft>
              <a:buSzPts val="1800"/>
              <a:buChar char="◦"/>
              <a:defRPr/>
            </a:lvl6pPr>
            <a:lvl7pPr lvl="6" algn="l">
              <a:lnSpc>
                <a:spcPct val="90000"/>
              </a:lnSpc>
              <a:spcBef>
                <a:spcPts val="400"/>
              </a:spcBef>
              <a:spcAft>
                <a:spcPts val="0"/>
              </a:spcAft>
              <a:buSzPts val="1800"/>
              <a:buChar char="◦"/>
              <a:defRPr/>
            </a:lvl7pPr>
            <a:lvl8pPr lvl="7" algn="l">
              <a:lnSpc>
                <a:spcPct val="90000"/>
              </a:lnSpc>
              <a:spcBef>
                <a:spcPts val="400"/>
              </a:spcBef>
              <a:spcAft>
                <a:spcPts val="0"/>
              </a:spcAft>
              <a:buSzPts val="1800"/>
              <a:buChar char="◦"/>
              <a:defRPr/>
            </a:lvl8pPr>
            <a:lvl9pPr lvl="8" algn="l">
              <a:lnSpc>
                <a:spcPct val="90000"/>
              </a:lnSpc>
              <a:spcBef>
                <a:spcPts val="400"/>
              </a:spcBef>
              <a:spcAft>
                <a:spcPts val="400"/>
              </a:spcAft>
              <a:buSzPts val="1800"/>
              <a:buChar char="◦"/>
              <a:defRPr/>
            </a:lvl9pPr>
          </a:lstStyle>
          <a:p/>
        </p:txBody>
      </p:sp>
      <p:sp>
        <p:nvSpPr>
          <p:cNvPr id="21" name="Google Shape;21;p16"/>
          <p:cNvSpPr txBox="1"/>
          <p:nvPr>
            <p:ph idx="11" type="ftr"/>
          </p:nvPr>
        </p:nvSpPr>
        <p:spPr>
          <a:xfrm>
            <a:off x="3686185" y="6459785"/>
            <a:ext cx="4822804" cy="365125"/>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0" type="dt"/>
          </p:nvPr>
        </p:nvSpPr>
        <p:spPr>
          <a:xfrm>
            <a:off x="1097280" y="6459785"/>
            <a:ext cx="2472271" cy="36512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9900458" y="6459785"/>
            <a:ext cx="1312025" cy="365125"/>
          </a:xfrm>
          <a:prstGeom prst="rect">
            <a:avLst/>
          </a:prstGeom>
          <a:noFill/>
          <a:ln>
            <a:noFill/>
          </a:ln>
        </p:spPr>
        <p:txBody>
          <a:bodyPr anchorCtr="0" anchor="ctr" bIns="0" lIns="0" spcFirstLastPara="1" rIns="0" wrap="square" tIns="0">
            <a:noAutofit/>
          </a:bodyPr>
          <a:lstStyle>
            <a:lvl1pPr indent="0" lvl="0" marL="38100" marR="0" algn="r">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r">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r">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r">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r">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r">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r">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r">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r">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4" name="Shape 84"/>
        <p:cNvGrpSpPr/>
        <p:nvPr/>
      </p:nvGrpSpPr>
      <p:grpSpPr>
        <a:xfrm>
          <a:off x="0" y="0"/>
          <a:ext cx="0" cy="0"/>
          <a:chOff x="0" y="0"/>
          <a:chExt cx="0" cy="0"/>
        </a:xfrm>
      </p:grpSpPr>
      <p:sp>
        <p:nvSpPr>
          <p:cNvPr id="85" name="Google Shape;85;p25"/>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5"/>
          <p:cNvSpPr/>
          <p:nvPr>
            <p:ph idx="2" type="pic"/>
          </p:nvPr>
        </p:nvSpPr>
        <p:spPr>
          <a:xfrm>
            <a:off x="15" y="0"/>
            <a:ext cx="12191985" cy="4915076"/>
          </a:xfrm>
          <a:prstGeom prst="rect">
            <a:avLst/>
          </a:prstGeom>
          <a:noFill/>
          <a:ln>
            <a:noFill/>
          </a:ln>
        </p:spPr>
      </p:sp>
      <p:sp>
        <p:nvSpPr>
          <p:cNvPr id="89" name="Google Shape;89;p25"/>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6"/>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9" name="Shape 99"/>
        <p:cNvGrpSpPr/>
        <p:nvPr/>
      </p:nvGrpSpPr>
      <p:grpSpPr>
        <a:xfrm>
          <a:off x="0" y="0"/>
          <a:ext cx="0" cy="0"/>
          <a:chOff x="0" y="0"/>
          <a:chExt cx="0" cy="0"/>
        </a:xfrm>
      </p:grpSpPr>
      <p:sp>
        <p:nvSpPr>
          <p:cNvPr id="100" name="Google Shape;100;p2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7"/>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7"/>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4" name="Google Shape;104;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 name="Shape 29"/>
        <p:cNvGrpSpPr/>
        <p:nvPr/>
      </p:nvGrpSpPr>
      <p:grpSpPr>
        <a:xfrm>
          <a:off x="0" y="0"/>
          <a:ext cx="0" cy="0"/>
          <a:chOff x="0" y="0"/>
          <a:chExt cx="0" cy="0"/>
        </a:xfrm>
      </p:grpSpPr>
      <p:sp>
        <p:nvSpPr>
          <p:cNvPr id="30" name="Google Shape;30;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5" name="Shape 35"/>
        <p:cNvGrpSpPr/>
        <p:nvPr/>
      </p:nvGrpSpPr>
      <p:grpSpPr>
        <a:xfrm>
          <a:off x="0" y="0"/>
          <a:ext cx="0" cy="0"/>
          <a:chOff x="0" y="0"/>
          <a:chExt cx="0" cy="0"/>
        </a:xfrm>
      </p:grpSpPr>
      <p:sp>
        <p:nvSpPr>
          <p:cNvPr id="36" name="Google Shape;36;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40" name="Google Shape;40;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cxnSp>
        <p:nvCxnSpPr>
          <p:cNvPr id="43" name="Google Shape;43;p1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4" name="Shape 44"/>
        <p:cNvGrpSpPr/>
        <p:nvPr/>
      </p:nvGrpSpPr>
      <p:grpSpPr>
        <a:xfrm>
          <a:off x="0" y="0"/>
          <a:ext cx="0" cy="0"/>
          <a:chOff x="0" y="0"/>
          <a:chExt cx="0" cy="0"/>
        </a:xfrm>
      </p:grpSpPr>
      <p:sp>
        <p:nvSpPr>
          <p:cNvPr id="45" name="Google Shape;45;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0" name="Shape 50"/>
        <p:cNvGrpSpPr/>
        <p:nvPr/>
      </p:nvGrpSpPr>
      <p:grpSpPr>
        <a:xfrm>
          <a:off x="0" y="0"/>
          <a:ext cx="0" cy="0"/>
          <a:chOff x="0" y="0"/>
          <a:chExt cx="0" cy="0"/>
        </a:xfrm>
      </p:grpSpPr>
      <p:sp>
        <p:nvSpPr>
          <p:cNvPr id="51" name="Google Shape;51;p2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55" name="Google Shape;55;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cxnSp>
        <p:nvCxnSpPr>
          <p:cNvPr id="58" name="Google Shape;58;p2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2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3"/>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9" name="Google Shape;69;p23"/>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3"/>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23"/>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24"/>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4"/>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4"/>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24"/>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1" name="Google Shape;81;p24"/>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3810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3810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3810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3810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3810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3810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3810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3810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5"/>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3810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3810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3810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3810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3810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3810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3810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3810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3810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38100" rtl="0" algn="r">
              <a:spcBef>
                <a:spcPts val="0"/>
              </a:spcBef>
              <a:spcAft>
                <a:spcPts val="0"/>
              </a:spcAft>
              <a:buNone/>
            </a:pPr>
            <a:fld id="{00000000-1234-1234-1234-123412341234}" type="slidenum">
              <a:rPr lang="en-IN"/>
              <a:t>‹#›</a:t>
            </a:fld>
            <a:endParaRPr/>
          </a:p>
        </p:txBody>
      </p:sp>
      <p:cxnSp>
        <p:nvCxnSpPr>
          <p:cNvPr id="17" name="Google Shape;17;p1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chart" Target="../charts/chart1.xml"/><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hyperlink" Target="https://www.peoplematters.in/article/performance-management/how-to-maintain-employee-performance-during-covid-19-26788" TargetMode="External"/><Relationship Id="rId5"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1"/>
          <p:cNvGrpSpPr/>
          <p:nvPr/>
        </p:nvGrpSpPr>
        <p:grpSpPr>
          <a:xfrm>
            <a:off x="876299" y="990600"/>
            <a:ext cx="1743075" cy="1333500"/>
            <a:chOff x="742950" y="1104900"/>
            <a:chExt cx="1743075" cy="1333500"/>
          </a:xfrm>
        </p:grpSpPr>
        <p:sp>
          <p:nvSpPr>
            <p:cNvPr id="113" name="Google Shape;113;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5" name="Google Shape;115;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
          <p:cNvSpPr txBox="1"/>
          <p:nvPr>
            <p:ph type="ctrTitle"/>
          </p:nvPr>
        </p:nvSpPr>
        <p:spPr>
          <a:xfrm>
            <a:off x="381000" y="493686"/>
            <a:ext cx="10020300" cy="962636"/>
          </a:xfrm>
          <a:prstGeom prst="rect">
            <a:avLst/>
          </a:prstGeom>
          <a:noFill/>
          <a:ln>
            <a:noFill/>
          </a:ln>
        </p:spPr>
        <p:txBody>
          <a:bodyPr anchorCtr="0" anchor="b" bIns="0" lIns="0" spcFirstLastPara="1" rIns="0" wrap="square" tIns="16500">
            <a:spAutoFit/>
          </a:bodyPr>
          <a:lstStyle/>
          <a:p>
            <a:pPr indent="0" lvl="0" marL="3213735" rtl="0" algn="l">
              <a:lnSpc>
                <a:spcPct val="85000"/>
              </a:lnSpc>
              <a:spcBef>
                <a:spcPts val="0"/>
              </a:spcBef>
              <a:spcAft>
                <a:spcPts val="0"/>
              </a:spcAft>
              <a:buClr>
                <a:srgbClr val="0F0F0F"/>
              </a:buClr>
              <a:buSzPts val="3600"/>
              <a:buFont typeface="Calibri"/>
              <a:buNone/>
            </a:pPr>
            <a:r>
              <a:rPr b="1" lang="en-IN" sz="3600">
                <a:solidFill>
                  <a:srgbClr val="0F0F0F"/>
                </a:solidFill>
                <a:latin typeface="Calibri"/>
                <a:ea typeface="Calibri"/>
                <a:cs typeface="Calibri"/>
                <a:sym typeface="Calibri"/>
              </a:rPr>
              <a:t>Employee Data Analysis using Excel</a:t>
            </a:r>
            <a:r>
              <a:rPr b="1" i="0" lang="en-IN" sz="3600">
                <a:solidFill>
                  <a:srgbClr val="0F0F0F"/>
                </a:solidFill>
                <a:latin typeface="Calibri"/>
                <a:ea typeface="Calibri"/>
                <a:cs typeface="Calibri"/>
                <a:sym typeface="Calibri"/>
              </a:rPr>
              <a:t> </a:t>
            </a:r>
            <a:br>
              <a:rPr b="1" i="0" lang="en-IN" sz="3600">
                <a:solidFill>
                  <a:srgbClr val="0F0F0F"/>
                </a:solidFill>
                <a:latin typeface="Calibri"/>
                <a:ea typeface="Calibri"/>
                <a:cs typeface="Calibri"/>
                <a:sym typeface="Calibri"/>
              </a:rPr>
            </a:br>
            <a:endParaRPr sz="3600">
              <a:latin typeface="Calibri"/>
              <a:ea typeface="Calibri"/>
              <a:cs typeface="Calibri"/>
              <a:sym typeface="Calibri"/>
            </a:endParaRPr>
          </a:p>
        </p:txBody>
      </p:sp>
      <p:sp>
        <p:nvSpPr>
          <p:cNvPr id="118" name="Google Shape;118;p1"/>
          <p:cNvSpPr txBox="1"/>
          <p:nvPr>
            <p:ph idx="12" type="sldNum"/>
          </p:nvPr>
        </p:nvSpPr>
        <p:spPr>
          <a:xfrm>
            <a:off x="9900458" y="6459785"/>
            <a:ext cx="1312025"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SzPts val="1100"/>
              <a:buNone/>
            </a:pPr>
            <a:fld id="{00000000-1234-1234-1234-123412341234}" type="slidenum">
              <a:rPr lang="en-IN"/>
              <a:t>‹#›</a:t>
            </a:fld>
            <a:endParaRPr/>
          </a:p>
        </p:txBody>
      </p:sp>
      <p:pic>
        <p:nvPicPr>
          <p:cNvPr id="119" name="Google Shape;11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0" name="Google Shape;120;p1"/>
          <p:cNvSpPr txBox="1"/>
          <p:nvPr/>
        </p:nvSpPr>
        <p:spPr>
          <a:xfrm>
            <a:off x="1790700" y="3052819"/>
            <a:ext cx="861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STUDENT NAME: S</a:t>
            </a:r>
            <a:r>
              <a:rPr lang="en-IN" sz="2400">
                <a:solidFill>
                  <a:schemeClr val="dk1"/>
                </a:solidFill>
                <a:latin typeface="Calibri"/>
                <a:ea typeface="Calibri"/>
                <a:cs typeface="Calibri"/>
                <a:sym typeface="Calibri"/>
              </a:rPr>
              <a:t>HAKTHI SHRI.V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REGISTER NO: 122202084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DEPARTMENT: B.COM CORPORATE SECTRETARYSHIP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COLLEGE: ANNA ADARSH COLLEGE FOR WOMEN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8" name="Google Shape;248;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9" name="Google Shape;249;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50" name="Google Shape;250;p10"/>
          <p:cNvSpPr txBox="1"/>
          <p:nvPr/>
        </p:nvSpPr>
        <p:spPr>
          <a:xfrm>
            <a:off x="1219200" y="932295"/>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IN" sz="4800" u="sng" cap="none" strike="noStrike">
                <a:solidFill>
                  <a:schemeClr val="dk1"/>
                </a:solidFill>
                <a:latin typeface="Calibri"/>
                <a:ea typeface="Calibri"/>
                <a:cs typeface="Calibri"/>
                <a:sym typeface="Calibri"/>
              </a:rPr>
              <a:t>MODELLING</a:t>
            </a:r>
            <a:endParaRPr b="0" i="0" sz="4800" u="sng" cap="none" strike="noStrike">
              <a:solidFill>
                <a:schemeClr val="dk1"/>
              </a:solidFill>
              <a:latin typeface="Calibri"/>
              <a:ea typeface="Calibri"/>
              <a:cs typeface="Calibri"/>
              <a:sym typeface="Calibri"/>
            </a:endParaRPr>
          </a:p>
        </p:txBody>
      </p:sp>
      <p:sp>
        <p:nvSpPr>
          <p:cNvPr id="251" name="Google Shape;251;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p10"/>
          <p:cNvSpPr txBox="1"/>
          <p:nvPr/>
        </p:nvSpPr>
        <p:spPr>
          <a:xfrm>
            <a:off x="1170039" y="1905000"/>
            <a:ext cx="6019800"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Calibri"/>
                <a:ea typeface="Calibri"/>
                <a:cs typeface="Calibri"/>
                <a:sym typeface="Calibri"/>
              </a:rPr>
              <a:t>DATA COLLECTION: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Calibri"/>
              <a:buAutoNum type="arabicParenR"/>
            </a:pPr>
            <a:r>
              <a:rPr b="0" i="0" lang="en-IN" sz="2000" u="none" cap="none" strike="noStrike">
                <a:solidFill>
                  <a:schemeClr val="dk1"/>
                </a:solidFill>
                <a:latin typeface="Calibri"/>
                <a:ea typeface="Calibri"/>
                <a:cs typeface="Calibri"/>
                <a:sym typeface="Calibri"/>
              </a:rPr>
              <a:t>Collected or downloaded data from edunet dash board.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Calibri"/>
                <a:ea typeface="Calibri"/>
                <a:cs typeface="Calibri"/>
                <a:sym typeface="Calibri"/>
              </a:rPr>
              <a:t>FEATURE COLLECTION: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Calibri"/>
              <a:buAutoNum type="arabicParenR"/>
            </a:pPr>
            <a:r>
              <a:rPr b="0" i="0" lang="en-IN" sz="2000" u="none" cap="none" strike="noStrike">
                <a:solidFill>
                  <a:schemeClr val="dk1"/>
                </a:solidFill>
                <a:latin typeface="Calibri"/>
                <a:ea typeface="Calibri"/>
                <a:cs typeface="Calibri"/>
                <a:sym typeface="Calibri"/>
              </a:rPr>
              <a:t>There were totally 26 features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Calibri"/>
              <a:buAutoNum type="arabicParenR"/>
            </a:pPr>
            <a:r>
              <a:rPr b="0" i="0" lang="en-IN" sz="2000" u="none" cap="none" strike="noStrike">
                <a:solidFill>
                  <a:schemeClr val="dk1"/>
                </a:solidFill>
                <a:latin typeface="Calibri"/>
                <a:ea typeface="Calibri"/>
                <a:cs typeface="Calibri"/>
                <a:sym typeface="Calibri"/>
              </a:rPr>
              <a:t>9 feature were considered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Calibri"/>
                <a:ea typeface="Calibri"/>
                <a:cs typeface="Calibri"/>
                <a:sym typeface="Calibri"/>
              </a:rPr>
              <a:t>DATA CLEANING:</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Calibri"/>
              <a:buAutoNum type="arabicParenR"/>
            </a:pPr>
            <a:r>
              <a:rPr b="0" i="0" lang="en-IN" sz="2000" u="none" cap="none" strike="noStrike">
                <a:solidFill>
                  <a:schemeClr val="dk1"/>
                </a:solidFill>
                <a:latin typeface="Calibri"/>
                <a:ea typeface="Calibri"/>
                <a:cs typeface="Calibri"/>
                <a:sym typeface="Calibri"/>
              </a:rPr>
              <a:t>Conditional formatting used to highlight the missing entries.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Calibri"/>
              <a:buAutoNum type="arabicParenR"/>
            </a:pPr>
            <a:r>
              <a:rPr b="0" i="0" lang="en-IN" sz="2000" u="none" cap="none" strike="noStrike">
                <a:solidFill>
                  <a:schemeClr val="dk1"/>
                </a:solidFill>
                <a:latin typeface="Calibri"/>
                <a:ea typeface="Calibri"/>
                <a:cs typeface="Calibri"/>
                <a:sym typeface="Calibri"/>
              </a:rPr>
              <a:t>Filter is used to remove the missing entries.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txBox="1"/>
          <p:nvPr/>
        </p:nvSpPr>
        <p:spPr>
          <a:xfrm>
            <a:off x="990600" y="685800"/>
            <a:ext cx="6096000"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PERFORMANCE LEVEL: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arenR"/>
            </a:pPr>
            <a:r>
              <a:rPr b="0" i="0" lang="en-IN" sz="2400" u="none" cap="none" strike="noStrike">
                <a:solidFill>
                  <a:schemeClr val="dk1"/>
                </a:solidFill>
                <a:latin typeface="Calibri"/>
                <a:ea typeface="Calibri"/>
                <a:cs typeface="Calibri"/>
                <a:sym typeface="Calibri"/>
              </a:rPr>
              <a:t>With the help of employee rating, performance level of an employee was calculated by using the formula  =IFS(Z9&gt;=5,"VERY HIGH",Z9&gt;=4,"HIGH",Z9&gt;=3,"MED",TRUE,"LOW")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SUMMARY: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arenR"/>
            </a:pPr>
            <a:r>
              <a:rPr b="0" i="0" lang="en-IN" sz="2400" u="none" cap="none" strike="noStrike">
                <a:solidFill>
                  <a:schemeClr val="dk1"/>
                </a:solidFill>
                <a:latin typeface="Calibri"/>
                <a:ea typeface="Calibri"/>
                <a:cs typeface="Calibri"/>
                <a:sym typeface="Calibri"/>
              </a:rPr>
              <a:t>Pivot table is used.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Calibri"/>
              <a:buAutoNum type="arabicParenR"/>
            </a:pPr>
            <a:r>
              <a:rPr b="0" i="0" lang="en-IN" sz="2400" u="none" cap="none" strike="noStrike">
                <a:solidFill>
                  <a:schemeClr val="dk1"/>
                </a:solidFill>
                <a:latin typeface="Calibri"/>
                <a:ea typeface="Calibri"/>
                <a:cs typeface="Calibri"/>
                <a:sym typeface="Calibri"/>
              </a:rPr>
              <a:t>Graph and charts are used for data visualization.</a:t>
            </a:r>
            <a:endParaRPr b="0" i="0" sz="1400" u="none" cap="none" strike="noStrike">
              <a:solidFill>
                <a:srgbClr val="000000"/>
              </a:solidFill>
              <a:latin typeface="Arial"/>
              <a:ea typeface="Arial"/>
              <a:cs typeface="Arial"/>
              <a:sym typeface="Arial"/>
            </a:endParaRPr>
          </a:p>
        </p:txBody>
      </p:sp>
      <p:pic>
        <p:nvPicPr>
          <p:cNvPr id="258" name="Google Shape;258;p11"/>
          <p:cNvPicPr preferRelativeResize="0"/>
          <p:nvPr/>
        </p:nvPicPr>
        <p:blipFill rotWithShape="1">
          <a:blip r:embed="rId3">
            <a:alphaModFix/>
          </a:blip>
          <a:srcRect b="0" l="0" r="0" t="0"/>
          <a:stretch/>
        </p:blipFill>
        <p:spPr>
          <a:xfrm>
            <a:off x="9829800" y="4038600"/>
            <a:ext cx="1919835" cy="1941491"/>
          </a:xfrm>
          <a:prstGeom prst="rect">
            <a:avLst/>
          </a:prstGeom>
          <a:noFill/>
          <a:ln>
            <a:noFill/>
          </a:ln>
        </p:spPr>
      </p:pic>
      <p:sp>
        <p:nvSpPr>
          <p:cNvPr id="259" name="Google Shape;259;p11"/>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65" name="Google Shape;265;p12"/>
          <p:cNvSpPr txBox="1"/>
          <p:nvPr>
            <p:ph type="title"/>
          </p:nvPr>
        </p:nvSpPr>
        <p:spPr>
          <a:xfrm>
            <a:off x="1219200" y="838200"/>
            <a:ext cx="2437130" cy="75819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3F3F3F"/>
              </a:buClr>
              <a:buSzPts val="4800"/>
              <a:buFont typeface="Calibri"/>
              <a:buNone/>
            </a:pPr>
            <a:r>
              <a:rPr b="1" lang="en-IN" u="sng"/>
              <a:t>RESULTS</a:t>
            </a:r>
            <a:endParaRPr/>
          </a:p>
        </p:txBody>
      </p:sp>
      <p:sp>
        <p:nvSpPr>
          <p:cNvPr id="266" name="Google Shape;266;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graphicFrame>
        <p:nvGraphicFramePr>
          <p:cNvPr id="267" name="Google Shape;267;p12"/>
          <p:cNvGraphicFramePr/>
          <p:nvPr/>
        </p:nvGraphicFramePr>
        <p:xfrm>
          <a:off x="1370330" y="2019300"/>
          <a:ext cx="8916670" cy="3771900"/>
        </p:xfrm>
        <a:graphic>
          <a:graphicData uri="http://schemas.openxmlformats.org/drawingml/2006/chart">
            <c:chart r:id="rId4"/>
          </a:graphicData>
        </a:graphic>
      </p:graphicFrame>
      <p:pic>
        <p:nvPicPr>
          <p:cNvPr id="268" name="Google Shape;268;p12"/>
          <p:cNvPicPr preferRelativeResize="0"/>
          <p:nvPr/>
        </p:nvPicPr>
        <p:blipFill rotWithShape="1">
          <a:blip r:embed="rId5">
            <a:alphaModFix/>
          </a:blip>
          <a:srcRect b="0" l="0" r="0" t="0"/>
          <a:stretch/>
        </p:blipFill>
        <p:spPr>
          <a:xfrm>
            <a:off x="10287000" y="76200"/>
            <a:ext cx="1523618" cy="17889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aphicFrame>
        <p:nvGraphicFramePr>
          <p:cNvPr id="273" name="Google Shape;273;p13"/>
          <p:cNvGraphicFramePr/>
          <p:nvPr/>
        </p:nvGraphicFramePr>
        <p:xfrm>
          <a:off x="685800" y="685800"/>
          <a:ext cx="6324600" cy="2667000"/>
        </p:xfrm>
        <a:graphic>
          <a:graphicData uri="http://schemas.openxmlformats.org/drawingml/2006/chart">
            <c:chart r:id="rId3"/>
          </a:graphicData>
        </a:graphic>
      </p:graphicFrame>
      <p:graphicFrame>
        <p:nvGraphicFramePr>
          <p:cNvPr id="274" name="Google Shape;274;p13"/>
          <p:cNvGraphicFramePr/>
          <p:nvPr/>
        </p:nvGraphicFramePr>
        <p:xfrm>
          <a:off x="7239000" y="3333135"/>
          <a:ext cx="3000000" cy="3000000"/>
        </p:xfrm>
        <a:graphic>
          <a:graphicData uri="http://schemas.openxmlformats.org/drawingml/2006/table">
            <a:tbl>
              <a:tblPr>
                <a:noFill/>
                <a:tableStyleId>{95711388-4589-4111-9536-A0556BA49266}</a:tableStyleId>
              </a:tblPr>
              <a:tblGrid>
                <a:gridCol w="1263450"/>
                <a:gridCol w="1134250"/>
                <a:gridCol w="373300"/>
                <a:gridCol w="373300"/>
                <a:gridCol w="760950"/>
                <a:gridCol w="789675"/>
              </a:tblGrid>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1F2"/>
                          </a:highlight>
                        </a:rPr>
                        <a:t>Row Labels</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1F2"/>
                          </a:highlight>
                        </a:rPr>
                        <a:t>HIGH</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1F2"/>
                          </a:highlight>
                        </a:rPr>
                        <a:t>LOW</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1F2"/>
                          </a:highlight>
                        </a:rPr>
                        <a:t>MED</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1F2"/>
                          </a:highlight>
                        </a:rPr>
                        <a:t>VERY HIGH</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1F2"/>
                          </a:highlight>
                        </a:rPr>
                        <a:t>Grand Total</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BPC</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16</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34</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85</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150</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CCDR</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18</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47</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65</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145</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EW</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21</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41</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78</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14</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154</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MSC</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17</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39</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92</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9</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157</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NEL</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21</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41</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77</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154</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PL</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29</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33</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69</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12</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143</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PYZ</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26</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41</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75</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157</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SVG</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26</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43</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82</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16</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167</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TNS</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21</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45</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71</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13</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150</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WBL</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25</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34</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84</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13</a:t>
                      </a:r>
                      <a:endParaRPr b="0" i="0" sz="10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156</a:t>
                      </a:r>
                      <a:endParaRPr b="0" i="0" sz="1000" u="none" cap="none" strike="noStrike">
                        <a:solidFill>
                          <a:srgbClr val="000000"/>
                        </a:solidFill>
                        <a:latin typeface="Calibri"/>
                        <a:ea typeface="Calibri"/>
                        <a:cs typeface="Calibri"/>
                        <a:sym typeface="Calibri"/>
                      </a:endParaRPr>
                    </a:p>
                  </a:txBody>
                  <a:tcPr marT="7625" marB="0" marR="7625" marL="7625" anchor="b"/>
                </a:tc>
              </a:tr>
              <a:tr h="233525">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1F2"/>
                          </a:highlight>
                        </a:rPr>
                        <a:t>Grand Total</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1F2"/>
                          </a:highlight>
                        </a:rPr>
                        <a:t>220</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1F2"/>
                          </a:highlight>
                        </a:rPr>
                        <a:t>398</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1F2"/>
                          </a:highlight>
                        </a:rPr>
                        <a:t>778</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1F2"/>
                          </a:highlight>
                        </a:rPr>
                        <a:t>137</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1F2"/>
                          </a:highlight>
                        </a:rPr>
                        <a:t>1533</a:t>
                      </a:r>
                      <a:endParaRPr b="1" i="0" sz="1000" u="none" cap="none" strike="noStrike">
                        <a:solidFill>
                          <a:srgbClr val="000000"/>
                        </a:solidFill>
                        <a:highlight>
                          <a:srgbClr val="D9E1F2"/>
                        </a:highlight>
                        <a:latin typeface="Calibri"/>
                        <a:ea typeface="Calibri"/>
                        <a:cs typeface="Calibri"/>
                        <a:sym typeface="Calibri"/>
                      </a:endParaRPr>
                    </a:p>
                  </a:txBody>
                  <a:tcPr marT="7625" marB="0" marR="7625" marL="7625"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IN" u="sng"/>
              <a:t>Conclusion</a:t>
            </a:r>
            <a:endParaRPr b="1" u="sng"/>
          </a:p>
        </p:txBody>
      </p:sp>
      <p:sp>
        <p:nvSpPr>
          <p:cNvPr id="280" name="Google Shape;280;p14"/>
          <p:cNvSpPr txBox="1"/>
          <p:nvPr/>
        </p:nvSpPr>
        <p:spPr>
          <a:xfrm>
            <a:off x="1097280" y="2438400"/>
            <a:ext cx="6858000" cy="37856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While comparing the performance of the employee, it is found that the majority of the employees are the moderately performing employees.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Then sincerely performing employees are comparatively low.</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We want to motivate the moderately performing employees by giving them different levels of tasks and providing increments in order to achieve the organisational goals.</a:t>
            </a:r>
            <a:endParaRPr b="0" i="0" sz="1400" u="none" cap="none" strike="noStrike">
              <a:solidFill>
                <a:srgbClr val="000000"/>
              </a:solidFill>
              <a:latin typeface="Arial"/>
              <a:ea typeface="Arial"/>
              <a:cs typeface="Arial"/>
              <a:sym typeface="Arial"/>
            </a:endParaRPr>
          </a:p>
        </p:txBody>
      </p:sp>
      <p:pic>
        <p:nvPicPr>
          <p:cNvPr id="281" name="Google Shape;281;p14"/>
          <p:cNvPicPr preferRelativeResize="0"/>
          <p:nvPr/>
        </p:nvPicPr>
        <p:blipFill rotWithShape="1">
          <a:blip r:embed="rId3">
            <a:alphaModFix/>
          </a:blip>
          <a:srcRect b="0" l="0" r="0" t="0"/>
          <a:stretch/>
        </p:blipFill>
        <p:spPr>
          <a:xfrm>
            <a:off x="9525000" y="4501680"/>
            <a:ext cx="2408257" cy="14507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2"/>
          <p:cNvSpPr/>
          <p:nvPr/>
        </p:nvSpPr>
        <p:spPr>
          <a:xfrm>
            <a:off x="0" y="-3309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26" name="Google Shape;126;p2"/>
          <p:cNvGrpSpPr/>
          <p:nvPr/>
        </p:nvGrpSpPr>
        <p:grpSpPr>
          <a:xfrm>
            <a:off x="7448612" y="0"/>
            <a:ext cx="4743796" cy="6858466"/>
            <a:chOff x="7448612" y="0"/>
            <a:chExt cx="4743796" cy="6858466"/>
          </a:xfrm>
        </p:grpSpPr>
        <p:sp>
          <p:nvSpPr>
            <p:cNvPr id="127" name="Google Shape;127;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6" name="Google Shape;136;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2"/>
          <p:cNvSpPr txBox="1"/>
          <p:nvPr>
            <p:ph type="title"/>
          </p:nvPr>
        </p:nvSpPr>
        <p:spPr>
          <a:xfrm>
            <a:off x="762000" y="698627"/>
            <a:ext cx="3909695" cy="678180"/>
          </a:xfrm>
          <a:prstGeom prst="rect">
            <a:avLst/>
          </a:prstGeom>
          <a:noFill/>
          <a:ln>
            <a:noFill/>
          </a:ln>
        </p:spPr>
        <p:txBody>
          <a:bodyPr anchorCtr="0" anchor="b" bIns="0" lIns="0" spcFirstLastPara="1" rIns="0" wrap="square" tIns="16500">
            <a:spAutoFit/>
          </a:bodyPr>
          <a:lstStyle/>
          <a:p>
            <a:pPr indent="0" lvl="0" marL="12700" rtl="0" algn="l">
              <a:lnSpc>
                <a:spcPct val="100000"/>
              </a:lnSpc>
              <a:spcBef>
                <a:spcPts val="0"/>
              </a:spcBef>
              <a:spcAft>
                <a:spcPts val="0"/>
              </a:spcAft>
              <a:buClr>
                <a:srgbClr val="3F3F3F"/>
              </a:buClr>
              <a:buSzPts val="4250"/>
              <a:buFont typeface="Calibri"/>
              <a:buNone/>
            </a:pPr>
            <a:r>
              <a:rPr b="1" lang="en-IN" sz="4250"/>
              <a:t>PROJECT TITLE</a:t>
            </a:r>
            <a:endParaRPr b="1" sz="4250"/>
          </a:p>
        </p:txBody>
      </p:sp>
      <p:sp>
        <p:nvSpPr>
          <p:cNvPr id="141" name="Google Shape;141;p2"/>
          <p:cNvSpPr txBox="1"/>
          <p:nvPr>
            <p:ph idx="12" type="sldNum"/>
          </p:nvPr>
        </p:nvSpPr>
        <p:spPr>
          <a:xfrm>
            <a:off x="9900458" y="6459785"/>
            <a:ext cx="1312025"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SzPts val="1000"/>
              <a:buNone/>
            </a:pPr>
            <a:fld id="{00000000-1234-1234-1234-123412341234}" type="slidenum">
              <a:rPr lang="en-IN"/>
              <a:t>‹#›</a:t>
            </a:fld>
            <a:endParaRPr/>
          </a:p>
        </p:txBody>
      </p:sp>
      <p:grpSp>
        <p:nvGrpSpPr>
          <p:cNvPr id="142" name="Google Shape;142;p2"/>
          <p:cNvGrpSpPr/>
          <p:nvPr/>
        </p:nvGrpSpPr>
        <p:grpSpPr>
          <a:xfrm>
            <a:off x="466725" y="6410325"/>
            <a:ext cx="3705225" cy="295275"/>
            <a:chOff x="466725" y="6410325"/>
            <a:chExt cx="3705225" cy="295275"/>
          </a:xfrm>
        </p:grpSpPr>
        <p:pic>
          <p:nvPicPr>
            <p:cNvPr id="143" name="Google Shape;143;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44" name="Google Shape;144;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45" name="Google Shape;145;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IN"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1" name="Google Shape;151;p3"/>
          <p:cNvGrpSpPr/>
          <p:nvPr/>
        </p:nvGrpSpPr>
        <p:grpSpPr>
          <a:xfrm>
            <a:off x="7448612" y="0"/>
            <a:ext cx="4743796" cy="6858466"/>
            <a:chOff x="7448612" y="0"/>
            <a:chExt cx="4743796" cy="6858466"/>
          </a:xfrm>
        </p:grpSpPr>
        <p:sp>
          <p:nvSpPr>
            <p:cNvPr id="152" name="Google Shape;152;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1" name="Google Shape;16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63" name="Google Shape;163;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65" name="Google Shape;165;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66" name="Google Shape;166;p3"/>
          <p:cNvGrpSpPr/>
          <p:nvPr/>
        </p:nvGrpSpPr>
        <p:grpSpPr>
          <a:xfrm>
            <a:off x="47625" y="3819523"/>
            <a:ext cx="4124325" cy="3009898"/>
            <a:chOff x="47625" y="3819523"/>
            <a:chExt cx="4124325" cy="3009898"/>
          </a:xfrm>
        </p:grpSpPr>
        <p:pic>
          <p:nvPicPr>
            <p:cNvPr id="167" name="Google Shape;167;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68" name="Google Shape;168;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69" name="Google Shape;169;p3"/>
          <p:cNvSpPr txBox="1"/>
          <p:nvPr>
            <p:ph type="title"/>
          </p:nvPr>
        </p:nvSpPr>
        <p:spPr>
          <a:xfrm>
            <a:off x="739775" y="445388"/>
            <a:ext cx="2357120" cy="75819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3F3F3F"/>
              </a:buClr>
              <a:buSzPts val="4800"/>
              <a:buFont typeface="Calibri"/>
              <a:buNone/>
            </a:pPr>
            <a:r>
              <a:rPr b="1" lang="en-IN" u="sng"/>
              <a:t>AGENDA</a:t>
            </a:r>
            <a:endParaRPr/>
          </a:p>
        </p:txBody>
      </p:sp>
      <p:sp>
        <p:nvSpPr>
          <p:cNvPr id="170" name="Google Shape;170;p3"/>
          <p:cNvSpPr txBox="1"/>
          <p:nvPr>
            <p:ph idx="12" type="sldNum"/>
          </p:nvPr>
        </p:nvSpPr>
        <p:spPr>
          <a:xfrm>
            <a:off x="9900458" y="6459785"/>
            <a:ext cx="1312025"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SzPts val="1000"/>
              <a:buNone/>
            </a:pPr>
            <a:fld id="{00000000-1234-1234-1234-123412341234}" type="slidenum">
              <a:rPr lang="en-IN"/>
              <a:t>‹#›</a:t>
            </a:fld>
            <a:endParaRPr/>
          </a:p>
        </p:txBody>
      </p:sp>
      <p:sp>
        <p:nvSpPr>
          <p:cNvPr id="171" name="Google Shape;171;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4"/>
          <p:cNvGrpSpPr/>
          <p:nvPr/>
        </p:nvGrpSpPr>
        <p:grpSpPr>
          <a:xfrm>
            <a:off x="7991475" y="2933700"/>
            <a:ext cx="2762250" cy="3257550"/>
            <a:chOff x="7991475" y="2933700"/>
            <a:chExt cx="2762250" cy="3257550"/>
          </a:xfrm>
        </p:grpSpPr>
        <p:sp>
          <p:nvSpPr>
            <p:cNvPr id="177" name="Google Shape;177;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9" name="Google Shape;179;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80" name="Google Shape;180;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4"/>
          <p:cNvSpPr txBox="1"/>
          <p:nvPr>
            <p:ph type="title"/>
          </p:nvPr>
        </p:nvSpPr>
        <p:spPr>
          <a:xfrm>
            <a:off x="1216342" y="838200"/>
            <a:ext cx="5636895" cy="678180"/>
          </a:xfrm>
          <a:prstGeom prst="rect">
            <a:avLst/>
          </a:prstGeom>
          <a:noFill/>
          <a:ln>
            <a:noFill/>
          </a:ln>
        </p:spPr>
        <p:txBody>
          <a:bodyPr anchorCtr="0" anchor="b" bIns="0" lIns="0" spcFirstLastPara="1" rIns="0" wrap="square" tIns="16500">
            <a:spAutoFit/>
          </a:bodyPr>
          <a:lstStyle/>
          <a:p>
            <a:pPr indent="0" lvl="0" marL="12700" rtl="0" algn="l">
              <a:lnSpc>
                <a:spcPct val="100000"/>
              </a:lnSpc>
              <a:spcBef>
                <a:spcPts val="0"/>
              </a:spcBef>
              <a:spcAft>
                <a:spcPts val="0"/>
              </a:spcAft>
              <a:buClr>
                <a:srgbClr val="3F3F3F"/>
              </a:buClr>
              <a:buSzPts val="4250"/>
              <a:buFont typeface="Calibri"/>
              <a:buNone/>
            </a:pPr>
            <a:r>
              <a:rPr b="1" lang="en-IN" sz="4250" u="sng"/>
              <a:t>PROBLEM STATEMENT</a:t>
            </a:r>
            <a:endParaRPr b="1" sz="4250" u="sng"/>
          </a:p>
        </p:txBody>
      </p:sp>
      <p:sp>
        <p:nvSpPr>
          <p:cNvPr id="182" name="Google Shape;182;p4"/>
          <p:cNvSpPr txBox="1"/>
          <p:nvPr>
            <p:ph idx="12" type="sldNum"/>
          </p:nvPr>
        </p:nvSpPr>
        <p:spPr>
          <a:xfrm>
            <a:off x="9900458" y="6459785"/>
            <a:ext cx="1312025"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SzPts val="1000"/>
              <a:buNone/>
            </a:pPr>
            <a:fld id="{00000000-1234-1234-1234-123412341234}" type="slidenum">
              <a:rPr lang="en-IN"/>
              <a:t>‹#›</a:t>
            </a:fld>
            <a:endParaRPr/>
          </a:p>
        </p:txBody>
      </p:sp>
      <p:pic>
        <p:nvPicPr>
          <p:cNvPr id="183" name="Google Shape;183;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84" name="Google Shape;184;p4"/>
          <p:cNvSpPr txBox="1"/>
          <p:nvPr/>
        </p:nvSpPr>
        <p:spPr>
          <a:xfrm>
            <a:off x="1216342" y="2362200"/>
            <a:ext cx="5794058"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The purpose of Employee performance analysis is to track the employee growth as well as organisation growth, then to make note of his achievements, tracking their performance, motivating all the employees to do in better manner, also appreciating them by providing increments, promotions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5"/>
          <p:cNvGrpSpPr/>
          <p:nvPr/>
        </p:nvGrpSpPr>
        <p:grpSpPr>
          <a:xfrm>
            <a:off x="8648393" y="2649785"/>
            <a:ext cx="3533775" cy="3810000"/>
            <a:chOff x="8658225" y="2647950"/>
            <a:chExt cx="3533775" cy="3810000"/>
          </a:xfrm>
        </p:grpSpPr>
        <p:sp>
          <p:nvSpPr>
            <p:cNvPr id="190" name="Google Shape;19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2" name="Google Shape;192;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93" name="Google Shape;193;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5"/>
          <p:cNvSpPr txBox="1"/>
          <p:nvPr>
            <p:ph type="title"/>
          </p:nvPr>
        </p:nvSpPr>
        <p:spPr>
          <a:xfrm>
            <a:off x="1219200" y="914400"/>
            <a:ext cx="5263515" cy="678180"/>
          </a:xfrm>
          <a:prstGeom prst="rect">
            <a:avLst/>
          </a:prstGeom>
          <a:noFill/>
          <a:ln>
            <a:noFill/>
          </a:ln>
        </p:spPr>
        <p:txBody>
          <a:bodyPr anchorCtr="0" anchor="b" bIns="0" lIns="0" spcFirstLastPara="1" rIns="0" wrap="square" tIns="16500">
            <a:spAutoFit/>
          </a:bodyPr>
          <a:lstStyle/>
          <a:p>
            <a:pPr indent="0" lvl="0" marL="12700" rtl="0" algn="l">
              <a:lnSpc>
                <a:spcPct val="100000"/>
              </a:lnSpc>
              <a:spcBef>
                <a:spcPts val="0"/>
              </a:spcBef>
              <a:spcAft>
                <a:spcPts val="0"/>
              </a:spcAft>
              <a:buClr>
                <a:srgbClr val="3F3F3F"/>
              </a:buClr>
              <a:buSzPts val="4250"/>
              <a:buFont typeface="Calibri"/>
              <a:buNone/>
            </a:pPr>
            <a:r>
              <a:rPr b="1" lang="en-IN" sz="4250" u="sng"/>
              <a:t>PROJECT OVERVIEW</a:t>
            </a:r>
            <a:endParaRPr b="1" sz="4250" u="sng"/>
          </a:p>
        </p:txBody>
      </p:sp>
      <p:sp>
        <p:nvSpPr>
          <p:cNvPr id="195" name="Google Shape;195;p5"/>
          <p:cNvSpPr txBox="1"/>
          <p:nvPr>
            <p:ph idx="12" type="sldNum"/>
          </p:nvPr>
        </p:nvSpPr>
        <p:spPr>
          <a:xfrm>
            <a:off x="9900458" y="6459785"/>
            <a:ext cx="1312025"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SzPts val="1000"/>
              <a:buNone/>
            </a:pPr>
            <a:fld id="{00000000-1234-1234-1234-123412341234}" type="slidenum">
              <a:rPr lang="en-IN"/>
              <a:t>‹#›</a:t>
            </a:fld>
            <a:endParaRPr/>
          </a:p>
        </p:txBody>
      </p:sp>
      <p:pic>
        <p:nvPicPr>
          <p:cNvPr id="196" name="Google Shape;196;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97" name="Google Shape;197;p5"/>
          <p:cNvSpPr txBox="1"/>
          <p:nvPr/>
        </p:nvSpPr>
        <p:spPr>
          <a:xfrm>
            <a:off x="1257299" y="2271858"/>
            <a:ext cx="5438776" cy="375487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1D35"/>
              </a:buClr>
              <a:buSzPts val="2000"/>
              <a:buFont typeface="Noto Sans Symbols"/>
              <a:buChar char="❑"/>
            </a:pPr>
            <a:r>
              <a:rPr b="0" i="0" lang="en-IN" sz="2000" u="none" cap="none" strike="noStrike">
                <a:solidFill>
                  <a:srgbClr val="001D35"/>
                </a:solidFill>
                <a:highlight>
                  <a:srgbClr val="FFFFFF"/>
                </a:highlight>
                <a:latin typeface="Calibri"/>
                <a:ea typeface="Calibri"/>
                <a:cs typeface="Calibri"/>
                <a:sym typeface="Calibri"/>
              </a:rPr>
              <a:t>Employee data analysis is the process of gathering, analyzing, and interpreting data about employees to improve decision-making, productivity, and the workplace environment.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1D35"/>
              </a:buClr>
              <a:buSzPts val="2000"/>
              <a:buFont typeface="Noto Sans Symbols"/>
              <a:buChar char="❑"/>
            </a:pPr>
            <a:r>
              <a:rPr b="0" i="0" lang="en-IN" sz="2000" u="none" cap="none" strike="noStrike">
                <a:solidFill>
                  <a:srgbClr val="001D35"/>
                </a:solidFill>
                <a:highlight>
                  <a:srgbClr val="FFFFFF"/>
                </a:highlight>
                <a:latin typeface="Calibri"/>
                <a:ea typeface="Calibri"/>
                <a:cs typeface="Calibri"/>
                <a:sym typeface="Calibri"/>
              </a:rPr>
              <a:t>It involves using data analysis tools and metrics to measure and improve workforce performance.</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1D35"/>
              </a:buClr>
              <a:buSzPts val="2000"/>
              <a:buFont typeface="Noto Sans Symbols"/>
              <a:buChar char="❑"/>
            </a:pPr>
            <a:r>
              <a:rPr b="0" i="0" lang="en-IN" sz="2000" u="none" cap="none" strike="noStrike">
                <a:solidFill>
                  <a:srgbClr val="001D35"/>
                </a:solidFill>
                <a:highlight>
                  <a:srgbClr val="FFFFFF"/>
                </a:highlight>
                <a:latin typeface="Calibri"/>
                <a:ea typeface="Calibri"/>
                <a:cs typeface="Calibri"/>
                <a:sym typeface="Calibri"/>
              </a:rPr>
              <a:t>It involves the step of analyzing the performance of employee by various factors like gender, performance core, ratings, achievements etc. </a:t>
            </a:r>
            <a:endParaRPr b="0" i="0" sz="2000" u="none" cap="none" strike="noStrike">
              <a:solidFill>
                <a:srgbClr val="001D35"/>
              </a:solidFill>
              <a:highlight>
                <a:srgbClr val="FFFFFF"/>
              </a:highlight>
              <a:latin typeface="Calibri"/>
              <a:ea typeface="Calibri"/>
              <a:cs typeface="Calibri"/>
              <a:sym typeface="Calibri"/>
            </a:endParaRPr>
          </a:p>
          <a:p>
            <a:pPr indent="-171450" lvl="0" marL="285750" marR="0" rtl="0" algn="just">
              <a:lnSpc>
                <a:spcPct val="100000"/>
              </a:lnSpc>
              <a:spcBef>
                <a:spcPts val="0"/>
              </a:spcBef>
              <a:spcAft>
                <a:spcPts val="0"/>
              </a:spcAft>
              <a:buClr>
                <a:schemeClr val="dk1"/>
              </a:buClr>
              <a:buSzPts val="1800"/>
              <a:buFont typeface="Noto Sans Symbols"/>
              <a:buNone/>
            </a:pPr>
            <a:r>
              <a:t/>
            </a:r>
            <a:endParaRPr b="0" i="0" sz="1800" u="none" cap="none" strike="noStrike">
              <a:solidFill>
                <a:srgbClr val="001D35"/>
              </a:solidFill>
              <a:highlight>
                <a:srgbClr val="FFFFFF"/>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6"/>
          <p:cNvSpPr txBox="1"/>
          <p:nvPr>
            <p:ph type="title"/>
          </p:nvPr>
        </p:nvSpPr>
        <p:spPr>
          <a:xfrm>
            <a:off x="1219200" y="876535"/>
            <a:ext cx="6096000" cy="632224"/>
          </a:xfrm>
          <a:prstGeom prst="rect">
            <a:avLst/>
          </a:prstGeom>
          <a:noFill/>
          <a:ln>
            <a:noFill/>
          </a:ln>
        </p:spPr>
        <p:txBody>
          <a:bodyPr anchorCtr="0" anchor="b" bIns="0" lIns="0" spcFirstLastPara="1" rIns="0" wrap="square" tIns="16500">
            <a:spAutoFit/>
          </a:bodyPr>
          <a:lstStyle/>
          <a:p>
            <a:pPr indent="0" lvl="0" marL="12700" rtl="0" algn="l">
              <a:lnSpc>
                <a:spcPct val="100000"/>
              </a:lnSpc>
              <a:spcBef>
                <a:spcPts val="0"/>
              </a:spcBef>
              <a:spcAft>
                <a:spcPts val="0"/>
              </a:spcAft>
              <a:buClr>
                <a:srgbClr val="3F3F3F"/>
              </a:buClr>
              <a:buSzPts val="4000"/>
              <a:buFont typeface="Calibri"/>
              <a:buNone/>
            </a:pPr>
            <a:r>
              <a:rPr b="1" lang="en-IN" sz="4000" u="sng"/>
              <a:t>WHO ARE THE END USERS?</a:t>
            </a:r>
            <a:endParaRPr b="1" sz="4000" u="sng"/>
          </a:p>
        </p:txBody>
      </p:sp>
      <p:sp>
        <p:nvSpPr>
          <p:cNvPr id="206" name="Google Shape;206;p6"/>
          <p:cNvSpPr txBox="1"/>
          <p:nvPr>
            <p:ph idx="12" type="sldNum"/>
          </p:nvPr>
        </p:nvSpPr>
        <p:spPr>
          <a:xfrm>
            <a:off x="9900458" y="6459785"/>
            <a:ext cx="1312025"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SzPts val="1000"/>
              <a:buNone/>
            </a:pPr>
            <a:fld id="{00000000-1234-1234-1234-123412341234}" type="slidenum">
              <a:rPr lang="en-IN"/>
              <a:t>‹#›</a:t>
            </a:fld>
            <a:endParaRPr/>
          </a:p>
        </p:txBody>
      </p:sp>
      <p:pic>
        <p:nvPicPr>
          <p:cNvPr id="207" name="Google Shape;207;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pic>
        <p:nvPicPr>
          <p:cNvPr id="208" name="Google Shape;208;p6"/>
          <p:cNvPicPr preferRelativeResize="0"/>
          <p:nvPr/>
        </p:nvPicPr>
        <p:blipFill rotWithShape="1">
          <a:blip r:embed="rId4">
            <a:alphaModFix/>
          </a:blip>
          <a:srcRect b="0" l="0" r="0" t="0"/>
          <a:stretch/>
        </p:blipFill>
        <p:spPr>
          <a:xfrm>
            <a:off x="9912748" y="2038965"/>
            <a:ext cx="1600200" cy="1676400"/>
          </a:xfrm>
          <a:prstGeom prst="rect">
            <a:avLst/>
          </a:prstGeom>
          <a:noFill/>
          <a:ln>
            <a:noFill/>
          </a:ln>
        </p:spPr>
      </p:pic>
      <p:pic>
        <p:nvPicPr>
          <p:cNvPr id="209" name="Google Shape;209;p6"/>
          <p:cNvPicPr preferRelativeResize="0"/>
          <p:nvPr/>
        </p:nvPicPr>
        <p:blipFill rotWithShape="1">
          <a:blip r:embed="rId5">
            <a:alphaModFix/>
          </a:blip>
          <a:srcRect b="0" l="0" r="0" t="0"/>
          <a:stretch/>
        </p:blipFill>
        <p:spPr>
          <a:xfrm>
            <a:off x="837847" y="5174310"/>
            <a:ext cx="1953329" cy="1447800"/>
          </a:xfrm>
          <a:prstGeom prst="rect">
            <a:avLst/>
          </a:prstGeom>
          <a:noFill/>
          <a:ln>
            <a:noFill/>
          </a:ln>
        </p:spPr>
      </p:pic>
      <p:sp>
        <p:nvSpPr>
          <p:cNvPr id="210" name="Google Shape;210;p6"/>
          <p:cNvSpPr txBox="1"/>
          <p:nvPr/>
        </p:nvSpPr>
        <p:spPr>
          <a:xfrm>
            <a:off x="1219200" y="2321983"/>
            <a:ext cx="47244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Managers,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Employees,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Employers,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Clerks etc,.  are the end users.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7"/>
          <p:cNvPicPr preferRelativeResize="0"/>
          <p:nvPr/>
        </p:nvPicPr>
        <p:blipFill rotWithShape="1">
          <a:blip r:embed="rId3">
            <a:alphaModFix/>
          </a:blip>
          <a:srcRect b="0" l="0" r="0" t="0"/>
          <a:stretch/>
        </p:blipFill>
        <p:spPr>
          <a:xfrm>
            <a:off x="400050" y="1804987"/>
            <a:ext cx="2495550" cy="2995613"/>
          </a:xfrm>
          <a:prstGeom prst="rect">
            <a:avLst/>
          </a:prstGeom>
          <a:noFill/>
          <a:ln>
            <a:noFill/>
          </a:ln>
        </p:spPr>
      </p:pic>
      <p:sp>
        <p:nvSpPr>
          <p:cNvPr id="216" name="Google Shape;216;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7"/>
          <p:cNvSpPr txBox="1"/>
          <p:nvPr>
            <p:ph type="title"/>
          </p:nvPr>
        </p:nvSpPr>
        <p:spPr>
          <a:xfrm>
            <a:off x="558165" y="804177"/>
            <a:ext cx="9763125" cy="629018"/>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3F3F3F"/>
              </a:buClr>
              <a:buSzPts val="4000"/>
              <a:buFont typeface="Calibri"/>
              <a:buNone/>
            </a:pPr>
            <a:r>
              <a:rPr b="1" lang="en-IN" sz="4000" u="sng"/>
              <a:t>OUR SOLUTION AND ITS VALUE PROPOSITION</a:t>
            </a:r>
            <a:endParaRPr/>
          </a:p>
        </p:txBody>
      </p:sp>
      <p:sp>
        <p:nvSpPr>
          <p:cNvPr id="220" name="Google Shape;220;p7"/>
          <p:cNvSpPr txBox="1"/>
          <p:nvPr>
            <p:ph idx="12" type="sldNum"/>
          </p:nvPr>
        </p:nvSpPr>
        <p:spPr>
          <a:xfrm>
            <a:off x="9900458" y="6459785"/>
            <a:ext cx="1312025" cy="365125"/>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SzPts val="1000"/>
              <a:buNone/>
            </a:pPr>
            <a:fld id="{00000000-1234-1234-1234-123412341234}" type="slidenum">
              <a:rPr lang="en-IN"/>
              <a:t>‹#›</a:t>
            </a:fld>
            <a:endParaRPr/>
          </a:p>
        </p:txBody>
      </p:sp>
      <p:pic>
        <p:nvPicPr>
          <p:cNvPr id="221" name="Google Shape;221;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22" name="Google Shape;222;p7"/>
          <p:cNvSpPr txBox="1"/>
          <p:nvPr/>
        </p:nvSpPr>
        <p:spPr>
          <a:xfrm flipH="1">
            <a:off x="3505200" y="2095500"/>
            <a:ext cx="6553200" cy="30469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Conditional formatting used here to highlight the missing entries.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Then filter is used to remove the missing entries.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Formula is used (=IFS) to calculate the employee performance level.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Pivot table is used for showing the summary.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Calibri"/>
                <a:ea typeface="Calibri"/>
                <a:cs typeface="Calibri"/>
                <a:sym typeface="Calibri"/>
              </a:rPr>
              <a:t>Graphs and charts are used for the data visualisation</a:t>
            </a:r>
            <a:r>
              <a:rPr b="0" i="0" lang="en-IN"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223" name="Google Shape;223;p7"/>
          <p:cNvPicPr preferRelativeResize="0"/>
          <p:nvPr/>
        </p:nvPicPr>
        <p:blipFill rotWithShape="1">
          <a:blip r:embed="rId5">
            <a:alphaModFix/>
          </a:blip>
          <a:srcRect b="0" l="0" r="0" t="0"/>
          <a:stretch/>
        </p:blipFill>
        <p:spPr>
          <a:xfrm>
            <a:off x="9808169" y="2232124"/>
            <a:ext cx="2146125" cy="1427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b="1" lang="en-IN" sz="4400" u="sng"/>
              <a:t>Dataset Description</a:t>
            </a:r>
            <a:endParaRPr/>
          </a:p>
        </p:txBody>
      </p:sp>
      <p:pic>
        <p:nvPicPr>
          <p:cNvPr id="229" name="Google Shape;229;p8"/>
          <p:cNvPicPr preferRelativeResize="0"/>
          <p:nvPr/>
        </p:nvPicPr>
        <p:blipFill rotWithShape="1">
          <a:blip r:embed="rId3">
            <a:alphaModFix/>
          </a:blip>
          <a:srcRect b="0" l="0" r="0" t="0"/>
          <a:stretch/>
        </p:blipFill>
        <p:spPr>
          <a:xfrm>
            <a:off x="8887968" y="1981200"/>
            <a:ext cx="2267712" cy="1828800"/>
          </a:xfrm>
          <a:prstGeom prst="rect">
            <a:avLst/>
          </a:prstGeom>
          <a:noFill/>
          <a:ln>
            <a:noFill/>
          </a:ln>
        </p:spPr>
      </p:pic>
      <p:sp>
        <p:nvSpPr>
          <p:cNvPr id="230" name="Google Shape;230;p8"/>
          <p:cNvSpPr txBox="1"/>
          <p:nvPr/>
        </p:nvSpPr>
        <p:spPr>
          <a:xfrm>
            <a:off x="0" y="6858000"/>
            <a:ext cx="632460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IN" sz="900" u="sng" cap="none" strike="noStrike">
                <a:solidFill>
                  <a:schemeClr val="dk1"/>
                </a:solidFill>
                <a:latin typeface="Calibri"/>
                <a:ea typeface="Calibri"/>
                <a:cs typeface="Calibri"/>
                <a:sym typeface="Calibri"/>
                <a:hlinkClick r:id="rId4">
                  <a:extLst>
                    <a:ext uri="{A12FA001-AC4F-418D-AE19-62706E023703}">
                      <ahyp:hlinkClr val="tx"/>
                    </a:ext>
                  </a:extLst>
                </a:hlinkClick>
              </a:rPr>
              <a:t>This Photo</a:t>
            </a:r>
            <a:r>
              <a:rPr b="0" i="0" lang="en-IN" sz="900" u="none" cap="none" strike="noStrike">
                <a:solidFill>
                  <a:schemeClr val="dk1"/>
                </a:solidFill>
                <a:latin typeface="Calibri"/>
                <a:ea typeface="Calibri"/>
                <a:cs typeface="Calibri"/>
                <a:sym typeface="Calibri"/>
              </a:rPr>
              <a:t> by Unknown Author is licensed under </a:t>
            </a:r>
            <a:r>
              <a:rPr b="0" i="0" lang="en-IN" sz="900" u="sng" cap="none" strike="noStrike">
                <a:solidFill>
                  <a:schemeClr val="dk1"/>
                </a:solidFill>
                <a:latin typeface="Calibri"/>
                <a:ea typeface="Calibri"/>
                <a:cs typeface="Calibri"/>
                <a:sym typeface="Calibri"/>
                <a:hlinkClick r:id="rId5">
                  <a:extLst>
                    <a:ext uri="{A12FA001-AC4F-418D-AE19-62706E023703}">
                      <ahyp:hlinkClr val="tx"/>
                    </a:ext>
                  </a:extLst>
                </a:hlinkClick>
              </a:rPr>
              <a:t>CC BY-SA-NC</a:t>
            </a:r>
            <a:endParaRPr b="0" i="0" sz="900" u="none" cap="none" strike="noStrike">
              <a:solidFill>
                <a:schemeClr val="dk1"/>
              </a:solidFill>
              <a:latin typeface="Calibri"/>
              <a:ea typeface="Calibri"/>
              <a:cs typeface="Calibri"/>
              <a:sym typeface="Calibri"/>
            </a:endParaRPr>
          </a:p>
        </p:txBody>
      </p:sp>
      <p:sp>
        <p:nvSpPr>
          <p:cNvPr id="231" name="Google Shape;231;p8"/>
          <p:cNvSpPr txBox="1"/>
          <p:nvPr/>
        </p:nvSpPr>
        <p:spPr>
          <a:xfrm>
            <a:off x="1219200" y="2362200"/>
            <a:ext cx="6172200" cy="3416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First employee dataset was downloaded from edunet dash board.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Then there were 26 features.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Only 9 features were considered.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Those 9 features were employee id, their first name, last name, business unit, employee status, type &amp; classification, gender, their performance score and ratings.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Pivot table was also used.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37" name="Google Shape;237;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9" name="Google Shape;239;p9"/>
          <p:cNvPicPr preferRelativeResize="0"/>
          <p:nvPr/>
        </p:nvPicPr>
        <p:blipFill rotWithShape="1">
          <a:blip r:embed="rId3">
            <a:alphaModFix/>
          </a:blip>
          <a:srcRect b="0" l="0" r="0" t="0"/>
          <a:stretch/>
        </p:blipFill>
        <p:spPr>
          <a:xfrm>
            <a:off x="597617" y="3951611"/>
            <a:ext cx="2143125" cy="2686048"/>
          </a:xfrm>
          <a:prstGeom prst="rect">
            <a:avLst/>
          </a:prstGeom>
          <a:noFill/>
          <a:ln>
            <a:noFill/>
          </a:ln>
        </p:spPr>
      </p:pic>
      <p:sp>
        <p:nvSpPr>
          <p:cNvPr id="240" name="Google Shape;240;p9"/>
          <p:cNvSpPr txBox="1"/>
          <p:nvPr>
            <p:ph type="title"/>
          </p:nvPr>
        </p:nvSpPr>
        <p:spPr>
          <a:xfrm>
            <a:off x="1219200" y="948554"/>
            <a:ext cx="8480425" cy="670696"/>
          </a:xfrm>
          <a:prstGeom prst="rect">
            <a:avLst/>
          </a:prstGeom>
          <a:noFill/>
          <a:ln>
            <a:noFill/>
          </a:ln>
        </p:spPr>
        <p:txBody>
          <a:bodyPr anchorCtr="0" anchor="b" bIns="0" lIns="0" spcFirstLastPara="1" rIns="0" wrap="square" tIns="16500">
            <a:spAutoFit/>
          </a:bodyPr>
          <a:lstStyle/>
          <a:p>
            <a:pPr indent="0" lvl="0" marL="12700" rtl="0" algn="l">
              <a:lnSpc>
                <a:spcPct val="100000"/>
              </a:lnSpc>
              <a:spcBef>
                <a:spcPts val="0"/>
              </a:spcBef>
              <a:spcAft>
                <a:spcPts val="0"/>
              </a:spcAft>
              <a:buClr>
                <a:srgbClr val="3F3F3F"/>
              </a:buClr>
              <a:buSzPts val="4250"/>
              <a:buFont typeface="Calibri"/>
              <a:buNone/>
            </a:pPr>
            <a:r>
              <a:rPr b="1" lang="en-IN" sz="4250" u="sng"/>
              <a:t>THE "WOW" IN OUR SOLUTION</a:t>
            </a:r>
            <a:endParaRPr b="1" sz="4250" u="sng"/>
          </a:p>
        </p:txBody>
      </p:sp>
      <p:sp>
        <p:nvSpPr>
          <p:cNvPr id="241" name="Google Shape;241;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42" name="Google Shape;242;p9"/>
          <p:cNvSpPr txBox="1"/>
          <p:nvPr/>
        </p:nvSpPr>
        <p:spPr>
          <a:xfrm>
            <a:off x="1219200" y="2185266"/>
            <a:ext cx="66294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With the help of employee rating, performance level of an employee was calculated by using the formula  =IFS(Z9&gt;=5,"VERY HIGH",Z9&gt;=4,"HIGH",Z9&gt;=3,"MED",TRUE,"LOW")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