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95115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9007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3269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00872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490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3679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1167429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32009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112811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094335-2219-4A5A-BA5A-A663ECAFD4F6}" type="datetimeFigureOut">
              <a:rPr lang="en-GB" smtClean="0"/>
              <a:t>14/11/2024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7652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094335-2219-4A5A-BA5A-A663ECAFD4F6}"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7809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94335-2219-4A5A-BA5A-A663ECAFD4F6}" type="datetimeFigureOut">
              <a:rPr lang="en-GB" smtClean="0"/>
              <a:t>14/11/2024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178312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094335-2219-4A5A-BA5A-A663ECAFD4F6}" type="datetimeFigureOut">
              <a:rPr lang="en-GB" smtClean="0"/>
              <a:t>14/11/2024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63905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94335-2219-4A5A-BA5A-A663ECAFD4F6}" type="datetimeFigureOut">
              <a:rPr lang="en-GB" smtClean="0"/>
              <a:t>14/11/2024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10481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094335-2219-4A5A-BA5A-A663ECAFD4F6}"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83120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094335-2219-4A5A-BA5A-A663ECAFD4F6}" type="datetimeFigureOut">
              <a:rPr lang="en-GB" smtClean="0"/>
              <a:t>14/11/2024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999078-49CE-4E89-8E20-F538B438A711}" type="slidenum">
              <a:rPr lang="en-GB" smtClean="0"/>
              <a:t>‹#›</a:t>
            </a:fld>
            <a:endParaRPr lang="en-GB"/>
          </a:p>
        </p:txBody>
      </p:sp>
    </p:spTree>
    <p:extLst>
      <p:ext uri="{BB962C8B-B14F-4D97-AF65-F5344CB8AC3E}">
        <p14:creationId xmlns:p14="http://schemas.microsoft.com/office/powerpoint/2010/main" val="236325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094335-2219-4A5A-BA5A-A663ECAFD4F6}" type="datetimeFigureOut">
              <a:rPr lang="en-GB" smtClean="0"/>
              <a:t>14/11/2024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999078-49CE-4E89-8E20-F538B438A711}" type="slidenum">
              <a:rPr lang="en-GB" smtClean="0"/>
              <a:t>‹#›</a:t>
            </a:fld>
            <a:endParaRPr lang="en-GB"/>
          </a:p>
        </p:txBody>
      </p:sp>
    </p:spTree>
    <p:extLst>
      <p:ext uri="{BB962C8B-B14F-4D97-AF65-F5344CB8AC3E}">
        <p14:creationId xmlns:p14="http://schemas.microsoft.com/office/powerpoint/2010/main" val="150084595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BEBA8EAE-BF5A-486C-A8C5-ECC9F3942E4B}">
                <a14:imgProps xmlns:a14="http://schemas.microsoft.com/office/drawing/2010/main">
                  <a14:imgLayer r:embed="rId3">
                    <a14:imgEffect>
                      <a14:artisticPhotocopy trans="20000"/>
                    </a14:imgEffect>
                    <a14:imgEffect>
                      <a14:sharpenSoften amount="-25000"/>
                    </a14:imgEffect>
                  </a14:imgLayer>
                </a14:imgProps>
              </a:ext>
            </a:extLst>
          </a:blip>
          <a:srcRect/>
          <a:stretch>
            <a:fillRect l="-1000" t="-31000" r="10000" b="-5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663" y="203198"/>
            <a:ext cx="10764787" cy="2918691"/>
          </a:xfrm>
        </p:spPr>
        <p:txBody>
          <a:bodyPr>
            <a:normAutofit/>
          </a:bodyPr>
          <a:lstStyle/>
          <a:p>
            <a:r>
              <a:rPr lang="en-GB" b="1" dirty="0" smtClean="0">
                <a:solidFill>
                  <a:schemeClr val="bg1"/>
                </a:solidFill>
              </a:rPr>
              <a:t>WANDERLUST – A PERSONALIZED TRAVEL PLANNING AND TRACKING APP</a:t>
            </a:r>
            <a:endParaRPr lang="en-GB" b="1" dirty="0">
              <a:solidFill>
                <a:schemeClr val="bg1"/>
              </a:solidFill>
            </a:endParaRPr>
          </a:p>
        </p:txBody>
      </p:sp>
      <p:sp>
        <p:nvSpPr>
          <p:cNvPr id="3" name="Subtitle 2"/>
          <p:cNvSpPr>
            <a:spLocks noGrp="1"/>
          </p:cNvSpPr>
          <p:nvPr>
            <p:ph type="subTitle" idx="1"/>
          </p:nvPr>
        </p:nvSpPr>
        <p:spPr>
          <a:xfrm>
            <a:off x="256138" y="3360286"/>
            <a:ext cx="9879263" cy="3119120"/>
          </a:xfrm>
        </p:spPr>
        <p:txBody>
          <a:bodyPr>
            <a:normAutofit/>
          </a:bodyPr>
          <a:lstStyle/>
          <a:p>
            <a:pPr algn="just">
              <a:lnSpc>
                <a:spcPct val="150000"/>
              </a:lnSpc>
            </a:pPr>
            <a:r>
              <a:rPr lang="en-GB" b="1" dirty="0" smtClean="0">
                <a:solidFill>
                  <a:schemeClr val="bg1"/>
                </a:solidFill>
              </a:rPr>
              <a:t>Wanderlust is a smart, user-friendly travel app designed to simplify and enhance the travel planning experience. The app offers personalized travel suggestions, real-time tracking, and an intuitive itinerary organizer to create unforgettable trips. With AI-powered recommendations based on users' preferences, budget, and past trips, Wanderlust serves as a one-stop solution for all travel needs, from exploring new destinations to managing logistics.</a:t>
            </a:r>
            <a:endParaRPr lang="en-GB" b="1" dirty="0" smtClean="0">
              <a:solidFill>
                <a:schemeClr val="bg1"/>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9143" t="27230" r="31921" b="20855"/>
          <a:stretch/>
        </p:blipFill>
        <p:spPr>
          <a:xfrm>
            <a:off x="0" y="351903"/>
            <a:ext cx="1747520" cy="1310641"/>
          </a:xfrm>
          <a:prstGeom prst="rect">
            <a:avLst/>
          </a:prstGeom>
          <a:effectLst>
            <a:outerShdw blurRad="50800" dist="38100" dir="5400000" algn="t" rotWithShape="0">
              <a:prstClr val="black">
                <a:alpha val="40000"/>
              </a:prstClr>
            </a:outerShdw>
            <a:reflection blurRad="6350" stA="50000" endA="295" endPos="92000" dist="101600" dir="5400000" sy="-100000" algn="bl" rotWithShape="0"/>
          </a:effectLst>
          <a:scene3d>
            <a:camera prst="orthographicFront"/>
            <a:lightRig rig="threePt" dir="t"/>
          </a:scene3d>
          <a:sp3d>
            <a:bevelT prst="angle"/>
          </a:sp3d>
        </p:spPr>
      </p:pic>
    </p:spTree>
    <p:extLst>
      <p:ext uri="{BB962C8B-B14F-4D97-AF65-F5344CB8AC3E}">
        <p14:creationId xmlns:p14="http://schemas.microsoft.com/office/powerpoint/2010/main" val="2339395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1"/>
            <a:ext cx="8432800" cy="6822380"/>
          </a:xfrm>
          <a:prstGeom prst="rect">
            <a:avLst/>
          </a:prstGeom>
        </p:spPr>
        <p:txBody>
          <a:bodyPr wrap="square">
            <a:spAutoFit/>
          </a:bodyPr>
          <a:lstStyle/>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Text(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R.string.place_2),</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18.sp</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R.string.description</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fontWeight</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FontWeight.Light</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16.sp,</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textAlign</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TextAlign.Center</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R.string.plan</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color</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Color.Gray</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16.sp</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4290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1"/>
            <a:ext cx="8940800" cy="6771982"/>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Spacer(modifier = </a:t>
            </a:r>
            <a:r>
              <a:rPr lang="en-GB" dirty="0" err="1">
                <a:latin typeface="Calibri" panose="020F0502020204030204" pitchFamily="34" charset="0"/>
                <a:ea typeface="Calibri" panose="020F0502020204030204" pitchFamily="34" charset="0"/>
                <a:cs typeface="Times New Roman" panose="02020603050405020304" pitchFamily="18" charset="0"/>
              </a:rPr>
              <a:t>Modifier.height</a:t>
            </a:r>
            <a:r>
              <a:rPr lang="en-GB" dirty="0">
                <a:latin typeface="Calibri" panose="020F0502020204030204" pitchFamily="34" charset="0"/>
                <a:ea typeface="Calibri" panose="020F0502020204030204" pitchFamily="34" charset="0"/>
                <a:cs typeface="Times New Roman" panose="02020603050405020304" pitchFamily="18" charset="0"/>
              </a:rPr>
              <a:t>(20.dp</a:t>
            </a:r>
            <a:r>
              <a:rPr lang="en-GB" dirty="0" smtClean="0">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//03</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Card(</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fillMaxWidth</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.height(250.dp)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.clickable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context.startActivity</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Intent(context, </a:t>
            </a:r>
            <a:r>
              <a:rPr lang="en-GB" dirty="0" err="1">
                <a:latin typeface="Calibri" panose="020F0502020204030204" pitchFamily="34" charset="0"/>
                <a:ea typeface="Calibri" panose="020F0502020204030204" pitchFamily="34" charset="0"/>
                <a:cs typeface="Times New Roman" panose="02020603050405020304" pitchFamily="18" charset="0"/>
              </a:rPr>
              <a:t>SingaporeActivity</a:t>
            </a:r>
            <a:r>
              <a:rPr lang="en-GB" dirty="0">
                <a:latin typeface="Calibri" panose="020F0502020204030204" pitchFamily="34" charset="0"/>
                <a:ea typeface="Calibri" panose="020F0502020204030204" pitchFamily="34" charset="0"/>
                <a:cs typeface="Times New Roman" panose="02020603050405020304" pitchFamily="18" charset="0"/>
              </a:rPr>
              <a:t>::class.java)</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elevation = 8.dp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Column(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horizontalAlignment</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Alignment.CenterHorizontally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 {</a:t>
            </a:r>
          </a:p>
        </p:txBody>
      </p:sp>
    </p:spTree>
    <p:extLst>
      <p:ext uri="{BB962C8B-B14F-4D97-AF65-F5344CB8AC3E}">
        <p14:creationId xmlns:p14="http://schemas.microsoft.com/office/powerpoint/2010/main" val="3095418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01600"/>
            <a:ext cx="9588500" cy="6317242"/>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Image(</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painterResource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R.drawable.singapore</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contentDescription</a:t>
            </a:r>
            <a:r>
              <a:rPr lang="en-GB"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.height(150.dp)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.scale(</a:t>
            </a:r>
            <a:r>
              <a:rPr lang="en-GB" dirty="0" err="1">
                <a:latin typeface="Calibri" panose="020F0502020204030204" pitchFamily="34" charset="0"/>
                <a:ea typeface="Calibri" panose="020F0502020204030204" pitchFamily="34" charset="0"/>
                <a:cs typeface="Times New Roman" panose="02020603050405020304" pitchFamily="18" charset="0"/>
              </a:rPr>
              <a:t>scaleX</a:t>
            </a:r>
            <a:r>
              <a:rPr lang="en-GB" dirty="0">
                <a:latin typeface="Calibri" panose="020F0502020204030204" pitchFamily="34" charset="0"/>
                <a:ea typeface="Calibri" panose="020F0502020204030204" pitchFamily="34" charset="0"/>
                <a:cs typeface="Times New Roman" panose="02020603050405020304" pitchFamily="18" charset="0"/>
              </a:rPr>
              <a:t> = 1.2F, </a:t>
            </a:r>
            <a:r>
              <a:rPr lang="en-GB" dirty="0" err="1">
                <a:latin typeface="Calibri" panose="020F0502020204030204" pitchFamily="34" charset="0"/>
                <a:ea typeface="Calibri" panose="020F0502020204030204" pitchFamily="34" charset="0"/>
                <a:cs typeface="Times New Roman" panose="02020603050405020304" pitchFamily="18" charset="0"/>
              </a:rPr>
              <a:t>scaleY</a:t>
            </a:r>
            <a:r>
              <a:rPr lang="en-GB" dirty="0">
                <a:latin typeface="Calibri" panose="020F0502020204030204" pitchFamily="34" charset="0"/>
                <a:ea typeface="Calibri" panose="020F0502020204030204" pitchFamily="34" charset="0"/>
                <a:cs typeface="Times New Roman" panose="02020603050405020304" pitchFamily="18" charset="0"/>
              </a:rPr>
              <a:t> = 1F)</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R.string.place_3),</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18.sp</a:t>
            </a:r>
          </a:p>
          <a:p>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a:t>
            </a:r>
            <a:r>
              <a:rPr lang="en-GB" dirty="0"/>
              <a:t> Text</a:t>
            </a:r>
            <a:r>
              <a:rPr lang="en-GB" dirty="0" smtClean="0"/>
              <a:t>(</a:t>
            </a:r>
          </a:p>
          <a:p>
            <a:endParaRPr lang="en-GB" dirty="0"/>
          </a:p>
          <a:p>
            <a:r>
              <a:rPr lang="en-GB" dirty="0"/>
              <a:t>                        text = </a:t>
            </a:r>
            <a:r>
              <a:rPr lang="en-GB" dirty="0" err="1"/>
              <a:t>stringResource</a:t>
            </a:r>
            <a:r>
              <a:rPr lang="en-GB" dirty="0"/>
              <a:t>(id = </a:t>
            </a:r>
            <a:r>
              <a:rPr lang="en-GB" dirty="0" err="1"/>
              <a:t>R.string.description</a:t>
            </a:r>
            <a:r>
              <a:rPr lang="en-GB" dirty="0"/>
              <a:t>),</a:t>
            </a:r>
          </a:p>
          <a:p>
            <a:r>
              <a:rPr lang="en-GB" dirty="0"/>
              <a:t>                        </a:t>
            </a:r>
            <a:r>
              <a:rPr lang="en-GB" dirty="0" err="1"/>
              <a:t>fontWeight</a:t>
            </a:r>
            <a:r>
              <a:rPr lang="en-GB" dirty="0"/>
              <a:t> = </a:t>
            </a:r>
            <a:r>
              <a:rPr lang="en-GB" dirty="0" err="1"/>
              <a:t>FontWeight.Light</a:t>
            </a:r>
            <a:r>
              <a:rPr lang="en-GB" dirty="0"/>
              <a:t>,</a:t>
            </a:r>
          </a:p>
          <a:p>
            <a:r>
              <a:rPr lang="en-GB" dirty="0"/>
              <a:t>                        </a:t>
            </a:r>
            <a:r>
              <a:rPr lang="en-GB" dirty="0" err="1"/>
              <a:t>fontSize</a:t>
            </a:r>
            <a:r>
              <a:rPr lang="en-GB" dirty="0"/>
              <a:t> = 16.sp,</a:t>
            </a:r>
          </a:p>
          <a:p>
            <a:r>
              <a:rPr lang="en-GB" dirty="0"/>
              <a:t>                        </a:t>
            </a:r>
            <a:r>
              <a:rPr lang="en-GB" dirty="0" err="1"/>
              <a:t>textAlign</a:t>
            </a:r>
            <a:r>
              <a:rPr lang="en-GB" dirty="0"/>
              <a:t> = </a:t>
            </a:r>
            <a:r>
              <a:rPr lang="en-GB" dirty="0" err="1"/>
              <a:t>TextAlign.Center</a:t>
            </a:r>
            <a:r>
              <a:rPr lang="en-GB" dirty="0"/>
              <a:t>,</a:t>
            </a:r>
          </a:p>
          <a:p>
            <a:r>
              <a:rPr lang="en-GB" dirty="0"/>
              <a:t>                    )</a:t>
            </a:r>
          </a:p>
          <a:p>
            <a:pPr>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041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27000"/>
            <a:ext cx="8724900" cy="4777205"/>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R.string.plan</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color</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Color.Gray</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16.sp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Spacer(modifier = </a:t>
            </a:r>
            <a:r>
              <a:rPr lang="en-GB" dirty="0" err="1">
                <a:latin typeface="Calibri" panose="020F0502020204030204" pitchFamily="34" charset="0"/>
                <a:ea typeface="Calibri" panose="020F0502020204030204" pitchFamily="34" charset="0"/>
                <a:cs typeface="Times New Roman" panose="02020603050405020304" pitchFamily="18" charset="0"/>
              </a:rPr>
              <a:t>Modifier.height</a:t>
            </a:r>
            <a:r>
              <a:rPr lang="en-GB" dirty="0">
                <a:latin typeface="Calibri" panose="020F0502020204030204" pitchFamily="34" charset="0"/>
                <a:ea typeface="Calibri" panose="020F0502020204030204" pitchFamily="34" charset="0"/>
                <a:cs typeface="Times New Roman" panose="02020603050405020304" pitchFamily="18" charset="0"/>
              </a:rPr>
              <a:t>(20.dp))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46523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147" y="92365"/>
            <a:ext cx="7222836" cy="6613235"/>
          </a:xfrm>
          <a:prstGeom prst="rect">
            <a:avLst/>
          </a:prstGeom>
        </p:spPr>
      </p:pic>
    </p:spTree>
    <p:extLst>
      <p:ext uri="{BB962C8B-B14F-4D97-AF65-F5344CB8AC3E}">
        <p14:creationId xmlns:p14="http://schemas.microsoft.com/office/powerpoint/2010/main" val="117260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802" y="0"/>
            <a:ext cx="7305527" cy="6770255"/>
          </a:xfrm>
          <a:prstGeom prst="rect">
            <a:avLst/>
          </a:prstGeom>
        </p:spPr>
      </p:pic>
    </p:spTree>
    <p:extLst>
      <p:ext uri="{BB962C8B-B14F-4D97-AF65-F5344CB8AC3E}">
        <p14:creationId xmlns:p14="http://schemas.microsoft.com/office/powerpoint/2010/main" val="4116996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10" y="0"/>
            <a:ext cx="7028871" cy="6613371"/>
          </a:xfrm>
          <a:prstGeom prst="rect">
            <a:avLst/>
          </a:prstGeom>
        </p:spPr>
      </p:pic>
    </p:spTree>
    <p:extLst>
      <p:ext uri="{BB962C8B-B14F-4D97-AF65-F5344CB8AC3E}">
        <p14:creationId xmlns:p14="http://schemas.microsoft.com/office/powerpoint/2010/main" val="104457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149" y="184725"/>
            <a:ext cx="6751987" cy="6456219"/>
          </a:xfrm>
          <a:prstGeom prst="rect">
            <a:avLst/>
          </a:prstGeom>
        </p:spPr>
      </p:pic>
    </p:spTree>
    <p:extLst>
      <p:ext uri="{BB962C8B-B14F-4D97-AF65-F5344CB8AC3E}">
        <p14:creationId xmlns:p14="http://schemas.microsoft.com/office/powerpoint/2010/main" val="3836483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91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19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487680"/>
            <a:ext cx="12100559" cy="6832640"/>
          </a:xfrm>
          <a:prstGeom prst="rect">
            <a:avLst/>
          </a:prstGeom>
        </p:spPr>
        <p:txBody>
          <a:bodyPr wrap="square">
            <a:spAutoFit/>
          </a:bodyPr>
          <a:lstStyle/>
          <a:p>
            <a:pPr algn="just"/>
            <a:r>
              <a:rPr lang="en-GB" b="1" dirty="0" smtClean="0">
                <a:solidFill>
                  <a:schemeClr val="bg1"/>
                </a:solidFill>
              </a:rPr>
              <a:t>                                                                  </a:t>
            </a:r>
            <a:r>
              <a:rPr lang="en-GB" sz="2800" b="1" dirty="0" smtClean="0">
                <a:solidFill>
                  <a:schemeClr val="bg1"/>
                </a:solidFill>
              </a:rPr>
              <a:t>DESCRIPTION</a:t>
            </a:r>
            <a:endParaRPr lang="en-GB" sz="2800" b="1" dirty="0">
              <a:solidFill>
                <a:schemeClr val="bg1"/>
              </a:solidFill>
            </a:endParaRPr>
          </a:p>
          <a:p>
            <a:pPr algn="just"/>
            <a:endParaRPr lang="en-GB" b="1" dirty="0" smtClean="0">
              <a:solidFill>
                <a:schemeClr val="bg1"/>
              </a:solidFill>
            </a:endParaRPr>
          </a:p>
          <a:p>
            <a:pPr algn="just"/>
            <a:r>
              <a:rPr lang="en-GB" dirty="0" smtClean="0"/>
              <a:t>·  </a:t>
            </a:r>
            <a:r>
              <a:rPr lang="en-GB" b="1" dirty="0">
                <a:solidFill>
                  <a:schemeClr val="bg1"/>
                </a:solidFill>
              </a:rPr>
              <a:t>Personalized Recommendations &amp; Dynamic Content</a:t>
            </a:r>
            <a:r>
              <a:rPr lang="en-GB" dirty="0">
                <a:solidFill>
                  <a:schemeClr val="bg1"/>
                </a:solidFill>
              </a:rPr>
              <a:t>: Wanderlust’s AI-driven engine learns from user preferences, travel history, and budget to curate relevant suggestions for destinations, accommodations, activities, and dining options. Users receive tailored itineraries that can be adjusted on the fly, ensuring flexibility and spontaneity during the trip</a:t>
            </a:r>
            <a:r>
              <a:rPr lang="en-GB" dirty="0" smtClean="0">
                <a:solidFill>
                  <a:schemeClr val="bg1"/>
                </a:solidFill>
              </a:rPr>
              <a:t>.</a:t>
            </a:r>
          </a:p>
          <a:p>
            <a:pPr algn="just"/>
            <a:endParaRPr lang="en-GB" dirty="0">
              <a:solidFill>
                <a:schemeClr val="bg1"/>
              </a:solidFill>
            </a:endParaRPr>
          </a:p>
          <a:p>
            <a:pPr algn="just"/>
            <a:r>
              <a:rPr lang="en-GB" dirty="0">
                <a:solidFill>
                  <a:schemeClr val="bg1"/>
                </a:solidFill>
              </a:rPr>
              <a:t>·  </a:t>
            </a:r>
            <a:r>
              <a:rPr lang="en-GB" b="1" dirty="0">
                <a:solidFill>
                  <a:schemeClr val="bg1"/>
                </a:solidFill>
              </a:rPr>
              <a:t>Smart Itinerary Management</a:t>
            </a:r>
            <a:r>
              <a:rPr lang="en-GB" dirty="0">
                <a:solidFill>
                  <a:schemeClr val="bg1"/>
                </a:solidFill>
              </a:rPr>
              <a:t>: The app organizes and visualizes each part of the journey, including flights, accommodations, activities, and meals, so users have a clear day-to-day plan. It also integrates with third-party services for bookings, maps, and local guides, making it a centralized hub for all travel-related data</a:t>
            </a:r>
            <a:r>
              <a:rPr lang="en-GB" dirty="0" smtClean="0">
                <a:solidFill>
                  <a:schemeClr val="bg1"/>
                </a:solidFill>
              </a:rPr>
              <a:t>.</a:t>
            </a:r>
          </a:p>
          <a:p>
            <a:pPr algn="just"/>
            <a:endParaRPr lang="en-GB" dirty="0">
              <a:solidFill>
                <a:schemeClr val="bg1"/>
              </a:solidFill>
            </a:endParaRPr>
          </a:p>
          <a:p>
            <a:pPr algn="just"/>
            <a:r>
              <a:rPr lang="en-GB" dirty="0">
                <a:solidFill>
                  <a:schemeClr val="bg1"/>
                </a:solidFill>
              </a:rPr>
              <a:t>·  </a:t>
            </a:r>
            <a:r>
              <a:rPr lang="en-GB" b="1" dirty="0">
                <a:solidFill>
                  <a:schemeClr val="bg1"/>
                </a:solidFill>
              </a:rPr>
              <a:t>Real-Time Tracking and Instant Updates</a:t>
            </a:r>
            <a:r>
              <a:rPr lang="en-GB" dirty="0">
                <a:solidFill>
                  <a:schemeClr val="bg1"/>
                </a:solidFill>
              </a:rPr>
              <a:t>: Wanderlust features GPS tracking and live location sharing for added safety and convenience, helping </a:t>
            </a:r>
            <a:r>
              <a:rPr lang="en-GB" dirty="0" err="1">
                <a:solidFill>
                  <a:schemeClr val="bg1"/>
                </a:solidFill>
              </a:rPr>
              <a:t>travelers</a:t>
            </a:r>
            <a:r>
              <a:rPr lang="en-GB" dirty="0">
                <a:solidFill>
                  <a:schemeClr val="bg1"/>
                </a:solidFill>
              </a:rPr>
              <a:t> navigate unfamiliar places with ease. It also provides real-time updates on flight status, local weather, and traffic, helping users adjust plans on the go</a:t>
            </a:r>
            <a:r>
              <a:rPr lang="en-GB" dirty="0" smtClean="0">
                <a:solidFill>
                  <a:schemeClr val="bg1"/>
                </a:solidFill>
              </a:rPr>
              <a:t>.</a:t>
            </a:r>
          </a:p>
          <a:p>
            <a:pPr algn="just"/>
            <a:endParaRPr lang="en-GB" dirty="0">
              <a:solidFill>
                <a:schemeClr val="bg1"/>
              </a:solidFill>
            </a:endParaRPr>
          </a:p>
          <a:p>
            <a:pPr algn="just"/>
            <a:r>
              <a:rPr lang="en-GB" dirty="0" smtClean="0">
                <a:solidFill>
                  <a:schemeClr val="bg1"/>
                </a:solidFill>
              </a:rPr>
              <a:t>·  </a:t>
            </a:r>
            <a:r>
              <a:rPr lang="en-GB" b="1" dirty="0">
                <a:solidFill>
                  <a:schemeClr val="bg1"/>
                </a:solidFill>
              </a:rPr>
              <a:t>Expense Tracking &amp; Budgeting Tools</a:t>
            </a:r>
            <a:r>
              <a:rPr lang="en-GB" dirty="0">
                <a:solidFill>
                  <a:schemeClr val="bg1"/>
                </a:solidFill>
              </a:rPr>
              <a:t>: Wanderlust includes expense tracking, allowing users to input and categorize travel expenses to stay within budget. With real-time currency conversion and a budget breakdown by category (e.g., food, lodging, transport), users have better control over their finances.</a:t>
            </a:r>
          </a:p>
          <a:p>
            <a:pPr algn="just"/>
            <a:r>
              <a:rPr lang="en-GB" dirty="0">
                <a:solidFill>
                  <a:schemeClr val="bg1"/>
                </a:solidFill>
              </a:rPr>
              <a:t>·  </a:t>
            </a:r>
            <a:r>
              <a:rPr lang="en-GB" b="1" dirty="0">
                <a:solidFill>
                  <a:schemeClr val="bg1"/>
                </a:solidFill>
              </a:rPr>
              <a:t>Customizable Alerts and Reminders</a:t>
            </a:r>
            <a:r>
              <a:rPr lang="en-GB" dirty="0">
                <a:solidFill>
                  <a:schemeClr val="bg1"/>
                </a:solidFill>
              </a:rPr>
              <a:t>: Users receive automated alerts and reminders for essential travel tasks like passport renewals, check-in times, hotel reservations, and flight boarding. This feature helps </a:t>
            </a:r>
            <a:r>
              <a:rPr lang="en-GB" dirty="0" err="1">
                <a:solidFill>
                  <a:schemeClr val="bg1"/>
                </a:solidFill>
              </a:rPr>
              <a:t>travelers</a:t>
            </a:r>
            <a:r>
              <a:rPr lang="en-GB" dirty="0">
                <a:solidFill>
                  <a:schemeClr val="bg1"/>
                </a:solidFill>
              </a:rPr>
              <a:t> stay organized, especially when juggling multiple reservations and connections.</a:t>
            </a:r>
          </a:p>
          <a:p>
            <a:pPr algn="just"/>
            <a:r>
              <a:rPr lang="en-GB" dirty="0">
                <a:solidFill>
                  <a:schemeClr val="bg1"/>
                </a:solidFill>
              </a:rPr>
              <a:t> </a:t>
            </a:r>
          </a:p>
          <a:p>
            <a:pPr algn="just"/>
            <a:endParaRPr lang="en-GB" dirty="0" smtClean="0"/>
          </a:p>
          <a:p>
            <a:pPr algn="just"/>
            <a:endParaRPr lang="en-GB" dirty="0"/>
          </a:p>
        </p:txBody>
      </p:sp>
    </p:spTree>
    <p:extLst>
      <p:ext uri="{BB962C8B-B14F-4D97-AF65-F5344CB8AC3E}">
        <p14:creationId xmlns:p14="http://schemas.microsoft.com/office/powerpoint/2010/main" val="2029873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900" y="0"/>
            <a:ext cx="9029700" cy="7451271"/>
          </a:xfrm>
          <a:prstGeom prst="rect">
            <a:avLst/>
          </a:prstGeom>
        </p:spPr>
        <p:txBody>
          <a:bodyPr wrap="square">
            <a:spAutoFit/>
          </a:bodyPr>
          <a:lstStyle/>
          <a:p>
            <a:pPr>
              <a:lnSpc>
                <a:spcPct val="107000"/>
              </a:lnSpc>
              <a:spcAft>
                <a:spcPts val="800"/>
              </a:spcAft>
            </a:pPr>
            <a:r>
              <a:rPr lang="en-GB" sz="2000" b="1" dirty="0" smtClean="0">
                <a:latin typeface="Calibri" panose="020F0502020204030204" pitchFamily="34" charset="0"/>
                <a:ea typeface="Calibri" panose="020F0502020204030204" pitchFamily="34" charset="0"/>
                <a:cs typeface="Times New Roman" panose="02020603050405020304" pitchFamily="18" charset="0"/>
              </a:rPr>
              <a:t>MAIN ACTIVITY .KT</a:t>
            </a: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a:t>
            </a:r>
            <a:r>
              <a:rPr lang="en-GB" sz="2000" dirty="0" smtClean="0">
                <a:latin typeface="Calibri" panose="020F0502020204030204" pitchFamily="34" charset="0"/>
                <a:ea typeface="Calibri" panose="020F0502020204030204" pitchFamily="34" charset="0"/>
                <a:cs typeface="Times New Roman" panose="02020603050405020304" pitchFamily="18" charset="0"/>
              </a:rPr>
              <a:t>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android.content.Context</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android.content.Intent</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android.os.Bundle</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androidx.activity.ComponentActivity</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androidx.activity.compose.setContent</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androidx.compose.foundation.Image</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androidx.compose.foundation.clickable</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androidx.compose.foundation.layout.*</a:t>
            </a: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a:latin typeface="Calibri" panose="020F0502020204030204" pitchFamily="34" charset="0"/>
                <a:ea typeface="Calibri" panose="020F0502020204030204" pitchFamily="34" charset="0"/>
                <a:cs typeface="Times New Roman" panose="02020603050405020304" pitchFamily="18" charset="0"/>
              </a:rPr>
              <a:t>androidx.compose.foundation.rememberScrollState</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import </a:t>
            </a:r>
            <a:r>
              <a:rPr lang="en-GB" sz="2000" dirty="0" err="1" smtClean="0">
                <a:latin typeface="Calibri" panose="020F0502020204030204" pitchFamily="34" charset="0"/>
                <a:ea typeface="Calibri" panose="020F0502020204030204" pitchFamily="34" charset="0"/>
                <a:cs typeface="Times New Roman" panose="02020603050405020304" pitchFamily="18" charset="0"/>
              </a:rPr>
              <a:t>androidx.compose.foundation.verticalScroll</a:t>
            </a: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GB" sz="2000" dirty="0"/>
              <a:t>import </a:t>
            </a:r>
            <a:r>
              <a:rPr lang="en-GB" sz="2000" dirty="0" err="1"/>
              <a:t>androidx.compose.material.Card</a:t>
            </a:r>
            <a:endParaRPr lang="en-GB" sz="2000" dirty="0"/>
          </a:p>
          <a:p>
            <a:pPr>
              <a:lnSpc>
                <a:spcPct val="150000"/>
              </a:lnSpc>
            </a:pPr>
            <a:r>
              <a:rPr lang="en-GB" sz="2000" dirty="0" smtClean="0"/>
              <a:t>import </a:t>
            </a:r>
            <a:r>
              <a:rPr lang="en-GB" sz="2000" dirty="0" err="1"/>
              <a:t>androidx.compose.runtime.Composable</a:t>
            </a:r>
            <a:endParaRPr lang="en-GB" sz="2000" dirty="0"/>
          </a:p>
          <a:p>
            <a:pPr>
              <a:lnSpc>
                <a:spcPct val="150000"/>
              </a:lnSpc>
            </a:pPr>
            <a:r>
              <a:rPr lang="en-GB" sz="2000" dirty="0"/>
              <a:t>import </a:t>
            </a:r>
            <a:r>
              <a:rPr lang="en-GB" sz="2000" dirty="0" err="1"/>
              <a:t>androidx.compose.ui.Alignment</a:t>
            </a:r>
            <a:endParaRPr lang="en-GB" sz="2000" dirty="0"/>
          </a:p>
          <a:p>
            <a:pPr>
              <a:lnSpc>
                <a:spcPct val="150000"/>
              </a:lnSpc>
            </a:pPr>
            <a:r>
              <a:rPr lang="en-GB" sz="2000" dirty="0"/>
              <a:t>import </a:t>
            </a:r>
            <a:r>
              <a:rPr lang="en-GB" sz="2000" dirty="0" err="1"/>
              <a:t>androidx.compose.ui.Modifier</a:t>
            </a:r>
            <a:endParaRPr lang="en-GB" sz="2000" dirty="0"/>
          </a:p>
          <a:p>
            <a:pPr>
              <a:lnSpc>
                <a:spcPct val="107000"/>
              </a:lnSpc>
              <a:spcAft>
                <a:spcPts val="800"/>
              </a:spcAft>
            </a:pP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070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14300"/>
            <a:ext cx="8801100" cy="717093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androidx.compose.ui.draw.scale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androidx.compose.ui.graphics.Color</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androidx.compose.ui.res.painterResource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androidx.compose.ui.res.stringResource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androidx.compose.ui.text.font.FontFamily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androidx.compose.ui.text.font.FontWeight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androidx.compose.ui.text.style.TextAlign</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androidx.compose.ui.unit.dp</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import </a:t>
            </a:r>
            <a:r>
              <a:rPr lang="en-GB" dirty="0" err="1">
                <a:latin typeface="Calibri" panose="020F0502020204030204" pitchFamily="34" charset="0"/>
                <a:ea typeface="Calibri" panose="020F0502020204030204" pitchFamily="34" charset="0"/>
                <a:cs typeface="Times New Roman" panose="02020603050405020304" pitchFamily="18" charset="0"/>
              </a:rPr>
              <a:t>androidx.compose.ui.unit.sp</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class </a:t>
            </a:r>
            <a:r>
              <a:rPr lang="en-GB" dirty="0" err="1">
                <a:latin typeface="Calibri" panose="020F0502020204030204" pitchFamily="34" charset="0"/>
                <a:ea typeface="Calibri" panose="020F0502020204030204" pitchFamily="34" charset="0"/>
                <a:cs typeface="Times New Roman" panose="02020603050405020304" pitchFamily="18" charset="0"/>
              </a:rPr>
              <a:t>MainActivity</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ComponentActivity</a:t>
            </a: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override fun </a:t>
            </a:r>
            <a:r>
              <a:rPr lang="en-GB" dirty="0" err="1">
                <a:latin typeface="Calibri" panose="020F0502020204030204" pitchFamily="34" charset="0"/>
                <a:ea typeface="Calibri" panose="020F0502020204030204" pitchFamily="34" charset="0"/>
                <a:cs typeface="Times New Roman" panose="02020603050405020304" pitchFamily="18" charset="0"/>
              </a:rPr>
              <a:t>onCreate</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dirty="0" err="1">
                <a:latin typeface="Calibri" panose="020F0502020204030204" pitchFamily="34" charset="0"/>
                <a:ea typeface="Calibri" panose="020F0502020204030204" pitchFamily="34" charset="0"/>
                <a:cs typeface="Times New Roman" panose="02020603050405020304" pitchFamily="18" charset="0"/>
              </a:rPr>
              <a:t>savedInstanceState</a:t>
            </a:r>
            <a:r>
              <a:rPr lang="en-GB" dirty="0">
                <a:latin typeface="Calibri" panose="020F0502020204030204" pitchFamily="34" charset="0"/>
                <a:ea typeface="Calibri" panose="020F0502020204030204" pitchFamily="34" charset="0"/>
                <a:cs typeface="Times New Roman" panose="02020603050405020304" pitchFamily="18" charset="0"/>
              </a:rPr>
              <a:t>: Bundle?)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super.onCreate</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dirty="0" err="1">
                <a:latin typeface="Calibri" panose="020F0502020204030204" pitchFamily="34" charset="0"/>
                <a:ea typeface="Calibri" panose="020F0502020204030204" pitchFamily="34" charset="0"/>
                <a:cs typeface="Times New Roman" panose="02020603050405020304" pitchFamily="18" charset="0"/>
              </a:rPr>
              <a:t>savedInstanceState</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setContent</a:t>
            </a: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TravelApp</a:t>
            </a:r>
            <a:r>
              <a:rPr lang="en-GB"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173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88900"/>
            <a:ext cx="8864600" cy="717093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Composable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fun </a:t>
            </a:r>
            <a:r>
              <a:rPr lang="en-GB" dirty="0" err="1">
                <a:latin typeface="Calibri" panose="020F0502020204030204" pitchFamily="34" charset="0"/>
                <a:ea typeface="Calibri" panose="020F0502020204030204" pitchFamily="34" charset="0"/>
                <a:cs typeface="Times New Roman" panose="02020603050405020304" pitchFamily="18" charset="0"/>
              </a:rPr>
              <a:t>TravelApp</a:t>
            </a:r>
            <a:r>
              <a:rPr lang="en-GB" dirty="0">
                <a:latin typeface="Calibri" panose="020F0502020204030204" pitchFamily="34" charset="0"/>
                <a:ea typeface="Calibri" panose="020F0502020204030204" pitchFamily="34" charset="0"/>
                <a:cs typeface="Times New Roman" panose="02020603050405020304" pitchFamily="18" charset="0"/>
              </a:rPr>
              <a:t>(context: Context)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Column(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.padding(20.dp)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verticalScroll</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dirty="0" err="1">
                <a:latin typeface="Calibri" panose="020F0502020204030204" pitchFamily="34" charset="0"/>
                <a:ea typeface="Calibri" panose="020F0502020204030204" pitchFamily="34" charset="0"/>
                <a:cs typeface="Times New Roman" panose="02020603050405020304" pitchFamily="18" charset="0"/>
              </a:rPr>
              <a:t>rememberScrollState</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40.sp,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color</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Color</a:t>
            </a:r>
            <a:r>
              <a:rPr lang="en-GB" dirty="0">
                <a:latin typeface="Calibri" panose="020F0502020204030204" pitchFamily="34" charset="0"/>
                <a:ea typeface="Calibri" panose="020F0502020204030204" pitchFamily="34" charset="0"/>
                <a:cs typeface="Times New Roman" panose="02020603050405020304" pitchFamily="18" charset="0"/>
              </a:rPr>
              <a:t>(</a:t>
            </a:r>
            <a:r>
              <a:rPr lang="en-GB" dirty="0" err="1">
                <a:latin typeface="Calibri" panose="020F0502020204030204" pitchFamily="34" charset="0"/>
                <a:ea typeface="Calibri" panose="020F0502020204030204" pitchFamily="34" charset="0"/>
                <a:cs typeface="Times New Roman" panose="02020603050405020304" pitchFamily="18" charset="0"/>
              </a:rPr>
              <a:t>android.graphics.Color.rgb</a:t>
            </a:r>
            <a:r>
              <a:rPr lang="en-GB" dirty="0">
                <a:latin typeface="Calibri" panose="020F0502020204030204" pitchFamily="34" charset="0"/>
                <a:ea typeface="Calibri" panose="020F0502020204030204" pitchFamily="34" charset="0"/>
                <a:cs typeface="Times New Roman" panose="02020603050405020304" pitchFamily="18" charset="0"/>
              </a:rPr>
              <a:t>(120, 40, 251)),</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fontFamily</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FontFamily.Cursive</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"Wanderlust Travel"</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Spacer(modifier = </a:t>
            </a:r>
            <a:r>
              <a:rPr lang="en-GB" dirty="0" err="1">
                <a:latin typeface="Calibri" panose="020F0502020204030204" pitchFamily="34" charset="0"/>
                <a:ea typeface="Calibri" panose="020F0502020204030204" pitchFamily="34" charset="0"/>
                <a:cs typeface="Times New Roman" panose="02020603050405020304" pitchFamily="18" charset="0"/>
              </a:rPr>
              <a:t>Modifier.height</a:t>
            </a:r>
            <a:r>
              <a:rPr lang="en-GB" dirty="0">
                <a:latin typeface="Calibri" panose="020F0502020204030204" pitchFamily="34" charset="0"/>
                <a:ea typeface="Calibri" panose="020F0502020204030204" pitchFamily="34" charset="0"/>
                <a:cs typeface="Times New Roman" panose="02020603050405020304" pitchFamily="18" charset="0"/>
              </a:rPr>
              <a:t>(20.dp))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454458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8300"/>
            <a:ext cx="11747500" cy="7221336"/>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 01</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Card(</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fillMaxWidth</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.height(250.dp)</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.clickable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context.startActivity</a:t>
            </a:r>
            <a:r>
              <a:rPr lang="en-GB"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Intent(context, </a:t>
            </a:r>
            <a:r>
              <a:rPr lang="en-GB" dirty="0" err="1">
                <a:latin typeface="Calibri" panose="020F0502020204030204" pitchFamily="34" charset="0"/>
                <a:ea typeface="Calibri" panose="020F0502020204030204" pitchFamily="34" charset="0"/>
                <a:cs typeface="Times New Roman" panose="02020603050405020304" pitchFamily="18" charset="0"/>
              </a:rPr>
              <a:t>BaliActivity</a:t>
            </a:r>
            <a:r>
              <a:rPr lang="en-GB" dirty="0">
                <a:latin typeface="Calibri" panose="020F0502020204030204" pitchFamily="34" charset="0"/>
                <a:ea typeface="Calibri" panose="020F0502020204030204" pitchFamily="34" charset="0"/>
                <a:cs typeface="Times New Roman" panose="02020603050405020304" pitchFamily="18" charset="0"/>
              </a:rPr>
              <a:t>::class.java</a:t>
            </a:r>
            <a:r>
              <a:rPr lang="en-GB" dirty="0" smtClean="0">
                <a:latin typeface="Calibri" panose="020F0502020204030204" pitchFamily="34"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elevation = </a:t>
            </a:r>
            <a:r>
              <a:rPr lang="en-GB" dirty="0" smtClean="0">
                <a:latin typeface="Calibri" panose="020F0502020204030204" pitchFamily="34" charset="0"/>
                <a:ea typeface="Calibri" panose="020F0502020204030204" pitchFamily="34" charset="0"/>
                <a:cs typeface="Times New Roman" panose="02020603050405020304" pitchFamily="18" charset="0"/>
              </a:rPr>
              <a:t>8.dp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Column(</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horizontalAlignment</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Alignment.CenterHorizontally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Image(</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painterResource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R.drawable.bali</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contentDescription</a:t>
            </a:r>
            <a:r>
              <a:rPr lang="en-GB" dirty="0">
                <a:latin typeface="Calibri" panose="020F0502020204030204" pitchFamily="34" charset="0"/>
                <a:ea typeface="Calibri" panose="020F0502020204030204" pitchFamily="34" charset="0"/>
                <a:cs typeface="Times New Roman" panose="02020603050405020304" pitchFamily="18" charset="0"/>
              </a:rPr>
              <a:t> = "",</a:t>
            </a:r>
          </a:p>
          <a:p>
            <a:pPr>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p:txBody>
      </p:sp>
    </p:spTree>
    <p:extLst>
      <p:ext uri="{BB962C8B-B14F-4D97-AF65-F5344CB8AC3E}">
        <p14:creationId xmlns:p14="http://schemas.microsoft.com/office/powerpoint/2010/main" val="1950068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114299"/>
            <a:ext cx="8775700" cy="6771982"/>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.height(150.dp)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.scale(</a:t>
            </a:r>
            <a:r>
              <a:rPr lang="en-GB" dirty="0" err="1">
                <a:latin typeface="Calibri" panose="020F0502020204030204" pitchFamily="34" charset="0"/>
                <a:ea typeface="Calibri" panose="020F0502020204030204" pitchFamily="34" charset="0"/>
                <a:cs typeface="Times New Roman" panose="02020603050405020304" pitchFamily="18" charset="0"/>
              </a:rPr>
              <a:t>scaleX</a:t>
            </a:r>
            <a:r>
              <a:rPr lang="en-GB" dirty="0">
                <a:latin typeface="Calibri" panose="020F0502020204030204" pitchFamily="34" charset="0"/>
                <a:ea typeface="Calibri" panose="020F0502020204030204" pitchFamily="34" charset="0"/>
                <a:cs typeface="Times New Roman" panose="02020603050405020304" pitchFamily="18" charset="0"/>
              </a:rPr>
              <a:t> = 1.2F, </a:t>
            </a:r>
            <a:r>
              <a:rPr lang="en-GB" dirty="0" err="1">
                <a:latin typeface="Calibri" panose="020F0502020204030204" pitchFamily="34" charset="0"/>
                <a:ea typeface="Calibri" panose="020F0502020204030204" pitchFamily="34" charset="0"/>
                <a:cs typeface="Times New Roman" panose="02020603050405020304" pitchFamily="18" charset="0"/>
              </a:rPr>
              <a:t>scaleY</a:t>
            </a:r>
            <a:r>
              <a:rPr lang="en-GB" dirty="0">
                <a:latin typeface="Calibri" panose="020F0502020204030204" pitchFamily="34" charset="0"/>
                <a:ea typeface="Calibri" panose="020F0502020204030204" pitchFamily="34" charset="0"/>
                <a:cs typeface="Times New Roman" panose="02020603050405020304" pitchFamily="18" charset="0"/>
              </a:rPr>
              <a:t> = 1F)</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R.string.place_1),</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18.sp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R.string.description</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fontWeight</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FontWeight.Light</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16.sp,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textAlign</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TextAlign.Center</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3054052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304801"/>
            <a:ext cx="8826500" cy="5575116"/>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text = </a:t>
            </a:r>
            <a:r>
              <a:rPr lang="en-GB" dirty="0" err="1">
                <a:latin typeface="Calibri" panose="020F0502020204030204" pitchFamily="34" charset="0"/>
                <a:ea typeface="Calibri" panose="020F0502020204030204" pitchFamily="34" charset="0"/>
                <a:cs typeface="Times New Roman" panose="02020603050405020304" pitchFamily="18" charset="0"/>
              </a:rPr>
              <a:t>stringResource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R.string.plan</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color</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Color.Gray</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fontSize</a:t>
            </a:r>
            <a:r>
              <a:rPr lang="en-GB" dirty="0">
                <a:latin typeface="Calibri" panose="020F0502020204030204" pitchFamily="34" charset="0"/>
                <a:ea typeface="Calibri" panose="020F0502020204030204" pitchFamily="34" charset="0"/>
                <a:cs typeface="Times New Roman" panose="02020603050405020304" pitchFamily="18" charset="0"/>
              </a:rPr>
              <a:t> = 16.sp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Spacer(modifier = </a:t>
            </a:r>
            <a:r>
              <a:rPr lang="en-GB" dirty="0" err="1">
                <a:latin typeface="Calibri" panose="020F0502020204030204" pitchFamily="34" charset="0"/>
                <a:ea typeface="Calibri" panose="020F0502020204030204" pitchFamily="34" charset="0"/>
                <a:cs typeface="Times New Roman" panose="02020603050405020304" pitchFamily="18" charset="0"/>
              </a:rPr>
              <a:t>Modifier.height</a:t>
            </a:r>
            <a:r>
              <a:rPr lang="en-GB" dirty="0">
                <a:latin typeface="Calibri" panose="020F0502020204030204" pitchFamily="34" charset="0"/>
                <a:ea typeface="Calibri" panose="020F0502020204030204" pitchFamily="34" charset="0"/>
                <a:cs typeface="Times New Roman" panose="02020603050405020304" pitchFamily="18" charset="0"/>
              </a:rPr>
              <a:t>(20.dp))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//02</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Card(</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fillMaxWidth</a:t>
            </a:r>
            <a:r>
              <a:rPr lang="en-GB"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1070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900" y="0"/>
            <a:ext cx="9055100" cy="717093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.height(250.dp)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.clickable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context.startActivity</a:t>
            </a:r>
            <a:r>
              <a:rPr lang="en-GB"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Intent(context, </a:t>
            </a:r>
            <a:r>
              <a:rPr lang="en-GB" dirty="0" err="1">
                <a:latin typeface="Calibri" panose="020F0502020204030204" pitchFamily="34" charset="0"/>
                <a:ea typeface="Calibri" panose="020F0502020204030204" pitchFamily="34" charset="0"/>
                <a:cs typeface="Times New Roman" panose="02020603050405020304" pitchFamily="18" charset="0"/>
              </a:rPr>
              <a:t>ParisActivity</a:t>
            </a:r>
            <a:r>
              <a:rPr lang="en-GB" dirty="0">
                <a:latin typeface="Calibri" panose="020F0502020204030204" pitchFamily="34" charset="0"/>
                <a:ea typeface="Calibri" panose="020F0502020204030204" pitchFamily="34" charset="0"/>
                <a:cs typeface="Times New Roman" panose="02020603050405020304" pitchFamily="18" charset="0"/>
              </a:rPr>
              <a:t>::class.java</a:t>
            </a:r>
            <a:r>
              <a:rPr lang="en-GB" dirty="0" smtClean="0">
                <a:latin typeface="Calibri" panose="020F0502020204030204" pitchFamily="34"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elevation = 8.dp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Column(</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horizontalAlignment</a:t>
            </a:r>
            <a:r>
              <a:rPr lang="en-GB" dirty="0">
                <a:latin typeface="Calibri" panose="020F0502020204030204" pitchFamily="34" charset="0"/>
                <a:ea typeface="Calibri" panose="020F0502020204030204" pitchFamily="34" charset="0"/>
                <a:cs typeface="Times New Roman" panose="02020603050405020304" pitchFamily="18" charset="0"/>
              </a:rPr>
              <a:t> = </a:t>
            </a:r>
            <a:r>
              <a:rPr lang="en-GB" dirty="0" err="1">
                <a:latin typeface="Calibri" panose="020F0502020204030204" pitchFamily="34" charset="0"/>
                <a:ea typeface="Calibri" panose="020F0502020204030204" pitchFamily="34" charset="0"/>
                <a:cs typeface="Times New Roman" panose="02020603050405020304" pitchFamily="18" charset="0"/>
              </a:rPr>
              <a:t>Alignment.CenterHorizontally</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Image(</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painterResource</a:t>
            </a:r>
            <a:r>
              <a:rPr lang="en-GB" dirty="0">
                <a:latin typeface="Calibri" panose="020F0502020204030204" pitchFamily="34" charset="0"/>
                <a:ea typeface="Calibri" panose="020F0502020204030204" pitchFamily="34" charset="0"/>
                <a:cs typeface="Times New Roman" panose="02020603050405020304" pitchFamily="18" charset="0"/>
              </a:rPr>
              <a:t>(id = </a:t>
            </a:r>
            <a:r>
              <a:rPr lang="en-GB" dirty="0" err="1">
                <a:latin typeface="Calibri" panose="020F0502020204030204" pitchFamily="34" charset="0"/>
                <a:ea typeface="Calibri" panose="020F0502020204030204" pitchFamily="34" charset="0"/>
                <a:cs typeface="Times New Roman" panose="02020603050405020304" pitchFamily="18" charset="0"/>
              </a:rPr>
              <a:t>R.drawable.paris</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err="1">
                <a:latin typeface="Calibri" panose="020F0502020204030204" pitchFamily="34" charset="0"/>
                <a:ea typeface="Calibri" panose="020F0502020204030204" pitchFamily="34" charset="0"/>
                <a:cs typeface="Times New Roman" panose="02020603050405020304" pitchFamily="18" charset="0"/>
              </a:rPr>
              <a:t>contentDescription</a:t>
            </a:r>
            <a:r>
              <a:rPr lang="en-GB"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modifier = Modifier</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.height(150.dp)</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.scale(</a:t>
            </a:r>
            <a:r>
              <a:rPr lang="en-GB" dirty="0" err="1">
                <a:latin typeface="Calibri" panose="020F0502020204030204" pitchFamily="34" charset="0"/>
                <a:ea typeface="Calibri" panose="020F0502020204030204" pitchFamily="34" charset="0"/>
                <a:cs typeface="Times New Roman" panose="02020603050405020304" pitchFamily="18" charset="0"/>
              </a:rPr>
              <a:t>scaleX</a:t>
            </a:r>
            <a:r>
              <a:rPr lang="en-GB" dirty="0">
                <a:latin typeface="Calibri" panose="020F0502020204030204" pitchFamily="34" charset="0"/>
                <a:ea typeface="Calibri" panose="020F0502020204030204" pitchFamily="34" charset="0"/>
                <a:cs typeface="Times New Roman" panose="02020603050405020304" pitchFamily="18" charset="0"/>
              </a:rPr>
              <a:t> = 1.2F, </a:t>
            </a:r>
            <a:r>
              <a:rPr lang="en-GB" dirty="0" err="1">
                <a:latin typeface="Calibri" panose="020F0502020204030204" pitchFamily="34" charset="0"/>
                <a:ea typeface="Calibri" panose="020F0502020204030204" pitchFamily="34" charset="0"/>
                <a:cs typeface="Times New Roman" panose="02020603050405020304" pitchFamily="18" charset="0"/>
              </a:rPr>
              <a:t>scaleY</a:t>
            </a:r>
            <a:r>
              <a:rPr lang="en-GB" dirty="0">
                <a:latin typeface="Calibri" panose="020F0502020204030204" pitchFamily="34" charset="0"/>
                <a:ea typeface="Calibri" panose="020F0502020204030204" pitchFamily="34" charset="0"/>
                <a:cs typeface="Times New Roman" panose="02020603050405020304" pitchFamily="18" charset="0"/>
              </a:rPr>
              <a:t> = 1F)</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679418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634</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WANDERLUST – A PERSONALIZED TRAVEL PLANNING AND TRACKING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WANDERLUST – A PERSONALIZED TRAVEL PLANNING AND TRACKING APP</dc:title>
  <dc:creator>name</dc:creator>
  <cp:lastModifiedBy>name</cp:lastModifiedBy>
  <cp:revision>12</cp:revision>
  <dcterms:created xsi:type="dcterms:W3CDTF">2024-11-14T13:29:41Z</dcterms:created>
  <dcterms:modified xsi:type="dcterms:W3CDTF">2024-11-14T15:27:51Z</dcterms:modified>
</cp:coreProperties>
</file>