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6" r:id="rId10"/>
    <p:sldId id="266" r:id="rId11"/>
    <p:sldId id="267" r:id="rId12"/>
    <p:sldId id="2146847057" r:id="rId13"/>
    <p:sldId id="2146847059" r:id="rId14"/>
    <p:sldId id="268" r:id="rId15"/>
    <p:sldId id="214684705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48" y="3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dc.go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CARDIO VASCULAR DISEASE PREDICITION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S.Shakthi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Bhavanee</a:t>
            </a:r>
            <a:endParaRPr lang="en-US" sz="2000" b="1" dirty="0">
              <a:solidFill>
                <a:schemeClr val="accent1">
                  <a:lumMod val="75000"/>
                </a:schemeClr>
              </a:solidFill>
              <a:latin typeface="Arial"/>
              <a:cs typeface="Arial"/>
            </a:endParaRPr>
          </a:p>
          <a:p>
            <a:r>
              <a:rPr lang="en-US" sz="2000" b="1" dirty="0" err="1" smtClean="0">
                <a:solidFill>
                  <a:schemeClr val="accent1">
                    <a:lumMod val="75000"/>
                  </a:schemeClr>
                </a:solidFill>
                <a:latin typeface="Arial"/>
                <a:cs typeface="Arial"/>
              </a:rPr>
              <a:t>St.Peter’s</a:t>
            </a:r>
            <a:r>
              <a:rPr lang="en-US" sz="2000" b="1" dirty="0" smtClean="0">
                <a:solidFill>
                  <a:schemeClr val="accent1">
                    <a:lumMod val="75000"/>
                  </a:schemeClr>
                </a:solidFill>
                <a:latin typeface="Arial"/>
                <a:cs typeface="Arial"/>
              </a:rPr>
              <a:t> College of Engineering and Technology</a:t>
            </a:r>
          </a:p>
          <a:p>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Biotechnology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455" y="1232451"/>
            <a:ext cx="9710239" cy="5132253"/>
          </a:xfrm>
        </p:spPr>
      </p:pic>
    </p:spTree>
    <p:extLst>
      <p:ext uri="{BB962C8B-B14F-4D97-AF65-F5344CB8AC3E}">
        <p14:creationId xmlns:p14="http://schemas.microsoft.com/office/powerpoint/2010/main" val="195595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8" name="Rectangle 3"/>
          <p:cNvSpPr>
            <a:spLocks noChangeArrowheads="1"/>
          </p:cNvSpPr>
          <p:nvPr/>
        </p:nvSpPr>
        <p:spPr bwMode="auto">
          <a:xfrm>
            <a:off x="914400" y="-9941592"/>
            <a:ext cx="10355580" cy="1449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dirty="0" smtClean="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dirty="0" smtClean="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dirty="0" smtClean="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analysis of the cardiovascular disease (CVD) dataset uncovered several important insights. Age was found to be a significant factor, with older patients more likely to have heart disease.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Additionally, the presence of heart disease was associated with higher total day and evening call charges.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Recommendations for reducing heart disease risk include promoting healthy lifestyles and regular health check-ups.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Overall, the study provides valuable insights for healthcare providers and policymakers to develop targeted interventions for CVD prevention.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0"/>
            <a:ext cx="510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1" name="Rectangle 7"/>
          <p:cNvSpPr>
            <a:spLocks noChangeArrowheads="1"/>
          </p:cNvSpPr>
          <p:nvPr/>
        </p:nvSpPr>
        <p:spPr bwMode="auto">
          <a:xfrm>
            <a:off x="140254" y="2636591"/>
            <a:ext cx="11425032"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8"/>
          <p:cNvSpPr>
            <a:spLocks noChangeArrowheads="1"/>
          </p:cNvSpPr>
          <p:nvPr/>
        </p:nvSpPr>
        <p:spPr bwMode="auto">
          <a:xfrm>
            <a:off x="0" y="0"/>
            <a:ext cx="163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615307" y="1606054"/>
            <a:ext cx="10474926" cy="3970318"/>
          </a:xfrm>
          <a:prstGeom prst="rect">
            <a:avLst/>
          </a:prstGeom>
        </p:spPr>
        <p:txBody>
          <a:bodyPr wrap="square">
            <a:spAutoFit/>
          </a:bodyPr>
          <a:lstStyle/>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AutoNum type="arabicPeriod"/>
            </a:pPr>
            <a:r>
              <a:rPr lang="en-US" altLang="en-US" b="1" dirty="0">
                <a:latin typeface="Arial" panose="020B0604020202020204" pitchFamily="34" charset="0"/>
              </a:rPr>
              <a:t>Integration of Real-Time Data:</a:t>
            </a:r>
            <a:r>
              <a:rPr lang="en-US" altLang="en-US" dirty="0">
                <a:latin typeface="Arial" panose="020B0604020202020204" pitchFamily="34" charset="0"/>
              </a:rPr>
              <a:t> Incorporating real-time data sources such as wearable devices and health trackers to provide continuous monitoring and early detection of cardiovascular disease.</a:t>
            </a:r>
          </a:p>
          <a:p>
            <a:pPr lvl="0" eaLnBrk="0" fontAlgn="base" hangingPunct="0">
              <a:spcBef>
                <a:spcPct val="0"/>
              </a:spcBef>
              <a:spcAft>
                <a:spcPct val="0"/>
              </a:spcAft>
              <a:buFontTx/>
              <a:buAutoNum type="arabicPeriod" startAt="2"/>
            </a:pPr>
            <a:r>
              <a:rPr lang="en-US" altLang="en-US" b="1" dirty="0">
                <a:latin typeface="Arial" panose="020B0604020202020204" pitchFamily="34" charset="0"/>
              </a:rPr>
              <a:t>Machine Learning Model Refinement:</a:t>
            </a:r>
            <a:r>
              <a:rPr lang="en-US" altLang="en-US" dirty="0">
                <a:latin typeface="Arial" panose="020B0604020202020204" pitchFamily="34" charset="0"/>
              </a:rPr>
              <a:t> Enhancing the predictive models with advanced machine learning algorithms and techniques to improve accuracy and performance.</a:t>
            </a:r>
          </a:p>
          <a:p>
            <a:pPr lvl="0" eaLnBrk="0" fontAlgn="base" hangingPunct="0">
              <a:spcBef>
                <a:spcPct val="0"/>
              </a:spcBef>
              <a:spcAft>
                <a:spcPct val="0"/>
              </a:spcAft>
              <a:buFontTx/>
              <a:buAutoNum type="arabicPeriod" startAt="3"/>
            </a:pPr>
            <a:r>
              <a:rPr lang="en-US" altLang="en-US" b="1" dirty="0">
                <a:latin typeface="Arial" panose="020B0604020202020204" pitchFamily="34" charset="0"/>
              </a:rPr>
              <a:t>Personalized Health Interventions:</a:t>
            </a:r>
            <a:r>
              <a:rPr lang="en-US" altLang="en-US" dirty="0">
                <a:latin typeface="Arial" panose="020B0604020202020204" pitchFamily="34" charset="0"/>
              </a:rPr>
              <a:t> Developing personalized health interventions based on individual risk factors identified through data analysis, such as targeted lifestyle modifications and medication plans.</a:t>
            </a:r>
          </a:p>
          <a:p>
            <a:pPr lvl="0" eaLnBrk="0" fontAlgn="base" hangingPunct="0">
              <a:spcBef>
                <a:spcPct val="0"/>
              </a:spcBef>
              <a:spcAft>
                <a:spcPct val="0"/>
              </a:spcAft>
              <a:buFontTx/>
              <a:buAutoNum type="arabicPeriod" startAt="4"/>
            </a:pPr>
            <a:r>
              <a:rPr lang="en-US" altLang="en-US" b="1" dirty="0">
                <a:latin typeface="Arial" panose="020B0604020202020204" pitchFamily="34" charset="0"/>
              </a:rPr>
              <a:t>Telemedicine and Remote Monitoring:</a:t>
            </a:r>
            <a:r>
              <a:rPr lang="en-US" altLang="en-US" dirty="0">
                <a:latin typeface="Arial" panose="020B0604020202020204" pitchFamily="34" charset="0"/>
              </a:rPr>
              <a:t> Implementing telemedicine and remote monitoring solutions to provide healthcare services and monitor patients' health remotely, especially in rural or underserved areas.</a:t>
            </a:r>
          </a:p>
          <a:p>
            <a:pPr lvl="0" eaLnBrk="0" fontAlgn="base" hangingPunct="0">
              <a:spcBef>
                <a:spcPct val="0"/>
              </a:spcBef>
              <a:spcAft>
                <a:spcPct val="0"/>
              </a:spcAft>
              <a:buFontTx/>
              <a:buAutoNum type="arabicPeriod" startAt="5"/>
            </a:pPr>
            <a:r>
              <a:rPr lang="en-US" altLang="en-US" b="1" dirty="0">
                <a:latin typeface="Arial" panose="020B0604020202020204" pitchFamily="34" charset="0"/>
              </a:rPr>
              <a:t>Collaboration with Healthcare Providers:</a:t>
            </a:r>
            <a:r>
              <a:rPr lang="en-US" altLang="en-US" dirty="0">
                <a:latin typeface="Arial" panose="020B0604020202020204" pitchFamily="34" charset="0"/>
              </a:rPr>
              <a:t> Collaborating with healthcare providers to implement the findings and recommendations from the analysis into clinical practice, improving patient care and outcomes</a:t>
            </a:r>
            <a:endParaRPr lang="en-IN" dirty="0"/>
          </a:p>
        </p:txBody>
      </p:sp>
    </p:spTree>
    <p:extLst>
      <p:ext uri="{BB962C8B-B14F-4D97-AF65-F5344CB8AC3E}">
        <p14:creationId xmlns:p14="http://schemas.microsoft.com/office/powerpoint/2010/main" val="387965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0"/>
            <a:ext cx="11029615" cy="5101389"/>
          </a:xfrm>
        </p:spPr>
        <p:txBody>
          <a:bodyPr>
            <a:normAutofit/>
          </a:bodyPr>
          <a:lstStyle/>
          <a:p>
            <a:r>
              <a:rPr lang="en-US" b="1" dirty="0" smtClean="0"/>
              <a:t>Data </a:t>
            </a:r>
            <a:r>
              <a:rPr lang="en-US" b="1" dirty="0"/>
              <a:t>Sources:</a:t>
            </a:r>
            <a:r>
              <a:rPr lang="en-US" dirty="0"/>
              <a:t> Include references to the datasets used in your analysis, such as the Framingham Heart Study dataset or </a:t>
            </a:r>
            <a:r>
              <a:rPr lang="en-US" dirty="0" smtClean="0"/>
              <a:t>other </a:t>
            </a:r>
            <a:r>
              <a:rPr lang="en-US" dirty="0"/>
              <a:t>publicly available datasets on cardiovascular </a:t>
            </a:r>
            <a:r>
              <a:rPr lang="en-US" dirty="0" smtClean="0"/>
              <a:t>disease</a:t>
            </a:r>
          </a:p>
          <a:p>
            <a:pPr marL="305435" indent="-305435"/>
            <a:r>
              <a:rPr lang="en-US" b="1" dirty="0"/>
              <a:t>Books:</a:t>
            </a:r>
            <a:r>
              <a:rPr lang="en-US" dirty="0"/>
              <a:t> Include textbooks or reference books on cardiovascular disease, such as "</a:t>
            </a:r>
            <a:r>
              <a:rPr lang="en-US" dirty="0" err="1"/>
              <a:t>Braunwald's</a:t>
            </a:r>
            <a:r>
              <a:rPr lang="en-US" dirty="0"/>
              <a:t> Heart Disease: A Textbook of Cardiovascular Medicine," which provide comprehensive information on the subject</a:t>
            </a:r>
            <a:r>
              <a:rPr lang="en-US" dirty="0" smtClean="0"/>
              <a:t>.</a:t>
            </a:r>
          </a:p>
          <a:p>
            <a:pPr marL="305435" indent="-305435"/>
            <a:r>
              <a:rPr lang="en-US" b="1" dirty="0"/>
              <a:t>Centers for Disease Control and Prevention (CDC):</a:t>
            </a:r>
            <a:r>
              <a:rPr lang="en-US" dirty="0"/>
              <a:t> The CDC provides data and statistics on heart disease in the United States, as well as information on prevention and control strategies. Their website (</a:t>
            </a:r>
            <a:r>
              <a:rPr lang="en-US" dirty="0">
                <a:hlinkClick r:id="rId2"/>
              </a:rPr>
              <a:t>www.cdc.gov</a:t>
            </a:r>
            <a:r>
              <a:rPr lang="en-US" dirty="0"/>
              <a:t>) is a valuable resource for public health information.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62832" y="1360450"/>
            <a:ext cx="11029615" cy="5497551"/>
          </a:xfrm>
        </p:spPr>
        <p:txBody>
          <a:bodyPr>
            <a:normAutofit/>
          </a:bodyPr>
          <a:lstStyle/>
          <a:p>
            <a:r>
              <a:rPr lang="en-US" dirty="0" smtClean="0"/>
              <a:t>Orange S.A</a:t>
            </a:r>
            <a:r>
              <a:rPr lang="en-US" dirty="0"/>
              <a:t>., a leading French multinational telecommunications corporation, aims to reduce customer churn and </a:t>
            </a:r>
            <a:r>
              <a:rPr lang="en-US" dirty="0" smtClean="0"/>
              <a:t>improve </a:t>
            </a:r>
            <a:r>
              <a:rPr lang="en-US" dirty="0"/>
              <a:t>customer retention</a:t>
            </a:r>
            <a:r>
              <a:rPr lang="en-US" dirty="0" smtClean="0"/>
              <a:t>.</a:t>
            </a:r>
          </a:p>
          <a:p>
            <a:r>
              <a:rPr lang="en-US" dirty="0" smtClean="0"/>
              <a:t> </a:t>
            </a:r>
            <a:r>
              <a:rPr lang="en-US" dirty="0"/>
              <a:t>To achieve this goal, the company has provided a dataset containing cleaned customer activity data and a churn label indicating whether a customer has cancelled their subscription. </a:t>
            </a:r>
            <a:endParaRPr lang="en-US" dirty="0" smtClean="0"/>
          </a:p>
          <a:p>
            <a:r>
              <a:rPr lang="en-US" dirty="0" smtClean="0"/>
              <a:t>The </a:t>
            </a:r>
            <a:r>
              <a:rPr lang="en-US" dirty="0"/>
              <a:t>objective is to explore and analyze the dataset to identify key factors contributing to customer churn</a:t>
            </a:r>
            <a:r>
              <a:rPr lang="en-US" dirty="0" smtClean="0"/>
              <a:t>.</a:t>
            </a:r>
          </a:p>
          <a:p>
            <a:r>
              <a:rPr lang="en-US" dirty="0" smtClean="0"/>
              <a:t> </a:t>
            </a:r>
            <a:r>
              <a:rPr lang="en-US" dirty="0"/>
              <a:t>Based on the analysis, the goal is to develop actionable recommendations and strategies to enhance customer retention.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433795250"/>
              </p:ext>
            </p:extLst>
          </p:nvPr>
        </p:nvGraphicFramePr>
        <p:xfrm>
          <a:off x="581192" y="1360450"/>
          <a:ext cx="10270274" cy="1416204"/>
        </p:xfrm>
        <a:graphic>
          <a:graphicData uri="http://schemas.openxmlformats.org/drawingml/2006/table">
            <a:tbl>
              <a:tblPr/>
              <a:tblGrid>
                <a:gridCol w="10270274">
                  <a:extLst>
                    <a:ext uri="{9D8B030D-6E8A-4147-A177-3AD203B41FA5}">
                      <a16:colId xmlns:a16="http://schemas.microsoft.com/office/drawing/2014/main" val="159699523"/>
                    </a:ext>
                  </a:extLst>
                </a:gridCol>
              </a:tblGrid>
              <a:tr h="1416204">
                <a:tc>
                  <a:txBody>
                    <a:bodyPr/>
                    <a:lstStyle/>
                    <a:p>
                      <a:pPr algn="l" fontAlgn="b"/>
                      <a:r>
                        <a:rPr lang="en-US" sz="1700" b="0" i="0" u="none" strike="noStrike" dirty="0">
                          <a:solidFill>
                            <a:srgbClr val="000000"/>
                          </a:solidFill>
                          <a:effectLst/>
                          <a:latin typeface="+mn-lt"/>
                        </a:rPr>
                        <a:t>Orange S.A., formerly France </a:t>
                      </a:r>
                      <a:r>
                        <a:rPr lang="en-US" sz="1700" b="0" i="0" u="none" strike="noStrike" dirty="0" err="1">
                          <a:solidFill>
                            <a:srgbClr val="000000"/>
                          </a:solidFill>
                          <a:effectLst/>
                          <a:latin typeface="+mn-lt"/>
                        </a:rPr>
                        <a:t>Télécom</a:t>
                      </a:r>
                      <a:r>
                        <a:rPr lang="en-US" sz="1700" b="0" i="0" u="none" strike="noStrike" dirty="0">
                          <a:solidFill>
                            <a:srgbClr val="000000"/>
                          </a:solidFill>
                          <a:effectLst/>
                          <a:latin typeface="+mn-lt"/>
                        </a:rPr>
                        <a:t>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txBody>
                  <a:tcPr marL="9525" marR="9525" marT="9525" anchor="b">
                    <a:lnL>
                      <a:noFill/>
                    </a:lnL>
                    <a:lnR>
                      <a:noFill/>
                    </a:lnR>
                    <a:lnT>
                      <a:noFill/>
                    </a:lnT>
                    <a:lnB>
                      <a:noFill/>
                    </a:lnB>
                  </a:tcPr>
                </a:tc>
                <a:extLst>
                  <a:ext uri="{0D108BD9-81ED-4DB2-BD59-A6C34878D82A}">
                    <a16:rowId xmlns:a16="http://schemas.microsoft.com/office/drawing/2014/main" val="1586647974"/>
                  </a:ext>
                </a:extLst>
              </a:tr>
            </a:tbl>
          </a:graphicData>
        </a:graphic>
      </p:graphicFrame>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Data Exploration and Analysis:</a:t>
            </a:r>
            <a:r>
              <a:rPr lang="en-US" dirty="0"/>
              <a:t> Conduct a thorough analysis of the Orange Telecom's Churn Dataset to understand the characteristics and patterns of customer churn. Identify key features that are strongly correlated with customer churn, such as account length, international plan, voice mail plan, and customer service calls.</a:t>
            </a:r>
          </a:p>
          <a:p>
            <a:r>
              <a:rPr lang="en-US" b="1" dirty="0"/>
              <a:t>Feature Engineering:</a:t>
            </a:r>
            <a:r>
              <a:rPr lang="en-US" dirty="0"/>
              <a:t> Create new features or transform existing features to improve the performance of the predictive models. For example, create a feature that combines total day, evening, and night minutes to represent overall usage patterns.</a:t>
            </a:r>
          </a:p>
          <a:p>
            <a:r>
              <a:rPr lang="en-US" b="1" dirty="0"/>
              <a:t>Model Development:</a:t>
            </a:r>
            <a:r>
              <a:rPr lang="en-US" dirty="0"/>
              <a:t> Develop predictive models, such as Random Forest Classifier, to forecast customer churn based on the available data. Use techniques like train-test split and cross-validation to evaluate the performance of the models.</a:t>
            </a:r>
          </a:p>
          <a:p>
            <a:r>
              <a:rPr lang="en-US" b="1" dirty="0"/>
              <a:t>Model Evaluation:</a:t>
            </a:r>
            <a:r>
              <a:rPr lang="en-US" dirty="0"/>
              <a:t> Evaluate the performance of the predictive models using metrics such as accuracy score, classification report, and confusion matrix. Identify the most effective model for predicting customer churn.</a:t>
            </a:r>
          </a:p>
          <a:p>
            <a:pPr marL="0" indent="0">
              <a:buNone/>
            </a:pP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b="1" dirty="0"/>
              <a:t>Problem Definition:</a:t>
            </a:r>
            <a:endParaRPr lang="en-US" dirty="0"/>
          </a:p>
          <a:p>
            <a:pPr lvl="1"/>
            <a:r>
              <a:rPr lang="en-US" dirty="0"/>
              <a:t>Define the problem statement as analyzing customer churn in a telecommunications company and developing strategies for customer retention.</a:t>
            </a:r>
          </a:p>
          <a:p>
            <a:r>
              <a:rPr lang="en-US" b="1" dirty="0"/>
              <a:t>Data Collection and Preparation:</a:t>
            </a:r>
            <a:endParaRPr lang="en-US" dirty="0"/>
          </a:p>
          <a:p>
            <a:pPr lvl="1"/>
            <a:r>
              <a:rPr lang="en-US" dirty="0"/>
              <a:t>Collect the Orange Telecom's Churn Dataset containing customer activity data and churn labels.</a:t>
            </a:r>
          </a:p>
          <a:p>
            <a:pPr lvl="1"/>
            <a:r>
              <a:rPr lang="en-US" dirty="0"/>
              <a:t>Clean the data by handling missing values and encoding categorical variables.</a:t>
            </a:r>
          </a:p>
          <a:p>
            <a:r>
              <a:rPr lang="en-US" b="1" dirty="0"/>
              <a:t>Exploratory Data Analysis (EDA):</a:t>
            </a:r>
            <a:endParaRPr lang="en-US" dirty="0"/>
          </a:p>
          <a:p>
            <a:pPr lvl="1"/>
            <a:r>
              <a:rPr lang="en-US" dirty="0"/>
              <a:t>Perform EDA to understand the dataset's characteristics and patterns.</a:t>
            </a:r>
          </a:p>
          <a:p>
            <a:pPr lvl="1"/>
            <a:r>
              <a:rPr lang="en-US" dirty="0"/>
              <a:t>Identify key features that may influence customer churn, such as account length, international plan, and customer service calls.</a:t>
            </a:r>
          </a:p>
          <a:p>
            <a:r>
              <a:rPr lang="en-US" b="1" dirty="0"/>
              <a:t>Feature Engineering:</a:t>
            </a:r>
            <a:endParaRPr lang="en-US" dirty="0"/>
          </a:p>
          <a:p>
            <a:pPr lvl="1"/>
            <a:r>
              <a:rPr lang="en-US" dirty="0"/>
              <a:t>Create new features or transform existing features to improve model performance.</a:t>
            </a:r>
          </a:p>
          <a:p>
            <a:pPr lvl="1"/>
            <a:r>
              <a:rPr lang="en-US" dirty="0"/>
              <a:t>Use domain knowledge and insights from EDA to engineer relevant features.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87623"/>
          </a:xfrm>
        </p:spPr>
        <p:txBody>
          <a:bodyPr>
            <a:normAutofit fontScale="92500" lnSpcReduction="10000"/>
          </a:bodyPr>
          <a:lstStyle/>
          <a:p>
            <a:r>
              <a:rPr lang="en-US" b="1" dirty="0"/>
              <a:t>Model Development:</a:t>
            </a:r>
            <a:endParaRPr lang="en-US" dirty="0"/>
          </a:p>
          <a:p>
            <a:pPr lvl="1"/>
            <a:r>
              <a:rPr lang="en-US" dirty="0"/>
              <a:t>Select appropriate machine learning models, such as Random Forest Classifier, for predicting customer churn.</a:t>
            </a:r>
          </a:p>
          <a:p>
            <a:pPr lvl="1"/>
            <a:r>
              <a:rPr lang="en-US" dirty="0"/>
              <a:t>Split the data into training and testing sets for model training and evaluation.</a:t>
            </a:r>
          </a:p>
          <a:p>
            <a:r>
              <a:rPr lang="en-US" b="1" dirty="0"/>
              <a:t>Model Evaluation:</a:t>
            </a:r>
            <a:endParaRPr lang="en-US" dirty="0"/>
          </a:p>
          <a:p>
            <a:pPr lvl="1"/>
            <a:r>
              <a:rPr lang="en-US" dirty="0"/>
              <a:t>Evaluate the performance of the models using metrics like accuracy, precision, recall, and F1-score.</a:t>
            </a:r>
          </a:p>
          <a:p>
            <a:pPr lvl="1"/>
            <a:r>
              <a:rPr lang="en-US" dirty="0"/>
              <a:t>Compare the performance of different models and select the best-performing model.</a:t>
            </a:r>
          </a:p>
          <a:p>
            <a:r>
              <a:rPr lang="en-US" b="1" dirty="0"/>
              <a:t>Recommendation Generation:</a:t>
            </a:r>
            <a:endParaRPr lang="en-US" dirty="0"/>
          </a:p>
          <a:p>
            <a:pPr lvl="1"/>
            <a:r>
              <a:rPr lang="en-US" dirty="0"/>
              <a:t>Based on the analysis and model predictions, generate actionable recommendations to reduce customer churn.</a:t>
            </a:r>
          </a:p>
          <a:p>
            <a:pPr lvl="1"/>
            <a:r>
              <a:rPr lang="en-US" dirty="0"/>
              <a:t>Consider factors such as offering personalized discounts, improving customer service, and enhancing product offerings.</a:t>
            </a:r>
          </a:p>
          <a:p>
            <a:r>
              <a:rPr lang="en-US" b="1" dirty="0"/>
              <a:t>Implementation and Monitoring:</a:t>
            </a:r>
            <a:endParaRPr lang="en-US" dirty="0"/>
          </a:p>
          <a:p>
            <a:pPr lvl="1"/>
            <a:r>
              <a:rPr lang="en-US" dirty="0"/>
              <a:t>Implement the recommended strategies and monitor their effectiveness over time.</a:t>
            </a:r>
          </a:p>
          <a:p>
            <a:pPr lvl="1"/>
            <a:r>
              <a:rPr lang="en-US" dirty="0"/>
              <a:t>Continuously analyze customer data and adjust strategies as needed to further improve customer retention.</a:t>
            </a:r>
          </a:p>
          <a:p>
            <a:r>
              <a:rPr lang="en-US" b="1" dirty="0"/>
              <a:t>Reporting and Feedback:</a:t>
            </a:r>
            <a:endParaRPr lang="en-US" dirty="0"/>
          </a:p>
          <a:p>
            <a:pPr lvl="1"/>
            <a:r>
              <a:rPr lang="en-US" dirty="0"/>
              <a:t>Prepare a detailed report summarizing the analysis, findings, and recommendations.</a:t>
            </a:r>
          </a:p>
          <a:p>
            <a:pPr lvl="1"/>
            <a:r>
              <a:rPr lang="en-US" dirty="0"/>
              <a:t>Present the report to key stakeholders and gather feedback for future improvements.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9499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09925"/>
          </a:xfrm>
        </p:spPr>
        <p:txBody>
          <a:bodyPr>
            <a:normAutofit fontScale="92500" lnSpcReduction="10000"/>
          </a:bodyPr>
          <a:lstStyle/>
          <a:p>
            <a:r>
              <a:rPr lang="en-US" dirty="0"/>
              <a:t>Import necessary libraries (</a:t>
            </a:r>
            <a:r>
              <a:rPr lang="en-US" dirty="0" err="1"/>
              <a:t>numpy</a:t>
            </a:r>
            <a:r>
              <a:rPr lang="en-US" dirty="0"/>
              <a:t>, pandas, </a:t>
            </a:r>
            <a:r>
              <a:rPr lang="en-US" dirty="0" err="1"/>
              <a:t>seaborn</a:t>
            </a:r>
            <a:r>
              <a:rPr lang="en-US" dirty="0"/>
              <a:t>, </a:t>
            </a:r>
            <a:r>
              <a:rPr lang="en-US" dirty="0" err="1"/>
              <a:t>matplotlib.pyplot</a:t>
            </a:r>
            <a:r>
              <a:rPr lang="en-US" dirty="0"/>
              <a:t>, etc.).</a:t>
            </a:r>
          </a:p>
          <a:p>
            <a:r>
              <a:rPr lang="en-US" dirty="0"/>
              <a:t>Load the dataset ('CVD_cleaned.csv') using pandas.</a:t>
            </a:r>
          </a:p>
          <a:p>
            <a:r>
              <a:rPr lang="en-US" dirty="0"/>
              <a:t>Display the first 10 rows of the dataset to understand its structure.</a:t>
            </a:r>
          </a:p>
          <a:p>
            <a:r>
              <a:rPr lang="en-US" dirty="0"/>
              <a:t>Check the shape of the dataset to know the number of rows and columns.</a:t>
            </a:r>
          </a:p>
          <a:p>
            <a:r>
              <a:rPr lang="en-US" dirty="0"/>
              <a:t>Count the empty values in each column to handle missing data.</a:t>
            </a:r>
          </a:p>
          <a:p>
            <a:r>
              <a:rPr lang="en-US" dirty="0"/>
              <a:t>View some basic statistics of the dataset to understand the distribution of data.</a:t>
            </a:r>
          </a:p>
          <a:p>
            <a:r>
              <a:rPr lang="en-US" dirty="0"/>
              <a:t>Get a count of the number of patients with Heart Disease to understand the class distribution.</a:t>
            </a:r>
          </a:p>
          <a:p>
            <a:r>
              <a:rPr lang="en-US" dirty="0"/>
              <a:t>Visualize the count of patients with and without Heart Disease using a </a:t>
            </a:r>
            <a:r>
              <a:rPr lang="en-US" dirty="0" err="1"/>
              <a:t>countplot</a:t>
            </a:r>
            <a:r>
              <a:rPr lang="en-US" dirty="0"/>
              <a:t>.</a:t>
            </a:r>
          </a:p>
          <a:p>
            <a:r>
              <a:rPr lang="en-US" dirty="0"/>
              <a:t>Create a bar chart of the number of patients in each age category to understand the distribution of age.</a:t>
            </a:r>
          </a:p>
          <a:p>
            <a:r>
              <a:rPr lang="en-US" dirty="0"/>
              <a:t>Create a pie chart of the percentage of patients in each age category to visualize the age distribution.</a:t>
            </a:r>
          </a:p>
          <a:p>
            <a:r>
              <a:rPr lang="en-US" dirty="0"/>
              <a:t>Calculate the correlation matrix of the columns to understand the relationships between features.</a:t>
            </a:r>
          </a:p>
          <a:p>
            <a:r>
              <a:rPr lang="en-US" dirty="0"/>
              <a:t>Visualize the correlation matrix using a </a:t>
            </a:r>
            <a:r>
              <a:rPr lang="en-US" dirty="0" err="1"/>
              <a:t>heatmap</a:t>
            </a:r>
            <a:r>
              <a:rPr lang="en-US" dirty="0"/>
              <a:t> to identify highly correlated features.</a:t>
            </a:r>
          </a:p>
          <a:p>
            <a:r>
              <a:rPr lang="en-US" dirty="0"/>
              <a:t>Implement the system approach for customer churn analysis and retention strategy as described above.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301750"/>
            <a:ext cx="5685793" cy="4842572"/>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346" y="1813777"/>
            <a:ext cx="5569781" cy="3818517"/>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971" y="1658588"/>
            <a:ext cx="4360126" cy="4128894"/>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396" y="967304"/>
            <a:ext cx="4340566" cy="5631366"/>
          </a:xfrm>
          <a:prstGeom prst="rect">
            <a:avLst/>
          </a:prstGeom>
        </p:spPr>
      </p:pic>
    </p:spTree>
    <p:extLst>
      <p:ext uri="{BB962C8B-B14F-4D97-AF65-F5344CB8AC3E}">
        <p14:creationId xmlns:p14="http://schemas.microsoft.com/office/powerpoint/2010/main" val="3732334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schemas.microsoft.com/office/2006/metadata/properties"/>
    <ds:schemaRef ds:uri="http://purl.org/dc/terms/"/>
    <ds:schemaRef ds:uri="c0fa2617-96bd-425d-8578-e93563fe37c5"/>
    <ds:schemaRef ds:uri="http://www.w3.org/XML/1998/namespace"/>
    <ds:schemaRef ds:uri="9162bd5b-4ed9-4da3-b376-05204580ba3f"/>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1340</TotalTime>
  <Words>1156</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CARDIO VASCULAR DISEASE PREDICITION</vt:lpstr>
      <vt:lpstr>OUTLINE</vt:lpstr>
      <vt:lpstr>Problem Statement</vt:lpstr>
      <vt:lpstr>Proposed Solution</vt:lpstr>
      <vt:lpstr>System  Approach</vt:lpstr>
      <vt:lpstr>System  Approach</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29</cp:revision>
  <dcterms:created xsi:type="dcterms:W3CDTF">2021-05-26T16:50:10Z</dcterms:created>
  <dcterms:modified xsi:type="dcterms:W3CDTF">2024-04-03T03:21:26Z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