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57" r:id="rId3"/>
    <p:sldId id="380" r:id="rId4"/>
    <p:sldId id="368" r:id="rId5"/>
    <p:sldId id="369" r:id="rId6"/>
    <p:sldId id="370" r:id="rId7"/>
    <p:sldId id="379" r:id="rId8"/>
    <p:sldId id="372" r:id="rId9"/>
    <p:sldId id="373" r:id="rId10"/>
    <p:sldId id="374" r:id="rId11"/>
    <p:sldId id="381" r:id="rId12"/>
    <p:sldId id="376" r:id="rId13"/>
    <p:sldId id="375" r:id="rId14"/>
    <p:sldId id="377" r:id="rId15"/>
    <p:sldId id="378" r:id="rId16"/>
    <p:sldId id="3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66" d="100"/>
          <a:sy n="66" d="100"/>
        </p:scale>
        <p:origin x="-816" y="-17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pPr/>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pPr/>
              <a:t>‹#›</a:t>
            </a:fld>
            <a:endParaRPr lang="en-IN"/>
          </a:p>
        </p:txBody>
      </p:sp>
    </p:spTree>
    <p:extLst>
      <p:ext uri="{BB962C8B-B14F-4D97-AF65-F5344CB8AC3E}">
        <p14:creationId xmlns=""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IN" sz="1800"/>
          </a:p>
        </p:txBody>
      </p:sp>
      <p:sp>
        <p:nvSpPr>
          <p:cNvPr id="4102" name="Rectangle 6">
            <a:extLst>
              <a:ext uri="{FF2B5EF4-FFF2-40B4-BE49-F238E27FC236}">
                <a16:creationId xmlns=""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smtClean="0">
                <a:solidFill>
                  <a:srgbClr val="7030A0"/>
                </a:solidFill>
                <a:latin typeface="Verdana" panose="020B0604030504040204" pitchFamily="34" charset="0"/>
                <a:ea typeface="+mn-ea"/>
                <a:cs typeface="+mn-cs"/>
              </a:rPr>
              <a:t>&lt;DIABETICS PREDICTION SYSYTEM&gt;</a:t>
            </a:r>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 xmlns:a16="http://schemas.microsoft.com/office/drawing/2014/main" id="{2D19DAE3-8F95-230C-D485-225341D07DA1}"/>
              </a:ext>
            </a:extLst>
          </p:cNvPr>
          <p:cNvSpPr txBox="1">
            <a:spLocks noChangeArrowheads="1"/>
          </p:cNvSpPr>
          <p:nvPr/>
        </p:nvSpPr>
        <p:spPr bwMode="auto">
          <a:xfrm>
            <a:off x="948375" y="5706418"/>
            <a:ext cx="3429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smtClean="0">
                <a:solidFill>
                  <a:srgbClr val="FF0000"/>
                </a:solidFill>
              </a:rPr>
              <a:t>&lt;MRS.DIVYA&gt;</a:t>
            </a:r>
            <a:endParaRPr lang="en-IN" altLang="en-US" sz="2400" b="1" dirty="0">
              <a:solidFill>
                <a:srgbClr val="FF0000"/>
              </a:solidFill>
            </a:endParaRPr>
          </a:p>
        </p:txBody>
      </p:sp>
      <p:sp>
        <p:nvSpPr>
          <p:cNvPr id="11" name="TextBox 1">
            <a:extLst>
              <a:ext uri="{FF2B5EF4-FFF2-40B4-BE49-F238E27FC236}">
                <a16:creationId xmlns="" xmlns:a16="http://schemas.microsoft.com/office/drawing/2014/main" id="{19A39F01-D00C-AF01-020F-6FE15F5B4206}"/>
              </a:ext>
            </a:extLst>
          </p:cNvPr>
          <p:cNvSpPr txBox="1">
            <a:spLocks noChangeArrowheads="1"/>
          </p:cNvSpPr>
          <p:nvPr/>
        </p:nvSpPr>
        <p:spPr bwMode="auto">
          <a:xfrm>
            <a:off x="7398328" y="5228206"/>
            <a:ext cx="4479639"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endParaRPr lang="en-IN" altLang="en-US" sz="2000" b="1" dirty="0">
              <a:solidFill>
                <a:srgbClr val="FF0000"/>
              </a:solidFill>
            </a:endParaRPr>
          </a:p>
          <a:p>
            <a:pPr>
              <a:spcBef>
                <a:spcPct val="0"/>
              </a:spcBef>
              <a:buClrTx/>
              <a:buFontTx/>
              <a:buNone/>
            </a:pPr>
            <a:r>
              <a:rPr lang="en-IN" altLang="en-US" sz="2000" b="1" dirty="0" smtClean="0">
                <a:solidFill>
                  <a:srgbClr val="FF0000"/>
                </a:solidFill>
              </a:rPr>
              <a:t>&lt;220701259&amp; SHAKTHI PRIYA V&gt;</a:t>
            </a:r>
            <a:endParaRPr lang="en-IN" altLang="en-US" sz="2000" b="1" dirty="0">
              <a:solidFill>
                <a:srgbClr val="FF0000"/>
              </a:solidFill>
            </a:endParaRPr>
          </a:p>
        </p:txBody>
      </p:sp>
      <p:sp>
        <p:nvSpPr>
          <p:cNvPr id="15" name="Title 1">
            <a:extLst>
              <a:ext uri="{FF2B5EF4-FFF2-40B4-BE49-F238E27FC236}">
                <a16:creationId xmlns=""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 xmlns:a16="http://schemas.microsoft.com/office/drawing/2014/main" id="{01F36FF0-FD4A-EE78-6CA2-4ADCB6BA1B65}"/>
              </a:ext>
            </a:extLst>
          </p:cNvPr>
          <p:cNvSpPr>
            <a:spLocks noGrp="1"/>
          </p:cNvSpPr>
          <p:nvPr>
            <p:ph idx="1"/>
          </p:nvPr>
        </p:nvSpPr>
        <p:spPr>
          <a:xfrm>
            <a:off x="263236" y="1752600"/>
            <a:ext cx="11928764" cy="4287982"/>
          </a:xfrm>
        </p:spPr>
        <p:txBody>
          <a:bodyPr/>
          <a:lstStyle/>
          <a:p>
            <a:pPr algn="just">
              <a:buNone/>
            </a:pPr>
            <a:r>
              <a:rPr lang="en-US" sz="2400" b="1" dirty="0" smtClean="0"/>
              <a:t>User Input</a:t>
            </a:r>
            <a:r>
              <a:rPr lang="en-US" sz="2400" dirty="0" smtClean="0"/>
              <a:t>:</a:t>
            </a:r>
          </a:p>
          <a:p>
            <a:pPr algn="just">
              <a:buNone/>
            </a:pPr>
            <a:r>
              <a:rPr lang="en-US" sz="2400" dirty="0" smtClean="0"/>
              <a:t>The user provides details like age, glucose level, and other health info.</a:t>
            </a:r>
          </a:p>
          <a:p>
            <a:pPr algn="just">
              <a:buNone/>
            </a:pPr>
            <a:r>
              <a:rPr lang="en-US" sz="2400" b="1" dirty="0" smtClean="0"/>
              <a:t>Data Preprocessing</a:t>
            </a:r>
            <a:r>
              <a:rPr lang="en-US" sz="2400" dirty="0" smtClean="0"/>
              <a:t>:</a:t>
            </a:r>
          </a:p>
          <a:p>
            <a:pPr algn="just">
              <a:buNone/>
            </a:pPr>
            <a:r>
              <a:rPr lang="en-US" sz="2400" dirty="0" smtClean="0"/>
              <a:t> The system cleans and organizes the data to make it ready for predictions.</a:t>
            </a:r>
          </a:p>
          <a:p>
            <a:pPr algn="just">
              <a:buNone/>
            </a:pPr>
            <a:r>
              <a:rPr lang="en-US" sz="2400" b="1" dirty="0" smtClean="0"/>
              <a:t>Model Prediction</a:t>
            </a:r>
            <a:r>
              <a:rPr lang="en-US" sz="2400" dirty="0" smtClean="0"/>
              <a:t>:</a:t>
            </a:r>
          </a:p>
          <a:p>
            <a:pPr algn="just">
              <a:buNone/>
            </a:pPr>
            <a:r>
              <a:rPr lang="en-US" sz="2400" dirty="0" smtClean="0"/>
              <a:t> The system uses a trained model to decide if the user has diabetes or not.</a:t>
            </a:r>
          </a:p>
          <a:p>
            <a:pPr algn="just">
              <a:buNone/>
            </a:pPr>
            <a:r>
              <a:rPr lang="en-US" sz="2400" b="1" dirty="0" smtClean="0"/>
              <a:t>Result Display</a:t>
            </a:r>
            <a:r>
              <a:rPr lang="en-US" sz="2400" dirty="0" smtClean="0"/>
              <a:t>:</a:t>
            </a:r>
          </a:p>
          <a:p>
            <a:pPr algn="just">
              <a:buNone/>
            </a:pPr>
            <a:r>
              <a:rPr lang="en-US" sz="2400" dirty="0" smtClean="0"/>
              <a:t>The system shows the prediction result (Diabetic or Not Diabetic) to the user.</a:t>
            </a:r>
          </a:p>
          <a:p>
            <a:pPr marL="469900" marR="0" lvl="0" indent="-46990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0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0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10</a:t>
            </a:fld>
            <a:endParaRPr lang="en-IN"/>
          </a:p>
        </p:txBody>
      </p:sp>
    </p:spTree>
    <p:extLst>
      <p:ext uri="{BB962C8B-B14F-4D97-AF65-F5344CB8AC3E}">
        <p14:creationId xmlns="" xmlns:p14="http://schemas.microsoft.com/office/powerpoint/2010/main" val="51752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Second Review</a:t>
            </a:r>
            <a:endParaRPr lang="en-US"/>
          </a:p>
        </p:txBody>
      </p:sp>
      <p:sp>
        <p:nvSpPr>
          <p:cNvPr id="3" name="Footer Placeholder 2"/>
          <p:cNvSpPr>
            <a:spLocks noGrp="1"/>
          </p:cNvSpPr>
          <p:nvPr>
            <p:ph type="ftr" sz="quarter" idx="11"/>
          </p:nvPr>
        </p:nvSpPr>
        <p:spPr/>
        <p:txBody>
          <a:bodyPr/>
          <a:lstStyle/>
          <a:p>
            <a:pPr>
              <a:defRPr/>
            </a:pPr>
            <a:r>
              <a:rPr lang="en-US" smtClean="0"/>
              <a:t>Department of Computer Science and Engineering</a:t>
            </a:r>
            <a:endParaRPr lang="en-US"/>
          </a:p>
        </p:txBody>
      </p:sp>
      <p:sp>
        <p:nvSpPr>
          <p:cNvPr id="4" name="Slide Number Placeholder 3"/>
          <p:cNvSpPr>
            <a:spLocks noGrp="1"/>
          </p:cNvSpPr>
          <p:nvPr>
            <p:ph type="sldNum" sz="quarter" idx="12"/>
          </p:nvPr>
        </p:nvSpPr>
        <p:spPr/>
        <p:txBody>
          <a:bodyPr/>
          <a:lstStyle/>
          <a:p>
            <a:pPr>
              <a:defRPr/>
            </a:pPr>
            <a:fld id="{DD537315-F462-4C74-88B4-A900525A3FAA}" type="slidenum">
              <a:rPr lang="en-US" altLang="en-US" smtClean="0"/>
              <a:pPr>
                <a:defRPr/>
              </a:pPr>
              <a:t>11</a:t>
            </a:fld>
            <a:endParaRPr lang="en-US" altLang="en-US"/>
          </a:p>
        </p:txBody>
      </p:sp>
      <p:pic>
        <p:nvPicPr>
          <p:cNvPr id="2050" name="Picture 2"/>
          <p:cNvPicPr>
            <a:picLocks noChangeAspect="1" noChangeArrowheads="1"/>
          </p:cNvPicPr>
          <p:nvPr/>
        </p:nvPicPr>
        <p:blipFill>
          <a:blip r:embed="rId2"/>
          <a:srcRect/>
          <a:stretch>
            <a:fillRect/>
          </a:stretch>
        </p:blipFill>
        <p:spPr bwMode="auto">
          <a:xfrm>
            <a:off x="1778000" y="1926669"/>
            <a:ext cx="8509000" cy="420007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 xmlns:a16="http://schemas.microsoft.com/office/drawing/2014/main" id="{01F36FF0-FD4A-EE78-6CA2-4ADCB6BA1B65}"/>
              </a:ext>
            </a:extLst>
          </p:cNvPr>
          <p:cNvSpPr>
            <a:spLocks noGrp="1"/>
          </p:cNvSpPr>
          <p:nvPr>
            <p:ph idx="1"/>
          </p:nvPr>
        </p:nvSpPr>
        <p:spPr>
          <a:xfrm>
            <a:off x="0" y="1752600"/>
            <a:ext cx="12191999" cy="4267200"/>
          </a:xfrm>
        </p:spPr>
        <p:txBody>
          <a:bodyPr/>
          <a:lstStyle/>
          <a:p>
            <a:pPr lvl="0">
              <a:buClr>
                <a:srgbClr val="CC0000"/>
              </a:buClr>
              <a:buNone/>
              <a:defRPr/>
            </a:pPr>
            <a:r>
              <a:rPr lang="en-US" sz="2400" dirty="0" smtClean="0"/>
              <a:t>    The dataset was preprocessed to remove missing values and select relevant features like glucose, BMI, insulin, etc. Three machine learning models (Random Forest, Gradient Boosting, and SVC) were trained on the data. These models were tested on unseen data to evaluate their performance using metrics like accuracy, precision, and recall. The Random Forest Classifier showed the highest accuracy of 89%, making it the most effective model. The Gradient Boosting Classifier followed with an accuracy of 88%, and the Support Vector Classifier had the lowest accuracy at 66%. Based on these results, Random Forest is the best choice for diabetes prediction in this case. The models demonstrated good predictive power with appropriate training and testing processes</a:t>
            </a:r>
            <a:r>
              <a:rPr lang="en-US" sz="3200" dirty="0" smtClean="0"/>
              <a:t>. </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12</a:t>
            </a:fld>
            <a:endParaRPr lang="en-IN"/>
          </a:p>
        </p:txBody>
      </p:sp>
    </p:spTree>
    <p:extLst>
      <p:ext uri="{BB962C8B-B14F-4D97-AF65-F5344CB8AC3E}">
        <p14:creationId xmlns="" xmlns:p14="http://schemas.microsoft.com/office/powerpoint/2010/main" val="410963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 xmlns:a16="http://schemas.microsoft.com/office/drawing/2014/main" id="{01F36FF0-FD4A-EE78-6CA2-4ADCB6BA1B65}"/>
              </a:ext>
            </a:extLst>
          </p:cNvPr>
          <p:cNvSpPr>
            <a:spLocks noGrp="1"/>
          </p:cNvSpPr>
          <p:nvPr>
            <p:ph idx="1"/>
          </p:nvPr>
        </p:nvSpPr>
        <p:spPr>
          <a:xfrm>
            <a:off x="686378" y="1752600"/>
            <a:ext cx="10668000" cy="4267200"/>
          </a:xfrm>
        </p:spPr>
        <p:txBody>
          <a:bodyPr/>
          <a:lstStyle/>
          <a:p>
            <a:pPr lvl="0">
              <a:buClr>
                <a:srgbClr val="CC0000"/>
              </a:buClr>
              <a:defRPr/>
            </a:pPr>
            <a:r>
              <a:rPr lang="en-US" sz="2400" dirty="0" smtClean="0"/>
              <a:t>In this project, we successfully developed a machine learning model to predict diabetes using various algorithms like Random Forest, Support Vector Classifier, and Gradient Boosting. Among them, Random Forest gave the best results with an accuracy of around 89%. The system helps in identifying whether a person is at risk of diabetes based on health parameters, allowing for early detection and better management of the disease. </a:t>
            </a:r>
          </a:p>
          <a:p>
            <a:r>
              <a:rPr lang="en-US" sz="2400" dirty="0" smtClean="0"/>
              <a:t>The system can be improved by integrating real-time data and mobile app support for easy access. Additionally, more health factors can be added to enhance prediction accuracy.</a:t>
            </a:r>
          </a:p>
          <a:p>
            <a:pPr>
              <a:buNone/>
            </a:pPr>
            <a:endParaRPr lang="en-US" sz="2800" dirty="0" smtClean="0"/>
          </a:p>
          <a:p>
            <a:pPr lvl="0">
              <a:buClr>
                <a:srgbClr val="CC0000"/>
              </a:buClr>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 xmlns:a16="http://schemas.microsoft.com/office/drawing/2014/main" id="{CC6BF262-39B7-44AE-AD50-07784ABF600F}"/>
              </a:ext>
            </a:extLst>
          </p:cNvPr>
          <p:cNvSpPr>
            <a:spLocks noGrp="1"/>
          </p:cNvSpPr>
          <p:nvPr>
            <p:ph type="dt" sz="half" idx="10"/>
          </p:nvPr>
        </p:nvSpPr>
        <p:spPr>
          <a:xfrm>
            <a:off x="812800" y="5680364"/>
            <a:ext cx="2641600" cy="1041111"/>
          </a:xfrm>
        </p:spPr>
        <p:txBody>
          <a:bodyPr/>
          <a:lstStyle/>
          <a:p>
            <a:endParaRPr lang="en-IN" dirty="0"/>
          </a:p>
        </p:txBody>
      </p:sp>
      <p:sp>
        <p:nvSpPr>
          <p:cNvPr id="5" name="Footer Placeholder 4">
            <a:extLst>
              <a:ext uri="{FF2B5EF4-FFF2-40B4-BE49-F238E27FC236}">
                <a16:creationId xmlns=""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13</a:t>
            </a:fld>
            <a:endParaRPr lang="en-IN"/>
          </a:p>
        </p:txBody>
      </p:sp>
    </p:spTree>
    <p:extLst>
      <p:ext uri="{BB962C8B-B14F-4D97-AF65-F5344CB8AC3E}">
        <p14:creationId xmlns="" xmlns:p14="http://schemas.microsoft.com/office/powerpoint/2010/main" val="2369166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 xmlns:a16="http://schemas.microsoft.com/office/drawing/2014/main" id="{01F36FF0-FD4A-EE78-6CA2-4ADCB6BA1B65}"/>
              </a:ext>
            </a:extLst>
          </p:cNvPr>
          <p:cNvSpPr>
            <a:spLocks noGrp="1"/>
          </p:cNvSpPr>
          <p:nvPr>
            <p:ph idx="1"/>
          </p:nvPr>
        </p:nvSpPr>
        <p:spPr/>
        <p:txBody>
          <a:bodyPr/>
          <a:lstStyle/>
          <a:p>
            <a:pPr>
              <a:buClr>
                <a:srgbClr val="CC0000"/>
              </a:buClr>
              <a:defRPr/>
            </a:pPr>
            <a:r>
              <a:rPr lang="en-US" sz="2400" dirty="0" smtClean="0"/>
              <a:t> A. Singh, S. Desai, and R. Mehta, "Ensemble Learning for Diabetes Diagnosis Using Medical Datasets," </a:t>
            </a:r>
            <a:r>
              <a:rPr lang="en-US" sz="2400" i="1" dirty="0" smtClean="0"/>
              <a:t>Health Informatics Journal</a:t>
            </a:r>
            <a:r>
              <a:rPr lang="en-US" sz="2400" dirty="0" smtClean="0"/>
              <a:t>, vol. 27, no. 5, pp. 1091–1105, 2020.</a:t>
            </a:r>
          </a:p>
          <a:p>
            <a:pPr lvl="0">
              <a:buClr>
                <a:srgbClr val="CC0000"/>
              </a:buClr>
              <a:defRPr/>
            </a:pPr>
            <a:r>
              <a:rPr lang="en-US" sz="2400" dirty="0" smtClean="0"/>
              <a:t>M. Kumar, S. Reddy, and A. Patel, "Predicting Diabetes Risk Using Machine Learning Algorithms," </a:t>
            </a:r>
            <a:r>
              <a:rPr lang="en-US" sz="2400" i="1" dirty="0" smtClean="0"/>
              <a:t>Journal of Health Informatics</a:t>
            </a:r>
            <a:r>
              <a:rPr lang="en-US" sz="2400" dirty="0" smtClean="0"/>
              <a:t>, vol. 15, no. 2, pp. 98–112, 2022 </a:t>
            </a:r>
          </a:p>
          <a:p>
            <a:pPr lvl="0">
              <a:buClr>
                <a:srgbClr val="CC0000"/>
              </a:buClr>
              <a:defRPr/>
            </a:pPr>
            <a:r>
              <a:rPr lang="en-US" sz="2400" dirty="0" smtClean="0"/>
              <a:t>M. Patel, S. Jain, and R. </a:t>
            </a:r>
            <a:r>
              <a:rPr lang="en-US" sz="2400" dirty="0" err="1" smtClean="0"/>
              <a:t>Verma</a:t>
            </a:r>
            <a:r>
              <a:rPr lang="en-US" sz="2400" dirty="0" smtClean="0"/>
              <a:t>, "Machine Learning Approaches for Diabetes Diagnosis: A Review," </a:t>
            </a:r>
            <a:r>
              <a:rPr lang="en-US" sz="2400" i="1" dirty="0" smtClean="0"/>
              <a:t>Journal of Artificial Intelligence in Medicine</a:t>
            </a:r>
            <a:r>
              <a:rPr lang="en-US" sz="2400" dirty="0" smtClean="0"/>
              <a:t>, vol. 13, no. 6, pp. 1–14, 2020. </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14</a:t>
            </a:fld>
            <a:endParaRPr lang="en-IN"/>
          </a:p>
        </p:txBody>
      </p:sp>
    </p:spTree>
    <p:extLst>
      <p:ext uri="{BB962C8B-B14F-4D97-AF65-F5344CB8AC3E}">
        <p14:creationId xmlns="" xmlns:p14="http://schemas.microsoft.com/office/powerpoint/2010/main" val="153016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a:extLst>
              <a:ext uri="{FF2B5EF4-FFF2-40B4-BE49-F238E27FC236}">
                <a16:creationId xmlns=""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Font size 24</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15</a:t>
            </a:fld>
            <a:endParaRPr lang="en-IN"/>
          </a:p>
        </p:txBody>
      </p:sp>
    </p:spTree>
    <p:extLst>
      <p:ext uri="{BB962C8B-B14F-4D97-AF65-F5344CB8AC3E}">
        <p14:creationId xmlns="" xmlns:p14="http://schemas.microsoft.com/office/powerpoint/2010/main" val="294642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16</a:t>
            </a:fld>
            <a:endParaRPr lang="en-US" altLang="en-US" dirty="0"/>
          </a:p>
        </p:txBody>
      </p:sp>
      <p:sp>
        <p:nvSpPr>
          <p:cNvPr id="5" name="Date Placeholder 4">
            <a:extLst>
              <a:ext uri="{FF2B5EF4-FFF2-40B4-BE49-F238E27FC236}">
                <a16:creationId xmlns=""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 xmlns:a16="http://schemas.microsoft.com/office/drawing/2014/main" id="{01F36FF0-FD4A-EE78-6CA2-4ADCB6BA1B65}"/>
              </a:ext>
            </a:extLst>
          </p:cNvPr>
          <p:cNvSpPr>
            <a:spLocks noGrp="1"/>
          </p:cNvSpPr>
          <p:nvPr>
            <p:ph idx="1"/>
          </p:nvPr>
        </p:nvSpPr>
        <p:spPr/>
        <p:txBody>
          <a:bodyPr/>
          <a:lstStyle/>
          <a:p>
            <a:pPr>
              <a:buNone/>
            </a:pPr>
            <a:r>
              <a:rPr lang="en-US" sz="2400" dirty="0" smtClean="0"/>
              <a:t>    Diabetes </a:t>
            </a:r>
            <a:r>
              <a:rPr lang="en-US" sz="2400" dirty="0" smtClean="0"/>
              <a:t>is a very common disease that can cause serious health problems if not found early. But checking for diabetes usually needs many medical tests, which can take time and money</a:t>
            </a:r>
            <a:r>
              <a:rPr lang="en-US" sz="2400" dirty="0" smtClean="0"/>
              <a:t>.</a:t>
            </a:r>
          </a:p>
          <a:p>
            <a:pPr>
              <a:buNone/>
            </a:pPr>
            <a:endParaRPr lang="en-US" sz="2400" dirty="0" smtClean="0"/>
          </a:p>
          <a:p>
            <a:pPr>
              <a:buNone/>
            </a:pPr>
            <a:r>
              <a:rPr lang="en-US" sz="2400" dirty="0" smtClean="0"/>
              <a:t>    In </a:t>
            </a:r>
            <a:r>
              <a:rPr lang="en-US" sz="2400" dirty="0" smtClean="0"/>
              <a:t>this project, we have used machine learning to predict if a person has diabetes or not, based on simple health details like age, blood pressure, sugar level, etc. The idea is to help doctors find diabetes faster and easier with the help of computer models like Random Forest, SVC, and Gradient Boosting</a:t>
            </a:r>
            <a:r>
              <a:rPr lang="en-US" sz="2800" dirty="0" smtClean="0"/>
              <a:t>. </a:t>
            </a:r>
          </a:p>
          <a:p>
            <a:endParaRPr lang="en-US" sz="2800" dirty="0" smtClean="0"/>
          </a:p>
          <a:p>
            <a:pPr marL="469900" marR="0" lvl="0" indent="-46990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 xmlns:a16="http://schemas.microsoft.com/office/drawing/2014/main" id="{406900E8-40F4-FD2C-418F-4B63A92D4A7F}"/>
              </a:ext>
            </a:extLst>
          </p:cNvPr>
          <p:cNvSpPr>
            <a:spLocks noGrp="1"/>
          </p:cNvSpPr>
          <p:nvPr>
            <p:ph type="ftr" sz="quarter" idx="11"/>
          </p:nvPr>
        </p:nvSpPr>
        <p:spPr/>
        <p:txBody>
          <a:bodyPr/>
          <a:lstStyle/>
          <a:p>
            <a:r>
              <a:rPr lang="en-US" dirty="0"/>
              <a:t>Department </a:t>
            </a:r>
            <a:r>
              <a:rPr lang="en-US" dirty="0" smtClean="0"/>
              <a:t>of Computer Science </a:t>
            </a:r>
            <a:r>
              <a:rPr lang="en-US" dirty="0"/>
              <a:t>and Engineering</a:t>
            </a:r>
            <a:endParaRPr lang="en-IN" dirty="0"/>
          </a:p>
        </p:txBody>
      </p:sp>
      <p:sp>
        <p:nvSpPr>
          <p:cNvPr id="6" name="Slide Number Placeholder 5">
            <a:extLst>
              <a:ext uri="{FF2B5EF4-FFF2-40B4-BE49-F238E27FC236}">
                <a16:creationId xmlns=""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2</a:t>
            </a:fld>
            <a:endParaRPr lang="en-IN"/>
          </a:p>
        </p:txBody>
      </p:sp>
    </p:spTree>
    <p:extLst>
      <p:ext uri="{BB962C8B-B14F-4D97-AF65-F5344CB8AC3E}">
        <p14:creationId xmlns=""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Second Review</a:t>
            </a:r>
            <a:endParaRPr lang="en-US"/>
          </a:p>
        </p:txBody>
      </p:sp>
      <p:sp>
        <p:nvSpPr>
          <p:cNvPr id="3" name="Footer Placeholder 2"/>
          <p:cNvSpPr>
            <a:spLocks noGrp="1"/>
          </p:cNvSpPr>
          <p:nvPr>
            <p:ph type="ftr" sz="quarter" idx="11"/>
          </p:nvPr>
        </p:nvSpPr>
        <p:spPr/>
        <p:txBody>
          <a:bodyPr/>
          <a:lstStyle/>
          <a:p>
            <a:pPr>
              <a:defRPr/>
            </a:pPr>
            <a:r>
              <a:rPr lang="en-US" smtClean="0"/>
              <a:t>Department of Computer Science and Engineering</a:t>
            </a:r>
            <a:endParaRPr lang="en-US"/>
          </a:p>
        </p:txBody>
      </p:sp>
      <p:sp>
        <p:nvSpPr>
          <p:cNvPr id="4" name="Slide Number Placeholder 3"/>
          <p:cNvSpPr>
            <a:spLocks noGrp="1"/>
          </p:cNvSpPr>
          <p:nvPr>
            <p:ph type="sldNum" sz="quarter" idx="12"/>
          </p:nvPr>
        </p:nvSpPr>
        <p:spPr/>
        <p:txBody>
          <a:bodyPr/>
          <a:lstStyle/>
          <a:p>
            <a:pPr>
              <a:defRPr/>
            </a:pPr>
            <a:fld id="{DD537315-F462-4C74-88B4-A900525A3FAA}" type="slidenum">
              <a:rPr lang="en-US" altLang="en-US" smtClean="0"/>
              <a:pPr>
                <a:defRPr/>
              </a:pPr>
              <a:t>3</a:t>
            </a:fld>
            <a:endParaRPr lang="en-US" altLang="en-US"/>
          </a:p>
        </p:txBody>
      </p:sp>
      <p:sp>
        <p:nvSpPr>
          <p:cNvPr id="5" name="Rectangle 4"/>
          <p:cNvSpPr/>
          <p:nvPr/>
        </p:nvSpPr>
        <p:spPr>
          <a:xfrm>
            <a:off x="887793" y="595745"/>
            <a:ext cx="10528352" cy="1077218"/>
          </a:xfrm>
          <a:prstGeom prst="rect">
            <a:avLst/>
          </a:prstGeom>
        </p:spPr>
        <p:txBody>
          <a:bodyPr wrap="square">
            <a:spAutoFit/>
          </a:bodyPr>
          <a:lstStyle/>
          <a:p>
            <a:endParaRPr lang="en-IN" altLang="en-US" sz="3200" b="1" dirty="0" smtClean="0">
              <a:solidFill>
                <a:srgbClr val="FF0000"/>
              </a:solidFill>
            </a:endParaRPr>
          </a:p>
          <a:p>
            <a:r>
              <a:rPr lang="en-IN" altLang="en-US" sz="3200" b="1" dirty="0" smtClean="0">
                <a:solidFill>
                  <a:srgbClr val="FF0000"/>
                </a:solidFill>
              </a:rPr>
              <a:t>Problem Statement and Motivation</a:t>
            </a:r>
            <a:endParaRPr lang="en-US" sz="3200" dirty="0"/>
          </a:p>
        </p:txBody>
      </p:sp>
      <p:sp>
        <p:nvSpPr>
          <p:cNvPr id="6" name="Rectangle 5"/>
          <p:cNvSpPr/>
          <p:nvPr/>
        </p:nvSpPr>
        <p:spPr>
          <a:xfrm>
            <a:off x="249383" y="1997838"/>
            <a:ext cx="11610108" cy="4154984"/>
          </a:xfrm>
          <a:prstGeom prst="rect">
            <a:avLst/>
          </a:prstGeom>
        </p:spPr>
        <p:txBody>
          <a:bodyPr wrap="square">
            <a:spAutoFit/>
          </a:bodyPr>
          <a:lstStyle/>
          <a:p>
            <a:pPr algn="just"/>
            <a:r>
              <a:rPr lang="en-US" sz="2400" dirty="0" smtClean="0"/>
              <a:t>Diabetes is one of the most common and dangerous health problems today. Many people don't realize they have diabetes until it's too late. Our motivation is to use machine learning to predict diabetes early, so that patients can get faster treatment and avoid serious health Diabetes is a very common disease that can cause serious health problems if not found early. But checking for diabetes usually needs many medical tests, which can take time and money. In this project, we have used machine learning to predict if a person has diabetes or not, based on simple health details like age, blood pressure, sugar level, etc. The idea is to help doctors find diabetes faster and easier with the help of computer models.</a:t>
            </a:r>
          </a:p>
          <a:p>
            <a:pPr algn="just"/>
            <a:r>
              <a:rPr lang="en-US" sz="2400" dirty="0" smtClean="0"/>
              <a:t>.</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 xmlns:a16="http://schemas.microsoft.com/office/drawing/2014/main" id="{01F36FF0-FD4A-EE78-6CA2-4ADCB6BA1B65}"/>
              </a:ext>
            </a:extLst>
          </p:cNvPr>
          <p:cNvSpPr>
            <a:spLocks noGrp="1"/>
          </p:cNvSpPr>
          <p:nvPr>
            <p:ph idx="1"/>
          </p:nvPr>
        </p:nvSpPr>
        <p:spPr>
          <a:xfrm>
            <a:off x="1" y="1752600"/>
            <a:ext cx="11942618" cy="4267200"/>
          </a:xfrm>
        </p:spPr>
        <p:txBody>
          <a:bodyPr/>
          <a:lstStyle/>
          <a:p>
            <a:pPr algn="just">
              <a:buNone/>
            </a:pPr>
            <a:r>
              <a:rPr lang="en-US" sz="2400" dirty="0" smtClean="0"/>
              <a:t>    In the current system, diabetes is mainly diagnosed through clinical tests like blood sugar levels or glucose tolerance tests, which require visits to medical professionals. These tests are time-consuming, expensive, and often provide results only after a delay. Early detection of diabetes is difficult because of the need for these tests.</a:t>
            </a:r>
          </a:p>
          <a:p>
            <a:pPr algn="just">
              <a:buNone/>
            </a:pPr>
            <a:r>
              <a:rPr lang="en-US" sz="2400" dirty="0" smtClean="0"/>
              <a:t>     Existing software solutions are not always easy to use for people without medical knowledge. They also don't use advanced machine learning techniques to predict diabetes early or give personalized advice. Most systems lack the ability to predict diabetes in real-time, making it harder to manage or prevent the disease at early stages.</a:t>
            </a:r>
          </a:p>
          <a:p>
            <a:pPr marL="469900" marR="0" lvl="0" indent="-46990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4</a:t>
            </a:fld>
            <a:endParaRPr lang="en-IN"/>
          </a:p>
        </p:txBody>
      </p:sp>
    </p:spTree>
    <p:extLst>
      <p:ext uri="{BB962C8B-B14F-4D97-AF65-F5344CB8AC3E}">
        <p14:creationId xmlns="" xmlns:p14="http://schemas.microsoft.com/office/powerpoint/2010/main" val="56397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smtClean="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smtClean="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smtClean="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5</a:t>
            </a:fld>
            <a:endParaRPr lang="en-IN"/>
          </a:p>
        </p:txBody>
      </p:sp>
      <p:sp>
        <p:nvSpPr>
          <p:cNvPr id="7" name="Rectangle 6"/>
          <p:cNvSpPr/>
          <p:nvPr/>
        </p:nvSpPr>
        <p:spPr>
          <a:xfrm>
            <a:off x="581891" y="1773382"/>
            <a:ext cx="10931236" cy="4401205"/>
          </a:xfrm>
          <a:prstGeom prst="rect">
            <a:avLst/>
          </a:prstGeom>
        </p:spPr>
        <p:txBody>
          <a:bodyPr wrap="square">
            <a:spAutoFit/>
          </a:bodyPr>
          <a:lstStyle/>
          <a:p>
            <a:pPr algn="just"/>
            <a:r>
              <a:rPr lang="en-US" sz="2000" dirty="0" smtClean="0"/>
              <a:t>The main objective of this project is to develop a machine learning-based system that can predict the likelihood of diabetes in individuals based on a set of input features. Using various algorithms such as </a:t>
            </a:r>
            <a:r>
              <a:rPr lang="en-US" sz="2000" b="1" dirty="0" smtClean="0"/>
              <a:t>Random Forest Classifier</a:t>
            </a:r>
            <a:r>
              <a:rPr lang="en-US" sz="2000" dirty="0" smtClean="0"/>
              <a:t>, </a:t>
            </a:r>
            <a:r>
              <a:rPr lang="en-US" sz="2000" b="1" dirty="0" smtClean="0"/>
              <a:t>Support Vector Classifier</a:t>
            </a:r>
            <a:r>
              <a:rPr lang="en-US" sz="2000" dirty="0" smtClean="0"/>
              <a:t>, and </a:t>
            </a:r>
            <a:r>
              <a:rPr lang="en-US" sz="2000" b="1" dirty="0" smtClean="0"/>
              <a:t>Gradient Boosting</a:t>
            </a:r>
            <a:r>
              <a:rPr lang="en-US" sz="2000" dirty="0" smtClean="0"/>
              <a:t>, the system aims to:</a:t>
            </a:r>
          </a:p>
          <a:p>
            <a:pPr algn="just"/>
            <a:r>
              <a:rPr lang="en-US" sz="2000" b="1" dirty="0" smtClean="0"/>
              <a:t>Predict diabetes risk</a:t>
            </a:r>
            <a:r>
              <a:rPr lang="en-US" sz="2000" dirty="0" smtClean="0"/>
              <a:t> at an early stage, helping individuals identify the condition before it becomes severe.</a:t>
            </a:r>
          </a:p>
          <a:p>
            <a:pPr algn="just"/>
            <a:r>
              <a:rPr lang="en-US" sz="2000" b="1" dirty="0" smtClean="0"/>
              <a:t>Provide an accurate and reliable method</a:t>
            </a:r>
            <a:r>
              <a:rPr lang="en-US" sz="2000" dirty="0" smtClean="0"/>
              <a:t> for diagnosing diabetes based on medical data, including factors like age, BMI, glucose levels, and insulin.</a:t>
            </a:r>
          </a:p>
          <a:p>
            <a:pPr algn="just"/>
            <a:r>
              <a:rPr lang="en-US" sz="2000" b="1" dirty="0" smtClean="0"/>
              <a:t>Utilize machine learning</a:t>
            </a:r>
            <a:r>
              <a:rPr lang="en-US" sz="2000" dirty="0" smtClean="0"/>
              <a:t> to analyze historical data and deliver predictions with high accuracy, improving early diagnosis and prevention.</a:t>
            </a:r>
          </a:p>
          <a:p>
            <a:pPr algn="just"/>
            <a:r>
              <a:rPr lang="en-US" sz="2000" b="1" dirty="0" smtClean="0"/>
              <a:t>Offer a user-friendly system</a:t>
            </a:r>
            <a:r>
              <a:rPr lang="en-US" sz="2000" dirty="0" smtClean="0"/>
              <a:t> that can be easily used by non-medical professionals for quick predictions, making it accessible for a wider audience.</a:t>
            </a:r>
          </a:p>
          <a:p>
            <a:pPr algn="just"/>
            <a:r>
              <a:rPr lang="en-US" sz="2000" b="1" dirty="0" smtClean="0"/>
              <a:t>Assist healthcare providers</a:t>
            </a:r>
            <a:r>
              <a:rPr lang="en-US" sz="2000" dirty="0" smtClean="0"/>
              <a:t> by automating the prediction process, saving time and resources while ensuring consistent results</a:t>
            </a:r>
            <a:r>
              <a:rPr lang="en-US" dirty="0" smtClean="0"/>
              <a:t>.</a:t>
            </a:r>
            <a:endParaRPr lang="en-US" dirty="0"/>
          </a:p>
        </p:txBody>
      </p:sp>
    </p:spTree>
    <p:extLst>
      <p:ext uri="{BB962C8B-B14F-4D97-AF65-F5344CB8AC3E}">
        <p14:creationId xmlns=""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 xmlns:a16="http://schemas.microsoft.com/office/drawing/2014/main" id="{01F36FF0-FD4A-EE78-6CA2-4ADCB6BA1B65}"/>
              </a:ext>
            </a:extLst>
          </p:cNvPr>
          <p:cNvSpPr>
            <a:spLocks noGrp="1"/>
          </p:cNvSpPr>
          <p:nvPr>
            <p:ph idx="1"/>
          </p:nvPr>
        </p:nvSpPr>
        <p:spPr>
          <a:xfrm>
            <a:off x="0" y="1752600"/>
            <a:ext cx="11887200" cy="4267200"/>
          </a:xfrm>
        </p:spPr>
        <p:txBody>
          <a:bodyPr/>
          <a:lstStyle/>
          <a:p>
            <a:pPr lvl="0" algn="just">
              <a:buClr>
                <a:srgbClr val="CC0000"/>
              </a:buClr>
              <a:buNone/>
              <a:defRPr/>
            </a:pPr>
            <a:r>
              <a:rPr lang="en-US" sz="2800" b="1" dirty="0" smtClean="0"/>
              <a:t>    </a:t>
            </a:r>
            <a:r>
              <a:rPr lang="en-US" sz="2400" dirty="0" smtClean="0"/>
              <a:t>This project proposes an intelligent system to predict the likelihood of diabetes using </a:t>
            </a:r>
            <a:r>
              <a:rPr lang="en-US" sz="2400" dirty="0" err="1" smtClean="0"/>
              <a:t>reaL</a:t>
            </a:r>
            <a:r>
              <a:rPr lang="en-US" sz="2400" dirty="0" smtClean="0"/>
              <a:t> world datasets. Three supervised learning algorithms were employed: Random Forest Classifier, Support Vector Classifier (SVC), and Gradient Boost Classifier. Data preprocessing involved normalization, handling missing values, and feature selection. Among the models, random forest Classifier achieved the best performance with an accuracy of 89%.</a:t>
            </a:r>
            <a:r>
              <a:rPr lang="en-US" sz="2400" b="1" dirty="0" smtClean="0"/>
              <a:t> </a:t>
            </a:r>
            <a:r>
              <a:rPr lang="en-US" sz="2400" dirty="0" smtClean="0"/>
              <a:t>The methodology involved comprehensive data preprocessing, normalization, feature selection, and model training using algorithms such as Logistic Regression, Random Forest Classifier, Support Vector Machine (SVM) </a:t>
            </a:r>
            <a:endParaRPr lang="en-IN" sz="2400" dirty="0"/>
          </a:p>
        </p:txBody>
      </p:sp>
      <p:sp>
        <p:nvSpPr>
          <p:cNvPr id="4" name="Date Placeholder 3">
            <a:extLst>
              <a:ext uri="{FF2B5EF4-FFF2-40B4-BE49-F238E27FC236}">
                <a16:creationId xmlns=""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6</a:t>
            </a:fld>
            <a:endParaRPr lang="en-IN" dirty="0"/>
          </a:p>
        </p:txBody>
      </p:sp>
    </p:spTree>
    <p:extLst>
      <p:ext uri="{BB962C8B-B14F-4D97-AF65-F5344CB8AC3E}">
        <p14:creationId xmlns=""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 xmlns:a16="http://schemas.microsoft.com/office/drawing/2014/main" id="{01F36FF0-FD4A-EE78-6CA2-4ADCB6BA1B65}"/>
              </a:ext>
            </a:extLst>
          </p:cNvPr>
          <p:cNvSpPr>
            <a:spLocks noGrp="1"/>
          </p:cNvSpPr>
          <p:nvPr>
            <p:ph idx="1"/>
          </p:nvPr>
        </p:nvSpPr>
        <p:spPr/>
        <p:txBody>
          <a:bodyPr/>
          <a:lstStyle/>
          <a:p>
            <a:pPr>
              <a:buNone/>
            </a:pPr>
            <a:r>
              <a:rPr lang="en-US" sz="2000" dirty="0" smtClean="0"/>
              <a:t>The Diabetes Prediction System will use machine learning to predict the likelihood of a person having diabetes based on health data. The key components are:</a:t>
            </a:r>
          </a:p>
          <a:p>
            <a:pPr>
              <a:buNone/>
            </a:pPr>
            <a:r>
              <a:rPr lang="en-US" sz="2000" b="1" dirty="0" smtClean="0"/>
              <a:t>Data Collection:</a:t>
            </a:r>
            <a:endParaRPr lang="en-US" sz="2000" dirty="0" smtClean="0"/>
          </a:p>
          <a:p>
            <a:pPr lvl="1">
              <a:buNone/>
            </a:pPr>
            <a:r>
              <a:rPr lang="en-US" sz="2000" dirty="0" smtClean="0"/>
              <a:t>Collect data (age, BMI, glucose levels, etc.) for prediction.</a:t>
            </a:r>
          </a:p>
          <a:p>
            <a:pPr>
              <a:buNone/>
            </a:pPr>
            <a:r>
              <a:rPr lang="en-US" sz="2000" b="1" dirty="0" smtClean="0"/>
              <a:t>Algorithm:</a:t>
            </a:r>
            <a:endParaRPr lang="en-US" sz="2000" dirty="0" smtClean="0"/>
          </a:p>
          <a:p>
            <a:pPr lvl="1">
              <a:buNone/>
            </a:pPr>
            <a:r>
              <a:rPr lang="en-US" sz="2000" dirty="0" smtClean="0"/>
              <a:t>Use machine learning models like Random Forest and SVM for prediction.</a:t>
            </a:r>
          </a:p>
          <a:p>
            <a:pPr>
              <a:buNone/>
            </a:pPr>
            <a:r>
              <a:rPr lang="en-US" sz="2000" b="1" dirty="0" smtClean="0"/>
              <a:t>Prediction:</a:t>
            </a:r>
            <a:endParaRPr lang="en-US" sz="2000" dirty="0" smtClean="0"/>
          </a:p>
          <a:p>
            <a:pPr lvl="1">
              <a:buNone/>
            </a:pPr>
            <a:r>
              <a:rPr lang="en-US" sz="2000" dirty="0" smtClean="0"/>
              <a:t>Users input their health data and get a diabetes risk prediction.</a:t>
            </a:r>
          </a:p>
          <a:p>
            <a:pPr>
              <a:buNone/>
            </a:pPr>
            <a:r>
              <a:rPr lang="en-US" sz="2000" b="1" dirty="0" smtClean="0"/>
              <a:t>Accuracy:</a:t>
            </a:r>
            <a:endParaRPr lang="en-US" sz="2000" dirty="0" smtClean="0"/>
          </a:p>
          <a:p>
            <a:pPr lvl="1">
              <a:buNone/>
            </a:pPr>
            <a:r>
              <a:rPr lang="en-US" sz="2000" dirty="0" smtClean="0"/>
              <a:t>The system will provide accurate results and be easy to use.</a:t>
            </a:r>
          </a:p>
          <a:p>
            <a:pPr>
              <a:buNone/>
            </a:pPr>
            <a:r>
              <a:rPr lang="en-US" sz="2000" b="1" dirty="0" smtClean="0"/>
              <a:t>Interface:</a:t>
            </a:r>
            <a:endParaRPr lang="en-US" sz="2000" dirty="0" smtClean="0"/>
          </a:p>
          <a:p>
            <a:pPr lvl="1">
              <a:buNone/>
            </a:pPr>
            <a:r>
              <a:rPr lang="en-US" sz="2000" dirty="0" smtClean="0"/>
              <a:t>Simple, user-friendly interface for anyone to use.</a:t>
            </a:r>
          </a:p>
          <a:p>
            <a:pPr marL="469900" marR="0" lvl="0" indent="-46990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7</a:t>
            </a:fld>
            <a:endParaRPr lang="en-IN"/>
          </a:p>
        </p:txBody>
      </p:sp>
    </p:spTree>
    <p:extLst>
      <p:ext uri="{BB962C8B-B14F-4D97-AF65-F5344CB8AC3E}">
        <p14:creationId xmlns="" xmlns:p14="http://schemas.microsoft.com/office/powerpoint/2010/main" val="3488894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8</a:t>
            </a:fld>
            <a:endParaRPr lang="en-IN"/>
          </a:p>
        </p:txBody>
      </p:sp>
      <p:pic>
        <p:nvPicPr>
          <p:cNvPr id="1026" name="Picture 2" descr="C:\Users\NEW\Downloads\ChatGPT Image May 7, 2025, 11_06_29 PM.png"/>
          <p:cNvPicPr>
            <a:picLocks noChangeAspect="1" noChangeArrowheads="1"/>
          </p:cNvPicPr>
          <p:nvPr/>
        </p:nvPicPr>
        <p:blipFill>
          <a:blip r:embed="rId2"/>
          <a:srcRect/>
          <a:stretch>
            <a:fillRect/>
          </a:stretch>
        </p:blipFill>
        <p:spPr bwMode="auto">
          <a:xfrm>
            <a:off x="2549236" y="1939637"/>
            <a:ext cx="5583382" cy="4170218"/>
          </a:xfrm>
          <a:prstGeom prst="rect">
            <a:avLst/>
          </a:prstGeom>
          <a:noFill/>
        </p:spPr>
      </p:pic>
    </p:spTree>
    <p:extLst>
      <p:ext uri="{BB962C8B-B14F-4D97-AF65-F5344CB8AC3E}">
        <p14:creationId xmlns="" xmlns:p14="http://schemas.microsoft.com/office/powerpoint/2010/main" val="106677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 xmlns:a16="http://schemas.microsoft.com/office/drawing/2014/main" id="{01F36FF0-FD4A-EE78-6CA2-4ADCB6BA1B65}"/>
              </a:ext>
            </a:extLst>
          </p:cNvPr>
          <p:cNvSpPr>
            <a:spLocks noGrp="1"/>
          </p:cNvSpPr>
          <p:nvPr>
            <p:ph idx="1"/>
          </p:nvPr>
        </p:nvSpPr>
        <p:spPr/>
        <p:txBody>
          <a:bodyPr/>
          <a:lstStyle/>
          <a:p>
            <a:r>
              <a:rPr lang="en-US" sz="2400" b="1" dirty="0" err="1" smtClean="0"/>
              <a:t>Numpy</a:t>
            </a:r>
            <a:r>
              <a:rPr lang="en-US" sz="2400" dirty="0" smtClean="0"/>
              <a:t> -</a:t>
            </a:r>
            <a:r>
              <a:rPr lang="en-US" sz="2800" dirty="0" smtClean="0"/>
              <a:t> </a:t>
            </a:r>
            <a:r>
              <a:rPr lang="en-US" sz="2400" dirty="0" smtClean="0"/>
              <a:t>For numerical operations and data handling.</a:t>
            </a:r>
          </a:p>
          <a:p>
            <a:r>
              <a:rPr lang="en-US" sz="2400" b="1" dirty="0" smtClean="0"/>
              <a:t>Pandas</a:t>
            </a:r>
            <a:r>
              <a:rPr lang="en-US" sz="2400" dirty="0" smtClean="0"/>
              <a:t> - For data manipulation and analysis.</a:t>
            </a:r>
          </a:p>
          <a:p>
            <a:r>
              <a:rPr lang="en-US" sz="2400" b="1" dirty="0" err="1" smtClean="0"/>
              <a:t>Matplotlib</a:t>
            </a:r>
            <a:r>
              <a:rPr lang="en-US" sz="2400" dirty="0" smtClean="0"/>
              <a:t> - For data visualization (e.g., plotting graphs).</a:t>
            </a:r>
          </a:p>
          <a:p>
            <a:r>
              <a:rPr lang="en-US" sz="2400" b="1" dirty="0" err="1" smtClean="0"/>
              <a:t>Seaborn</a:t>
            </a:r>
            <a:r>
              <a:rPr lang="en-US" sz="2400" dirty="0" smtClean="0"/>
              <a:t> - For statistical data visualization and </a:t>
            </a:r>
            <a:r>
              <a:rPr lang="en-US" sz="2400" dirty="0" err="1" smtClean="0"/>
              <a:t>heatmaps</a:t>
            </a:r>
            <a:r>
              <a:rPr lang="en-US" sz="2400" dirty="0" smtClean="0"/>
              <a:t>.</a:t>
            </a:r>
          </a:p>
          <a:p>
            <a:r>
              <a:rPr lang="en-US" sz="2400" b="1" dirty="0" err="1" smtClean="0"/>
              <a:t>Scikit</a:t>
            </a:r>
            <a:r>
              <a:rPr lang="en-US" sz="2400" b="1" dirty="0" smtClean="0"/>
              <a:t>-learn</a:t>
            </a:r>
            <a:r>
              <a:rPr lang="en-US" sz="2400" dirty="0" smtClean="0"/>
              <a:t> - For machine learning algorithms and model evaluation.</a:t>
            </a:r>
          </a:p>
          <a:p>
            <a:r>
              <a:rPr lang="en-US" sz="2400" b="1" dirty="0" err="1" smtClean="0"/>
              <a:t>RandomForestClassifier</a:t>
            </a:r>
            <a:r>
              <a:rPr lang="en-US" sz="2400" dirty="0" smtClean="0"/>
              <a:t> - For classification of diabetes risk.</a:t>
            </a:r>
          </a:p>
          <a:p>
            <a:r>
              <a:rPr lang="en-US" sz="2400" b="1" dirty="0" smtClean="0"/>
              <a:t>SVC (Support Vector Classifier)</a:t>
            </a:r>
            <a:r>
              <a:rPr lang="en-US" sz="2400" dirty="0" smtClean="0"/>
              <a:t> - For classification.</a:t>
            </a:r>
          </a:p>
          <a:p>
            <a:r>
              <a:rPr lang="en-US" sz="2400" b="1" dirty="0" err="1" smtClean="0"/>
              <a:t>GradientBoostingClassifier</a:t>
            </a:r>
            <a:r>
              <a:rPr lang="en-US" sz="2400" dirty="0" smtClean="0"/>
              <a:t> - For boosting and classification.</a:t>
            </a:r>
          </a:p>
          <a:p>
            <a:pPr marL="469900" marR="0" lvl="0" indent="-46990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400" b="0" i="0" u="none" strike="noStrike" kern="0" cap="none" spc="0" normalizeH="0" baseline="0" noProof="0" dirty="0">
                <a:ln>
                  <a:noFill/>
                </a:ln>
                <a:solidFill>
                  <a:srgbClr val="000000"/>
                </a:solidFill>
                <a:effectLst/>
                <a:uLnTx/>
                <a:uFillTx/>
                <a:latin typeface="Verdana"/>
                <a:ea typeface="+mn-ea"/>
                <a:cs typeface="+mn-cs"/>
              </a:rPr>
              <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pPr/>
              <a:t>9</a:t>
            </a:fld>
            <a:endParaRPr lang="en-IN"/>
          </a:p>
        </p:txBody>
      </p:sp>
    </p:spTree>
    <p:extLst>
      <p:ext uri="{BB962C8B-B14F-4D97-AF65-F5344CB8AC3E}">
        <p14:creationId xmlns="" xmlns:p14="http://schemas.microsoft.com/office/powerpoint/2010/main" val="651015986"/>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274</TotalTime>
  <Words>1423</Words>
  <Application>Microsoft Office PowerPoint</Application>
  <PresentationFormat>Custom</PresentationFormat>
  <Paragraphs>122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Profile</vt:lpstr>
      <vt:lpstr>Slide 1</vt:lpstr>
      <vt:lpstr>Problem Statement and Motivation</vt:lpstr>
      <vt:lpstr>Slide 3</vt:lpstr>
      <vt:lpstr>Existing System</vt:lpstr>
      <vt:lpstr>Objectives</vt:lpstr>
      <vt:lpstr>Abstract</vt:lpstr>
      <vt:lpstr>Proposed System</vt:lpstr>
      <vt:lpstr>System Architecture</vt:lpstr>
      <vt:lpstr>List of Modules</vt:lpstr>
      <vt:lpstr>Functional Description for each modules with DFD and Activity Diagram</vt:lpstr>
      <vt:lpstr>Slide 11</vt:lpstr>
      <vt:lpstr>Implementation &amp; Results of Module</vt:lpstr>
      <vt:lpstr>Conclusion &amp; Future Work </vt:lpstr>
      <vt:lpstr>References</vt:lpstr>
      <vt:lpstr>Paper Publication Status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NEW</cp:lastModifiedBy>
  <cp:revision>8</cp:revision>
  <dcterms:created xsi:type="dcterms:W3CDTF">2023-08-03T04:32:32Z</dcterms:created>
  <dcterms:modified xsi:type="dcterms:W3CDTF">2025-05-08T18:36:35Z</dcterms:modified>
</cp:coreProperties>
</file>