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72"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566219874" initials="" lastIdx="1" clrIdx="0">
    <p:extLst>
      <p:ext uri="{19B8F6BF-5375-455C-9EA6-DF929625EA0E}">
        <p15:presenceInfo xmlns:p15="http://schemas.microsoft.com/office/powerpoint/2012/main" userId="2840f5d2326fd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4T12:51:29.856" idx="1">
    <p:pos x="5616" y="1344"/>
    <p:text>When it comes to building a inclusive and diverse workplace, understanding the gender dynamics within an organization is crucial. Identifying gender in companies involves collecting and analyzing data on the gender demographics of employees, which can reveal valuable insights into the state of diversity, equity, and inclusion. By examining gender ratios across various roles, levels, and departments, companies can identify areas of strength and weakness, track progress over time, and make data-driven decisions to promote gender equality and create a more balanced and inclusive work environment.
As we explore the importance of identifying gender in companies, we'll delve into the benefits, challenges, and best practices associated with this process, and examine how companies can leverage gender data to drive positive change and create a workplace where everyone thrives."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74503"/>
            <a:ext cx="8900248" cy="2246769"/>
          </a:xfrm>
          <a:prstGeom prst="rect">
            <a:avLst/>
          </a:prstGeom>
          <a:noFill/>
        </p:spPr>
        <p:txBody>
          <a:bodyPr wrap="square" rtlCol="0">
            <a:spAutoFit/>
          </a:bodyPr>
          <a:lstStyle/>
          <a:p>
            <a:r>
              <a:rPr lang="en-US" sz="2800" dirty="0">
                <a:latin typeface="ADLaM Display" panose="02000000000000000000" pitchFamily="2" charset="0"/>
                <a:ea typeface="ADLaM Display" panose="02000000000000000000" pitchFamily="2" charset="0"/>
              </a:rPr>
              <a:t>STUDENT </a:t>
            </a:r>
            <a:r>
              <a:rPr lang="en-US" sz="2800" dirty="0" err="1">
                <a:latin typeface="ADLaM Display" panose="02000000000000000000" pitchFamily="2" charset="0"/>
                <a:ea typeface="ADLaM Display" panose="02000000000000000000" pitchFamily="2" charset="0"/>
              </a:rPr>
              <a:t>NAME:shakthi</a:t>
            </a:r>
            <a:r>
              <a:rPr lang="en-US" sz="2800" dirty="0">
                <a:latin typeface="ADLaM Display" panose="02000000000000000000" pitchFamily="2" charset="0"/>
                <a:ea typeface="ADLaM Display" panose="02000000000000000000" pitchFamily="2" charset="0"/>
              </a:rPr>
              <a:t> .k</a:t>
            </a:r>
          </a:p>
          <a:p>
            <a:r>
              <a:rPr lang="en-US" sz="2800" dirty="0">
                <a:latin typeface="ADLaM Display" panose="02000000000000000000" pitchFamily="2" charset="0"/>
                <a:ea typeface="ADLaM Display" panose="02000000000000000000" pitchFamily="2" charset="0"/>
              </a:rPr>
              <a:t>REGISTER NO</a:t>
            </a:r>
            <a:r>
              <a:rPr lang="en-US" sz="2800">
                <a:latin typeface="ADLaM Display" panose="02000000000000000000" pitchFamily="2" charset="0"/>
                <a:ea typeface="ADLaM Display" panose="02000000000000000000" pitchFamily="2" charset="0"/>
              </a:rPr>
              <a:t>:122204044</a:t>
            </a:r>
            <a:endParaRPr lang="en-US" sz="2800" dirty="0">
              <a:latin typeface="ADLaM Display" panose="02000000000000000000" pitchFamily="2" charset="0"/>
              <a:ea typeface="ADLaM Display" panose="02000000000000000000" pitchFamily="2" charset="0"/>
            </a:endParaRPr>
          </a:p>
          <a:p>
            <a:r>
              <a:rPr lang="en-US" sz="2800" dirty="0">
                <a:latin typeface="ADLaM Display" panose="02000000000000000000" pitchFamily="2" charset="0"/>
                <a:ea typeface="ADLaM Display" panose="02000000000000000000" pitchFamily="2" charset="0"/>
              </a:rPr>
              <a:t>DEPARTMENT:B.COM corporate secretaryship </a:t>
            </a:r>
          </a:p>
          <a:p>
            <a:r>
              <a:rPr lang="en-US" sz="2800" dirty="0">
                <a:latin typeface="ADLaM Display" panose="02000000000000000000" pitchFamily="2" charset="0"/>
                <a:ea typeface="ADLaM Display" panose="02000000000000000000" pitchFamily="2" charset="0"/>
              </a:rPr>
              <a:t>COLLEGE Shri krishnaswamy college for women </a:t>
            </a:r>
          </a:p>
          <a:p>
            <a:r>
              <a:rPr lang="en-US" sz="2800" dirty="0">
                <a:latin typeface="ADLaM Display" panose="02000000000000000000" pitchFamily="2" charset="0"/>
                <a:ea typeface="ADLaM Display" panose="02000000000000000000" pitchFamily="2" charset="0"/>
              </a:rPr>
              <a:t>           </a:t>
            </a:r>
            <a:endParaRPr lang="en-IN" sz="2800" dirty="0">
              <a:latin typeface="ADLaM Display" panose="02000000000000000000" pitchFamily="2" charset="0"/>
              <a:ea typeface="ADLaM Display"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64AB5A1-EAE7-4F34-8DE9-7F8354E7C299}"/>
              </a:ext>
            </a:extLst>
          </p:cNvPr>
          <p:cNvSpPr txBox="1"/>
          <p:nvPr/>
        </p:nvSpPr>
        <p:spPr>
          <a:xfrm>
            <a:off x="1760550" y="1326970"/>
            <a:ext cx="6997502" cy="5139869"/>
          </a:xfrm>
          <a:prstGeom prst="rect">
            <a:avLst/>
          </a:prstGeom>
          <a:noFill/>
        </p:spPr>
        <p:txBody>
          <a:bodyPr wrap="square">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Data collection </a:t>
            </a:r>
          </a:p>
          <a:p>
            <a:r>
              <a:rPr lang="en-US" b="1" dirty="0"/>
              <a:t>1.*Data Ingestion*: Gathering data from various sources, such as databases, APIs, files, or user input.</a:t>
            </a:r>
          </a:p>
          <a:p>
            <a:r>
              <a:rPr lang="en-US" b="1" dirty="0"/>
              <a:t>2. *Data Storage*: Storing the collected data in a temporary location, like a data lake or a staging area.</a:t>
            </a:r>
          </a:p>
          <a:p>
            <a:r>
              <a:rPr lang="en-US" b="1" dirty="0"/>
              <a:t>3. *Data Scheduling*: Scheduling the data collection process to run at regular intervals </a:t>
            </a:r>
          </a:p>
          <a:p>
            <a:r>
              <a:rPr lang="en-US" sz="2000" b="1" dirty="0">
                <a:latin typeface="ADLaM Display" panose="02010000000000000000" pitchFamily="2" charset="0"/>
                <a:ea typeface="ADLaM Display" panose="02010000000000000000" pitchFamily="2" charset="0"/>
                <a:cs typeface="ADLaM Display" panose="02010000000000000000" pitchFamily="2" charset="0"/>
              </a:rPr>
              <a:t>Feature collection </a:t>
            </a:r>
          </a:p>
          <a:p>
            <a:r>
              <a:rPr lang="en-US" b="1" dirty="0"/>
              <a:t>1._Diversity and Inclusion Metrics_    - Track and analyze gender diversity metrics for informed decision-making</a:t>
            </a:r>
          </a:p>
          <a:p>
            <a:r>
              <a:rPr lang="en-US" b="1" dirty="0"/>
              <a:t>2.Compliance and Reporting_    - Ensure accurate gender identification for regulatory compliance and reporting</a:t>
            </a:r>
          </a:p>
          <a:p>
            <a:r>
              <a:rPr lang="en-US" sz="2000" b="1" dirty="0">
                <a:latin typeface="ADLaM Display" panose="02010000000000000000" pitchFamily="2" charset="0"/>
                <a:ea typeface="ADLaM Display" panose="02010000000000000000" pitchFamily="2" charset="0"/>
                <a:cs typeface="ADLaM Display" panose="02010000000000000000" pitchFamily="2" charset="0"/>
              </a:rPr>
              <a:t>Data cleaning </a:t>
            </a:r>
          </a:p>
          <a:p>
            <a:pPr marL="342900" indent="-342900">
              <a:buAutoNum type="arabicPeriod"/>
            </a:pPr>
            <a:r>
              <a:rPr lang="en-US" b="1" dirty="0"/>
              <a:t>*Handle missing values*:    - Decide on a strategy to handle missing gender data (e.g., imputation, removal, or replacement with a neutral value)</a:t>
            </a:r>
          </a:p>
          <a:p>
            <a:pPr marL="342900" indent="-342900">
              <a:buAutoNum type="arabicPeriod"/>
            </a:pPr>
            <a:r>
              <a:rPr lang="en-US" b="1" dirty="0"/>
              <a:t>2. *Standardize gender codes*:    - Ensure consistency in gender coding (e.g., M/F, Male/Female, 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1D5BE165-E5CA-1C3E-2E83-2149D10A9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50" y="2019232"/>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3AF5D4-C986-DCE1-41FE-6ADF9C1B85A1}"/>
              </a:ext>
            </a:extLst>
          </p:cNvPr>
          <p:cNvSpPr txBox="1"/>
          <p:nvPr/>
        </p:nvSpPr>
        <p:spPr>
          <a:xfrm>
            <a:off x="1901908" y="1582340"/>
            <a:ext cx="5353173" cy="4247317"/>
          </a:xfrm>
          <a:prstGeom prst="rect">
            <a:avLst/>
          </a:prstGeom>
          <a:noFill/>
        </p:spPr>
        <p:txBody>
          <a:bodyPr wrap="square">
            <a:spAutoFit/>
          </a:bodyPr>
          <a:lstStyle/>
          <a:p>
            <a:r>
              <a:rPr lang="en-US" b="1" dirty="0"/>
              <a:t>In conclusion, identifying gender in companies is a crucial step towards building a more inclusive, diverse, and equitable workplace. By collecting and analyzing gender data, organizations can gain valuable insights into their gender demographics, identify areas for improvement, and develop targeted initiatives to promote gender equality. This, in turn, can lead to increased employee engagement, better decision-making, and improved business </a:t>
            </a:r>
            <a:r>
              <a:rPr lang="en-US" b="1" dirty="0" err="1"/>
              <a:t>outcomes.Moreover</a:t>
            </a:r>
            <a:r>
              <a:rPr lang="en-US" b="1" dirty="0"/>
              <a:t>, identifying gender in companies is not only a moral imperative but also a business imperative. It helps companies to:- Attract and retain top talent- Enhance their reputation and brand- Improve their competitiveness- Drive innovation and creativity- Comply with regulations and laws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A91C083-B1A4-71B5-2470-FE3603D743E9}"/>
              </a:ext>
            </a:extLst>
          </p:cNvPr>
          <p:cNvSpPr txBox="1"/>
          <p:nvPr/>
        </p:nvSpPr>
        <p:spPr>
          <a:xfrm>
            <a:off x="850277" y="2228671"/>
            <a:ext cx="6309768" cy="1200329"/>
          </a:xfrm>
          <a:prstGeom prst="rect">
            <a:avLst/>
          </a:prstGeom>
          <a:noFill/>
        </p:spPr>
        <p:txBody>
          <a:bodyPr wrap="square">
            <a:spAutoFit/>
          </a:bodyPr>
          <a:lstStyle/>
          <a:p>
            <a:r>
              <a:rPr lang="en-US"/>
              <a:t>Research and Analysis*: Gender data can be used in research studies to identify trends, patterns, and insights that can inform business strategies and contribute to broader social and economic discussions.</a:t>
            </a:r>
          </a:p>
        </p:txBody>
      </p:sp>
      <p:sp>
        <p:nvSpPr>
          <p:cNvPr id="13" name="TextBox 12">
            <a:extLst>
              <a:ext uri="{FF2B5EF4-FFF2-40B4-BE49-F238E27FC236}">
                <a16:creationId xmlns:a16="http://schemas.microsoft.com/office/drawing/2014/main" id="{DD4C0738-062F-6072-1314-F0F5D040AA85}"/>
              </a:ext>
            </a:extLst>
          </p:cNvPr>
          <p:cNvSpPr txBox="1"/>
          <p:nvPr/>
        </p:nvSpPr>
        <p:spPr>
          <a:xfrm>
            <a:off x="1085333" y="3638371"/>
            <a:ext cx="6104658" cy="1200329"/>
          </a:xfrm>
          <a:prstGeom prst="rect">
            <a:avLst/>
          </a:prstGeom>
          <a:noFill/>
        </p:spPr>
        <p:txBody>
          <a:bodyPr wrap="square">
            <a:spAutoFit/>
          </a:bodyPr>
          <a:lstStyle/>
          <a:p>
            <a:r>
              <a:rPr lang="en-US"/>
              <a:t>Investor and Stakeholder Interest*: Companies may share gender data with investors, stakeholders, or the public to demonstrate their commitment to diversity, equity, and inclusion.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V="1">
            <a:off x="6696075" y="829624"/>
            <a:ext cx="410565" cy="4228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ED35B7AC-19B8-5398-5D73-A12A735D12D2}"/>
              </a:ext>
            </a:extLst>
          </p:cNvPr>
          <p:cNvSpPr txBox="1"/>
          <p:nvPr/>
        </p:nvSpPr>
        <p:spPr>
          <a:xfrm>
            <a:off x="329232" y="1595021"/>
            <a:ext cx="8676656" cy="5262979"/>
          </a:xfrm>
          <a:prstGeom prst="rect">
            <a:avLst/>
          </a:prstGeom>
          <a:noFill/>
        </p:spPr>
        <p:txBody>
          <a:bodyPr wrap="square" rtlCol="0">
            <a:spAutoFit/>
          </a:bodyPr>
          <a:lstStyle/>
          <a:p>
            <a:r>
              <a:rPr lang="en-IN" sz="2400" dirty="0">
                <a:solidFill>
                  <a:srgbClr val="0D0D0D"/>
                </a:solidFill>
                <a:latin typeface="Times New Roman" panose="02020603050405020304" pitchFamily="18" charset="0"/>
                <a:cs typeface="Times New Roman" panose="02020603050405020304" pitchFamily="18" charset="0"/>
              </a:rPr>
              <a:t>When it comes to building a inclusive and diverse workplace, understanding the gender dynamics within an organization is crucial. Identifying gender in companies involves collecting and </a:t>
            </a:r>
            <a:r>
              <a:rPr lang="en-IN" sz="2400" dirty="0" err="1">
                <a:solidFill>
                  <a:srgbClr val="0D0D0D"/>
                </a:solidFill>
                <a:latin typeface="Times New Roman" panose="02020603050405020304" pitchFamily="18" charset="0"/>
                <a:cs typeface="Times New Roman" panose="02020603050405020304" pitchFamily="18" charset="0"/>
              </a:rPr>
              <a:t>analyzing</a:t>
            </a:r>
            <a:r>
              <a:rPr lang="en-IN" sz="2400" dirty="0">
                <a:solidFill>
                  <a:srgbClr val="0D0D0D"/>
                </a:solidFill>
                <a:latin typeface="Times New Roman" panose="02020603050405020304" pitchFamily="18" charset="0"/>
                <a:cs typeface="Times New Roman" panose="02020603050405020304" pitchFamily="18" charset="0"/>
              </a:rPr>
              <a:t> data on the gender demographics of employees, which can reveal valuable insights into the state of diversity, equity, and inclusion. By examining gender ratios across various roles, levels, and departments, companies can identify areas of strength and weakness, track progress over time, and make data-driven decisions to promote gender equality and create a more balanced and inclusive work </a:t>
            </a:r>
            <a:r>
              <a:rPr lang="en-IN" sz="2400" dirty="0" err="1">
                <a:solidFill>
                  <a:srgbClr val="0D0D0D"/>
                </a:solidFill>
                <a:latin typeface="Times New Roman" panose="02020603050405020304" pitchFamily="18" charset="0"/>
                <a:cs typeface="Times New Roman" panose="02020603050405020304" pitchFamily="18" charset="0"/>
              </a:rPr>
              <a:t>environment.As</a:t>
            </a:r>
            <a:r>
              <a:rPr lang="en-IN" sz="2400" dirty="0">
                <a:solidFill>
                  <a:srgbClr val="0D0D0D"/>
                </a:solidFill>
                <a:latin typeface="Times New Roman" panose="02020603050405020304" pitchFamily="18" charset="0"/>
                <a:cs typeface="Times New Roman" panose="02020603050405020304" pitchFamily="18" charset="0"/>
              </a:rPr>
              <a:t> we explore the importance of identifying gender in companies, we'll delve into the benefits, challenges, and best practices associated with this process, and examine how companies can leverage gender data to drive positive change and create a workplace where everyone thrives."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89679AC2-890F-A920-61E9-ECB56E90F1B0}"/>
              </a:ext>
            </a:extLst>
          </p:cNvPr>
          <p:cNvSpPr txBox="1"/>
          <p:nvPr/>
        </p:nvSpPr>
        <p:spPr>
          <a:xfrm>
            <a:off x="1326699" y="1946255"/>
            <a:ext cx="6856142" cy="3416320"/>
          </a:xfrm>
          <a:prstGeom prst="rect">
            <a:avLst/>
          </a:prstGeom>
          <a:noFill/>
        </p:spPr>
        <p:txBody>
          <a:bodyPr wrap="square">
            <a:spAutoFit/>
          </a:bodyPr>
          <a:lstStyle/>
          <a:p>
            <a:r>
              <a:rPr lang="en-US" b="1" dirty="0"/>
              <a:t>end users of gender identification in a company can be:</a:t>
            </a:r>
          </a:p>
          <a:p>
            <a:pPr marL="342900" indent="-342900">
              <a:buAutoNum type="arabicPeriod"/>
            </a:pPr>
            <a:r>
              <a:rPr lang="en-US" b="1" dirty="0"/>
              <a:t>*HR Departments*: To track diversity metrics, identify areas for improvement, and develop targeted initiatives.</a:t>
            </a:r>
          </a:p>
          <a:p>
            <a:pPr marL="342900" indent="-342900">
              <a:buAutoNum type="arabicPeriod"/>
            </a:pPr>
            <a:r>
              <a:rPr lang="en-US" b="1" dirty="0"/>
              <a:t>*Diversity, Equity, and Inclusion (DEI) Teams*: To monitor progress, measure the effectiveness of programs, and inform strategic decisions.</a:t>
            </a:r>
          </a:p>
          <a:p>
            <a:pPr marL="342900" indent="-342900">
              <a:buAutoNum type="arabicPeriod"/>
            </a:pPr>
            <a:r>
              <a:rPr lang="en-US" b="1" dirty="0"/>
              <a:t>*Senior Management*: To understand gender dynamics, make informed decisions, and drive organizational change.</a:t>
            </a:r>
          </a:p>
          <a:p>
            <a:pPr marL="342900" indent="-342900">
              <a:buAutoNum type="arabicPeriod"/>
            </a:pPr>
            <a:r>
              <a:rPr lang="en-US" b="1" dirty="0"/>
              <a:t>*Department Heads*: To manage team composition, allocate resources, and foster inclusive environments.</a:t>
            </a:r>
          </a:p>
          <a:p>
            <a:pPr marL="342900" indent="-342900">
              <a:buAutoNum type="arabicPeriod"/>
            </a:pPr>
            <a:r>
              <a:rPr lang="en-US" b="1" dirty="0"/>
              <a:t> *Researchers and Analysts*: To study gender trends, identify patterns, and conduct studies on diversity and inclusion.</a:t>
            </a:r>
          </a:p>
        </p:txBody>
      </p:sp>
    </p:spTree>
    <p:extLst>
      <p:ext uri="{BB962C8B-B14F-4D97-AF65-F5344CB8AC3E}">
        <p14:creationId xmlns:p14="http://schemas.microsoft.com/office/powerpoint/2010/main" val="268697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3172C12D-1B45-419E-F00C-293EA1842C86}"/>
              </a:ext>
            </a:extLst>
          </p:cNvPr>
          <p:cNvSpPr txBox="1"/>
          <p:nvPr/>
        </p:nvSpPr>
        <p:spPr>
          <a:xfrm>
            <a:off x="3291503" y="2341145"/>
            <a:ext cx="6152534" cy="1446550"/>
          </a:xfrm>
          <a:prstGeom prst="rect">
            <a:avLst/>
          </a:prstGeom>
          <a:noFill/>
        </p:spPr>
        <p:txBody>
          <a:bodyPr wrap="square">
            <a:spAutoFit/>
          </a:bodyPr>
          <a:lstStyle/>
          <a:p>
            <a:r>
              <a:rPr lang="en-US" sz="4400" b="1" dirty="0"/>
              <a:t>Pivot_ table </a:t>
            </a:r>
          </a:p>
          <a:p>
            <a:r>
              <a:rPr lang="en-US" sz="4400" b="1" dirty="0" err="1"/>
              <a:t>Filter_remove</a:t>
            </a:r>
            <a:r>
              <a:rPr lang="en-US" sz="4400"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D73B165-4066-9843-7C88-120769B5D852}"/>
              </a:ext>
            </a:extLst>
          </p:cNvPr>
          <p:cNvSpPr txBox="1"/>
          <p:nvPr/>
        </p:nvSpPr>
        <p:spPr>
          <a:xfrm>
            <a:off x="1716356" y="1143634"/>
            <a:ext cx="5817054" cy="4524315"/>
          </a:xfrm>
          <a:prstGeom prst="rect">
            <a:avLst/>
          </a:prstGeom>
          <a:noFill/>
        </p:spPr>
        <p:txBody>
          <a:bodyPr wrap="square">
            <a:spAutoFit/>
          </a:bodyPr>
          <a:lstStyle/>
          <a:p>
            <a:endParaRPr lang="en-US" sz="3200" b="1" dirty="0"/>
          </a:p>
          <a:p>
            <a:pPr marL="342900" indent="-342900">
              <a:buFont typeface="+mj-lt"/>
              <a:buAutoNum type="arabicPeriod"/>
            </a:pPr>
            <a:r>
              <a:rPr lang="en-US" sz="3200" b="1" dirty="0"/>
              <a:t>Employees =</a:t>
            </a:r>
            <a:r>
              <a:rPr lang="en-US" sz="3200" b="1" dirty="0" err="1"/>
              <a:t>Kaggle</a:t>
            </a:r>
            <a:endParaRPr lang="en-US" sz="3200" b="1" dirty="0"/>
          </a:p>
          <a:p>
            <a:pPr marL="342900" indent="-342900">
              <a:buFont typeface="+mj-lt"/>
              <a:buAutoNum type="arabicPeriod"/>
            </a:pPr>
            <a:r>
              <a:rPr lang="en-US" sz="3200" b="1" dirty="0"/>
              <a:t>9 Feature</a:t>
            </a:r>
          </a:p>
          <a:p>
            <a:pPr marL="342900" indent="-342900">
              <a:buFont typeface="+mj-lt"/>
              <a:buAutoNum type="arabicPeriod"/>
            </a:pPr>
            <a:r>
              <a:rPr lang="en-US" sz="3200" b="1" dirty="0"/>
              <a:t>Employees I’d</a:t>
            </a:r>
          </a:p>
          <a:p>
            <a:pPr marL="342900" indent="-342900">
              <a:buFont typeface="+mj-lt"/>
              <a:buAutoNum type="arabicPeriod"/>
            </a:pPr>
            <a:r>
              <a:rPr lang="en-US" sz="3200" b="1" dirty="0"/>
              <a:t>Name= Text</a:t>
            </a:r>
          </a:p>
          <a:p>
            <a:pPr marL="342900" indent="-342900">
              <a:buFont typeface="+mj-lt"/>
              <a:buAutoNum type="arabicPeriod"/>
            </a:pPr>
            <a:r>
              <a:rPr lang="en-US" sz="3200" b="1" dirty="0"/>
              <a:t>Employees type</a:t>
            </a:r>
          </a:p>
          <a:p>
            <a:pPr marL="342900" indent="-342900">
              <a:buFont typeface="+mj-lt"/>
              <a:buAutoNum type="arabicPeriod"/>
            </a:pPr>
            <a:r>
              <a:rPr lang="en-US" sz="3200" b="1" dirty="0"/>
              <a:t>Performance level</a:t>
            </a:r>
          </a:p>
          <a:p>
            <a:pPr marL="342900" indent="-342900">
              <a:buFont typeface="+mj-lt"/>
              <a:buAutoNum type="arabicPeriod"/>
            </a:pPr>
            <a:r>
              <a:rPr lang="en-US" sz="3200" b="1" dirty="0"/>
              <a:t>Gender - male, Female</a:t>
            </a:r>
          </a:p>
          <a:p>
            <a:pPr marL="342900" indent="-342900">
              <a:buFont typeface="+mj-lt"/>
              <a:buAutoNum type="arabicPeriod"/>
            </a:pPr>
            <a:r>
              <a:rPr lang="en-US" sz="3200" b="1" dirty="0"/>
              <a:t>Employees rating -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59231" y="2068690"/>
            <a:ext cx="8534018" cy="3539430"/>
          </a:xfrm>
          <a:prstGeom prst="rect">
            <a:avLst/>
          </a:prstGeom>
        </p:spPr>
        <p:txBody>
          <a:bodyPr wrap="square" rtlCol="0">
            <a:spAutoFit/>
          </a:bodyPr>
          <a:lstStyle/>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1.Create a PivotTable*: Select your data range and create a PivotTable to summarize and analyze your data.</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2. *Apply filters*: Use the PivotTable filters to narrow down your data to a specific subset</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.3. *Remove filters*: Use the </a:t>
            </a:r>
            <a:r>
              <a:rPr lang="en-US" sz="2800" b="1" i="0" dirty="0" err="1">
                <a:solidFill>
                  <a:srgbClr val="0D0D0D"/>
                </a:solidFill>
                <a:effectLst/>
                <a:latin typeface="Times New Roman" panose="02020603050405020304" pitchFamily="18" charset="0"/>
                <a:cs typeface="Times New Roman" panose="02020603050405020304" pitchFamily="18" charset="0"/>
              </a:rPr>
              <a:t>Filter_remove</a:t>
            </a:r>
            <a:r>
              <a:rPr lang="en-US" sz="2800" b="1" i="0" dirty="0">
                <a:solidFill>
                  <a:srgbClr val="0D0D0D"/>
                </a:solidFill>
                <a:effectLst/>
                <a:latin typeface="Times New Roman" panose="02020603050405020304" pitchFamily="18" charset="0"/>
                <a:cs typeface="Times New Roman" panose="02020603050405020304" pitchFamily="18" charset="0"/>
              </a:rPr>
              <a:t> function to remove specific filters and make the PivotTable more dynamic.</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919566219874</cp:lastModifiedBy>
  <cp:revision>16</cp:revision>
  <dcterms:created xsi:type="dcterms:W3CDTF">2024-03-29T15:07:22Z</dcterms:created>
  <dcterms:modified xsi:type="dcterms:W3CDTF">2024-09-07T14:04:33Z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