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850" autoAdjust="0"/>
  </p:normalViewPr>
  <p:slideViewPr>
    <p:cSldViewPr>
      <p:cViewPr varScale="1">
        <p:scale>
          <a:sx n="82" d="100"/>
          <a:sy n="82" d="100"/>
        </p:scale>
        <p:origin x="69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A8F9513-2851-4EB7-8EF4-32C11336A2FD}"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90F72AC-0954-4AE2-B49C-64C1E4D546BF}" type="slidenum">
              <a:rPr lang="en-IN" smtClean="0"/>
              <a:t>‹#›</a:t>
            </a:fld>
            <a:endParaRPr lang="en-IN"/>
          </a:p>
        </p:txBody>
      </p:sp>
    </p:spTree>
    <p:extLst>
      <p:ext uri="{BB962C8B-B14F-4D97-AF65-F5344CB8AC3E}">
        <p14:creationId xmlns:p14="http://schemas.microsoft.com/office/powerpoint/2010/main" val="271652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0F72AC-0954-4AE2-B49C-64C1E4D546BF}" type="slidenum">
              <a:rPr lang="en-IN" smtClean="0"/>
              <a:t>1</a:t>
            </a:fld>
            <a:endParaRPr lang="en-IN"/>
          </a:p>
        </p:txBody>
      </p:sp>
    </p:spTree>
    <p:extLst>
      <p:ext uri="{BB962C8B-B14F-4D97-AF65-F5344CB8AC3E}">
        <p14:creationId xmlns:p14="http://schemas.microsoft.com/office/powerpoint/2010/main" val="559111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0F72AC-0954-4AE2-B49C-64C1E4D546BF}" type="slidenum">
              <a:rPr lang="en-IN" smtClean="0"/>
              <a:t>4</a:t>
            </a:fld>
            <a:endParaRPr lang="en-IN"/>
          </a:p>
        </p:txBody>
      </p:sp>
    </p:spTree>
    <p:extLst>
      <p:ext uri="{BB962C8B-B14F-4D97-AF65-F5344CB8AC3E}">
        <p14:creationId xmlns:p14="http://schemas.microsoft.com/office/powerpoint/2010/main" val="1172219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929626" cy="509114"/>
          </a:xfrm>
          <a:prstGeom prst="rect">
            <a:avLst/>
          </a:prstGeom>
        </p:spPr>
        <p:txBody>
          <a:bodyPr vert="horz" wrap="square" lIns="0" tIns="16510" rIns="0" bIns="0" rtlCol="0">
            <a:spAutoFit/>
          </a:bodyPr>
          <a:lstStyle/>
          <a:p>
            <a:pPr marL="3213735">
              <a:lnSpc>
                <a:spcPct val="100000"/>
              </a:lnSpc>
              <a:spcBef>
                <a:spcPts val="130"/>
              </a:spcBef>
            </a:pPr>
            <a:r>
              <a:rPr lang="en-US" i="1" spc="15" dirty="0">
                <a:latin typeface="Sitka Subheading Semibold" pitchFamily="2" charset="0"/>
              </a:rPr>
              <a:t>SHAKTHI PRIYAN.T</a:t>
            </a:r>
            <a:endParaRPr i="1" spc="15" dirty="0">
              <a:latin typeface="Sitka Subheading Semibold" pitchFamily="2"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6243696"/>
            <a:ext cx="7412355" cy="447558"/>
          </a:xfrm>
          <a:prstGeom prst="rect">
            <a:avLst/>
          </a:prstGeom>
        </p:spPr>
        <p:txBody>
          <a:bodyPr vert="horz" wrap="square" lIns="0" tIns="16510" rIns="0" bIns="0" rtlCol="0">
            <a:spAutoFit/>
          </a:bodyPr>
          <a:lstStyle/>
          <a:p>
            <a:pPr marL="12700">
              <a:lnSpc>
                <a:spcPct val="100000"/>
              </a:lnSpc>
              <a:spcBef>
                <a:spcPts val="130"/>
              </a:spcBef>
            </a:pPr>
            <a:r>
              <a:rPr lang="en-IN" sz="1400" dirty="0">
                <a:latin typeface="Trebuchet MS"/>
                <a:cs typeface="Trebuchet MS"/>
              </a:rPr>
              <a:t>https://colab.research.google.com/github/wz-ml/Day2Night-with-Pix2Pix/blob/master/Day2Night.ipynb</a:t>
            </a:r>
            <a:endParaRPr sz="1400" dirty="0">
              <a:latin typeface="Trebuchet MS"/>
              <a:cs typeface="Trebuchet MS"/>
            </a:endParaRPr>
          </a:p>
        </p:txBody>
      </p:sp>
      <p:sp>
        <p:nvSpPr>
          <p:cNvPr id="10" name="TextBox 9">
            <a:extLst>
              <a:ext uri="{FF2B5EF4-FFF2-40B4-BE49-F238E27FC236}">
                <a16:creationId xmlns:a16="http://schemas.microsoft.com/office/drawing/2014/main" id="{EF0038E7-5494-5708-2A19-4F4E84F023EF}"/>
              </a:ext>
            </a:extLst>
          </p:cNvPr>
          <p:cNvSpPr txBox="1"/>
          <p:nvPr/>
        </p:nvSpPr>
        <p:spPr>
          <a:xfrm>
            <a:off x="1295400" y="2209800"/>
            <a:ext cx="620744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Preservation of sematic details</a:t>
            </a:r>
          </a:p>
          <a:p>
            <a:pPr marL="285750" indent="-285750">
              <a:buFont typeface="Wingdings" panose="05000000000000000000" pitchFamily="2" charset="2"/>
              <a:buChar char="Ø"/>
            </a:pPr>
            <a:r>
              <a:rPr lang="en-US" dirty="0"/>
              <a:t>Realistic night time scene</a:t>
            </a:r>
          </a:p>
          <a:p>
            <a:pPr marL="285750" indent="-285750">
              <a:buFont typeface="Wingdings" panose="05000000000000000000" pitchFamily="2" charset="2"/>
              <a:buChar char="Ø"/>
            </a:pPr>
            <a:r>
              <a:rPr lang="en-US" dirty="0"/>
              <a:t>Smooth transition</a:t>
            </a:r>
          </a:p>
          <a:p>
            <a:pPr marL="285750" indent="-285750">
              <a:buFont typeface="Wingdings" panose="05000000000000000000" pitchFamily="2" charset="2"/>
              <a:buChar char="Ø"/>
            </a:pPr>
            <a:r>
              <a:rPr lang="en-US" dirty="0"/>
              <a:t>Reduction of artifacts</a:t>
            </a:r>
          </a:p>
          <a:p>
            <a:pPr marL="285750" indent="-285750">
              <a:buFont typeface="Wingdings" panose="05000000000000000000" pitchFamily="2" charset="2"/>
              <a:buChar char="Ø"/>
            </a:pPr>
            <a:r>
              <a:rPr lang="en-US" dirty="0"/>
              <a:t>Application of various scenes</a:t>
            </a:r>
          </a:p>
          <a:p>
            <a:pPr marL="285750" indent="-285750">
              <a:buFont typeface="Wingdings" panose="05000000000000000000" pitchFamily="2" charset="2"/>
              <a:buChar char="Ø"/>
            </a:pPr>
            <a:r>
              <a:rPr lang="en-US" dirty="0"/>
              <a:t>Quantitative evaluation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317ED905-C38C-D122-6F50-A78353171511}"/>
              </a:ext>
            </a:extLst>
          </p:cNvPr>
          <p:cNvSpPr txBox="1"/>
          <p:nvPr/>
        </p:nvSpPr>
        <p:spPr>
          <a:xfrm>
            <a:off x="1881311" y="2767280"/>
            <a:ext cx="6697610" cy="1323439"/>
          </a:xfrm>
          <a:prstGeom prst="rect">
            <a:avLst/>
          </a:prstGeom>
          <a:noFill/>
        </p:spPr>
        <p:txBody>
          <a:bodyPr wrap="square" rtlCol="0">
            <a:spAutoFit/>
          </a:bodyPr>
          <a:lstStyle/>
          <a:p>
            <a:r>
              <a:rPr lang="en-US" sz="4000" b="1" i="1" dirty="0"/>
              <a:t>PIX2PIX IMAGE TRANSLATION               	FOR DAY TO NIGHT.</a:t>
            </a:r>
            <a:endParaRPr lang="en-IN" sz="40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8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77006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57C16E4B-9DAA-DE44-08AB-48CAB8B2F89D}"/>
              </a:ext>
            </a:extLst>
          </p:cNvPr>
          <p:cNvSpPr txBox="1"/>
          <p:nvPr/>
        </p:nvSpPr>
        <p:spPr>
          <a:xfrm>
            <a:off x="3273102" y="2435606"/>
            <a:ext cx="9619868"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PROBLEM STATEMENT</a:t>
            </a:r>
          </a:p>
          <a:p>
            <a:pPr marL="285750" indent="-285750">
              <a:buFont typeface="Wingdings" panose="05000000000000000000" pitchFamily="2" charset="2"/>
              <a:buChar char="Ø"/>
            </a:pPr>
            <a:r>
              <a:rPr lang="en-US" dirty="0"/>
              <a:t>PROJECT OVERVIEW</a:t>
            </a:r>
          </a:p>
          <a:p>
            <a:pPr marL="285750" indent="-285750">
              <a:buFont typeface="Wingdings" panose="05000000000000000000" pitchFamily="2" charset="2"/>
              <a:buChar char="Ø"/>
            </a:pPr>
            <a:r>
              <a:rPr lang="en-IN" dirty="0"/>
              <a:t>END USERS</a:t>
            </a:r>
          </a:p>
          <a:p>
            <a:pPr marL="285750" indent="-285750">
              <a:buFont typeface="Wingdings" panose="05000000000000000000" pitchFamily="2" charset="2"/>
              <a:buChar char="Ø"/>
            </a:pPr>
            <a:r>
              <a:rPr lang="en-IN" dirty="0"/>
              <a:t>SOLUTION AND VALUE PROPOSITION</a:t>
            </a:r>
          </a:p>
          <a:p>
            <a:pPr marL="285750" indent="-285750">
              <a:buFont typeface="Wingdings" panose="05000000000000000000" pitchFamily="2" charset="2"/>
              <a:buChar char="Ø"/>
            </a:pPr>
            <a:r>
              <a:rPr lang="en-IN" dirty="0"/>
              <a:t>WOW IN SOLUTION</a:t>
            </a:r>
          </a:p>
          <a:p>
            <a:pPr marL="285750" indent="-285750">
              <a:buFont typeface="Wingdings" panose="05000000000000000000" pitchFamily="2" charset="2"/>
              <a:buChar char="Ø"/>
            </a:pPr>
            <a:r>
              <a:rPr lang="en-IN" dirty="0"/>
              <a:t>MODELLING</a:t>
            </a:r>
          </a:p>
          <a:p>
            <a:pPr marL="285750" indent="-285750">
              <a:buFont typeface="Wingdings" panose="05000000000000000000" pitchFamily="2" charset="2"/>
              <a:buChar char="Ø"/>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BAD3379-4BF2-F983-6152-B66DC5725864}"/>
              </a:ext>
            </a:extLst>
          </p:cNvPr>
          <p:cNvSpPr txBox="1"/>
          <p:nvPr/>
        </p:nvSpPr>
        <p:spPr>
          <a:xfrm>
            <a:off x="379730" y="1695450"/>
            <a:ext cx="8030845" cy="3970318"/>
          </a:xfrm>
          <a:prstGeom prst="rect">
            <a:avLst/>
          </a:prstGeom>
          <a:noFill/>
        </p:spPr>
        <p:txBody>
          <a:bodyPr wrap="square" rtlCol="0">
            <a:spAutoFit/>
          </a:bodyPr>
          <a:lstStyle/>
          <a:p>
            <a:endParaRPr lang="en-US" dirty="0"/>
          </a:p>
          <a:p>
            <a:endParaRPr lang="en-US" dirty="0"/>
          </a:p>
          <a:p>
            <a:r>
              <a:rPr lang="en-US" dirty="0"/>
              <a:t>Day-to-night image translation poses a significant challenge in computer vision, requiring the transformation of day-time images into realistic night-time scenes. Existing methods often struggle to accurately capture the complex variations in lighting, color distribution, and semantic details characteristic of night environments. To address this challenge, our project aims to develop a Pix2Pix-based Generative Adversarial Network (GAN) model specifically tailored for day-to-night image translation. The objective is to design a model capable of generating high-quality night-time images from day-time inputs, preserving semantic information, and capturing realistic lighting conditions inherent in night scenes. Through this endeavor, we seek to advance the state-of-the-art in image translation and facilitate applications across domains such as entertainment, urban planning, surveillance, and creative expression.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CEB48A2-58F8-858E-A518-6D3E18A4033C}"/>
              </a:ext>
            </a:extLst>
          </p:cNvPr>
          <p:cNvSpPr txBox="1"/>
          <p:nvPr/>
        </p:nvSpPr>
        <p:spPr>
          <a:xfrm>
            <a:off x="609599" y="1600200"/>
            <a:ext cx="8048625" cy="3847207"/>
          </a:xfrm>
          <a:prstGeom prst="rect">
            <a:avLst/>
          </a:prstGeom>
          <a:noFill/>
        </p:spPr>
        <p:txBody>
          <a:bodyPr wrap="square" rtlCol="0">
            <a:spAutoFit/>
          </a:bodyPr>
          <a:lstStyle/>
          <a:p>
            <a:endParaRPr lang="en-US" sz="1600" dirty="0"/>
          </a:p>
          <a:p>
            <a:endParaRPr lang="en-US" sz="1600" dirty="0"/>
          </a:p>
          <a:p>
            <a:endParaRPr lang="en-US" sz="1600" dirty="0"/>
          </a:p>
          <a:p>
            <a:endParaRPr lang="en-US" sz="1600" dirty="0"/>
          </a:p>
          <a:p>
            <a:r>
              <a:rPr lang="en-US" dirty="0"/>
              <a:t>Our project focuses on implementing a Pix2Pix-based Generative Adversarial Network (GAN) model for the translation of day-time images into realistic night-time scenes. Leveraging deep learning techniques, the model effectively preserves semantic details and lighting variations inherent in night environments. This approach demonstrates versatile applications across domains such as entertainment, urban planning visualization, surveillance system enhancement, and creative expression in photography and digital art. Through extensive experimentation and evaluation, our project contributes to advancements in computer vision and image processing, offering a powerful tool for realistic image transformation and simulation in diverse real-world scenarios.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B84F3464-CB21-78A2-B78B-814A11BEA7F4}"/>
              </a:ext>
            </a:extLst>
          </p:cNvPr>
          <p:cNvSpPr txBox="1"/>
          <p:nvPr/>
        </p:nvSpPr>
        <p:spPr>
          <a:xfrm>
            <a:off x="452437" y="1975459"/>
            <a:ext cx="8991600" cy="4524315"/>
          </a:xfrm>
          <a:prstGeom prst="rect">
            <a:avLst/>
          </a:prstGeom>
          <a:noFill/>
        </p:spPr>
        <p:txBody>
          <a:bodyPr wrap="square" rtlCol="0">
            <a:spAutoFit/>
          </a:bodyPr>
          <a:lstStyle/>
          <a:p>
            <a:r>
              <a:rPr lang="en-US" dirty="0"/>
              <a:t>The end users for Pix2Pix day-to-night image translation using GAN could vary depending on the specific applications and industries where this technology is deployed. Here are some potential end users:</a:t>
            </a:r>
          </a:p>
          <a:p>
            <a:endParaRPr lang="en-US" dirty="0"/>
          </a:p>
          <a:p>
            <a:r>
              <a:rPr lang="en-US" dirty="0"/>
              <a:t>1. Entertainment Industry</a:t>
            </a:r>
          </a:p>
          <a:p>
            <a:r>
              <a:rPr lang="en-US" dirty="0"/>
              <a:t>2. Surveillance and Security</a:t>
            </a:r>
          </a:p>
          <a:p>
            <a:r>
              <a:rPr lang="en-US" dirty="0"/>
              <a:t>3. Urban Planning and Architecture</a:t>
            </a:r>
          </a:p>
          <a:p>
            <a:r>
              <a:rPr lang="en-US" dirty="0"/>
              <a:t>4. Photography and Art</a:t>
            </a:r>
          </a:p>
          <a:p>
            <a:r>
              <a:rPr lang="en-US" dirty="0"/>
              <a:t>5. Weather Forecasting and Climate Research</a:t>
            </a:r>
          </a:p>
          <a:p>
            <a:r>
              <a:rPr lang="en-US" dirty="0"/>
              <a:t>6. Tourism and Travel Industry</a:t>
            </a:r>
          </a:p>
          <a:p>
            <a:r>
              <a:rPr lang="en-US" dirty="0"/>
              <a:t>7. Simulation and Training</a:t>
            </a:r>
          </a:p>
          <a:p>
            <a:r>
              <a:rPr lang="en-US" dirty="0"/>
              <a:t>8. Education and Research</a:t>
            </a:r>
          </a:p>
          <a:p>
            <a:endParaRPr lang="en-US" dirty="0"/>
          </a:p>
          <a:p>
            <a:r>
              <a:rPr lang="en-US" dirty="0"/>
              <a:t>Overall, the end users for Pix2Pix day-to-night image translation using GAN span various industries and fields, reflecting the broad applicability and potential impact of this technology across different domains.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92E0E508-1AA4-817E-36A2-96744C69A6F2}"/>
              </a:ext>
            </a:extLst>
          </p:cNvPr>
          <p:cNvSpPr txBox="1"/>
          <p:nvPr/>
        </p:nvSpPr>
        <p:spPr>
          <a:xfrm>
            <a:off x="2882900" y="1828801"/>
            <a:ext cx="9080500" cy="5178341"/>
          </a:xfrm>
          <a:prstGeom prst="rect">
            <a:avLst/>
          </a:prstGeom>
          <a:noFill/>
        </p:spPr>
        <p:txBody>
          <a:bodyPr wrap="square" rtlCol="0">
            <a:spAutoFit/>
          </a:bodyPr>
          <a:lstStyle/>
          <a:p>
            <a:endParaRPr lang="en-US" sz="1050" dirty="0"/>
          </a:p>
          <a:p>
            <a:r>
              <a:rPr lang="en-US" sz="1600" dirty="0"/>
              <a:t>We propose the development of a Pix2Pix-based Generative Adversarial Network (GAN) model for day-to-night image translation. Leveraging the power of deep learning and the Pix2Pix architecture, our solution aims to accurately transform day-time images into realistic night-time scenes while preserving important details and semantic information.</a:t>
            </a:r>
          </a:p>
          <a:p>
            <a:endParaRPr lang="en-US" sz="1600" dirty="0"/>
          </a:p>
          <a:p>
            <a:r>
              <a:rPr lang="en-US" sz="1600" dirty="0"/>
              <a:t>Key Components of the Solution:</a:t>
            </a:r>
          </a:p>
          <a:p>
            <a:endParaRPr lang="en-US" sz="1600" dirty="0"/>
          </a:p>
          <a:p>
            <a:r>
              <a:rPr lang="en-US" sz="1600" dirty="0"/>
              <a:t>1. Pix2Pix Architecture</a:t>
            </a:r>
          </a:p>
          <a:p>
            <a:r>
              <a:rPr lang="en-US" sz="1600" dirty="0"/>
              <a:t>2. Training with GAN Framework</a:t>
            </a:r>
          </a:p>
          <a:p>
            <a:r>
              <a:rPr lang="en-US" sz="1600" dirty="0"/>
              <a:t>3. Dataset Preparation</a:t>
            </a:r>
          </a:p>
          <a:p>
            <a:r>
              <a:rPr lang="en-US" sz="1600" dirty="0"/>
              <a:t>4. Evaluation Metrics.</a:t>
            </a:r>
          </a:p>
          <a:p>
            <a:endParaRPr lang="en-US" sz="1600" dirty="0"/>
          </a:p>
          <a:p>
            <a:r>
              <a:rPr lang="en-US" sz="1600" dirty="0"/>
              <a:t>Value Proposition:</a:t>
            </a:r>
          </a:p>
          <a:p>
            <a:endParaRPr lang="en-US" sz="1600" dirty="0"/>
          </a:p>
          <a:p>
            <a:r>
              <a:rPr lang="en-US" sz="1600" dirty="0"/>
              <a:t>1. Realistic Image Translation</a:t>
            </a:r>
          </a:p>
          <a:p>
            <a:r>
              <a:rPr lang="en-US" sz="1600" dirty="0"/>
              <a:t>2. Enhanced Surveillance and Security</a:t>
            </a:r>
          </a:p>
          <a:p>
            <a:r>
              <a:rPr lang="en-US" sz="1600" dirty="0"/>
              <a:t>3. Urban Planning and Architectural Visualization</a:t>
            </a:r>
          </a:p>
          <a:p>
            <a:r>
              <a:rPr lang="en-US" sz="1600" dirty="0"/>
              <a:t>4. Creative Expression and Photography</a:t>
            </a:r>
          </a:p>
          <a:p>
            <a:r>
              <a:rPr lang="en-US" sz="1600" dirty="0"/>
              <a:t>5. Training and Simulation</a:t>
            </a:r>
          </a:p>
          <a:p>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BE86F17-070F-84EE-05A5-006669D2018F}"/>
              </a:ext>
            </a:extLst>
          </p:cNvPr>
          <p:cNvSpPr txBox="1"/>
          <p:nvPr/>
        </p:nvSpPr>
        <p:spPr>
          <a:xfrm>
            <a:off x="2362588" y="2362971"/>
            <a:ext cx="6552811"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a:t> Realism and Fidelity</a:t>
            </a:r>
          </a:p>
          <a:p>
            <a:pPr marL="285750" indent="-285750">
              <a:buFont typeface="Wingdings" panose="05000000000000000000" pitchFamily="2" charset="2"/>
              <a:buChar char="v"/>
            </a:pPr>
            <a:r>
              <a:rPr lang="en-US" dirty="0"/>
              <a:t> Versatility and Applicability</a:t>
            </a:r>
          </a:p>
          <a:p>
            <a:pPr marL="285750" indent="-285750">
              <a:buFont typeface="Wingdings" panose="05000000000000000000" pitchFamily="2" charset="2"/>
              <a:buChar char="v"/>
            </a:pPr>
            <a:r>
              <a:rPr lang="en-US" dirty="0"/>
              <a:t> Enhanced Security and Safety</a:t>
            </a:r>
          </a:p>
          <a:p>
            <a:pPr marL="285750" indent="-285750">
              <a:buFont typeface="Wingdings" panose="05000000000000000000" pitchFamily="2" charset="2"/>
              <a:buChar char="v"/>
            </a:pPr>
            <a:r>
              <a:rPr lang="en-US" dirty="0"/>
              <a:t> Visualization and Decision-Making</a:t>
            </a:r>
          </a:p>
          <a:p>
            <a:pPr marL="285750" indent="-285750">
              <a:buFont typeface="Wingdings" panose="05000000000000000000" pitchFamily="2" charset="2"/>
              <a:buChar char="v"/>
            </a:pPr>
            <a:r>
              <a:rPr lang="en-US" dirty="0"/>
              <a:t> Artistic Expression and Creativity</a:t>
            </a:r>
          </a:p>
          <a:p>
            <a:pPr marL="285750" indent="-285750">
              <a:buFont typeface="Wingdings" panose="05000000000000000000" pitchFamily="2" charset="2"/>
              <a:buChar char="v"/>
            </a:pPr>
            <a:r>
              <a:rPr lang="en-US" dirty="0"/>
              <a:t> Training and Preparedness</a:t>
            </a:r>
          </a:p>
          <a:p>
            <a:pPr marL="285750" indent="-285750">
              <a:buFont typeface="Wingdings" panose="05000000000000000000" pitchFamily="2" charset="2"/>
              <a:buChar char="v"/>
            </a:pPr>
            <a:r>
              <a:rPr lang="en-US" dirty="0"/>
              <a:t> Technological Innovation</a:t>
            </a:r>
          </a:p>
          <a:p>
            <a:endParaRPr lang="en-US" dirty="0"/>
          </a:p>
          <a:p>
            <a:r>
              <a:rPr lang="en-US" dirty="0"/>
              <a:t>These "wow" factors collectively highlight the solution's impact, innovation, and potential to revolutionize various industries and domains through the translation of day-to-night images using GAN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1152FE7C-85C6-C95C-7DCB-C1F479858795}"/>
              </a:ext>
            </a:extLst>
          </p:cNvPr>
          <p:cNvSpPr txBox="1"/>
          <p:nvPr/>
        </p:nvSpPr>
        <p:spPr>
          <a:xfrm>
            <a:off x="76200" y="1752601"/>
            <a:ext cx="10918825" cy="3693319"/>
          </a:xfrm>
          <a:prstGeom prst="rect">
            <a:avLst/>
          </a:prstGeom>
          <a:noFill/>
        </p:spPr>
        <p:txBody>
          <a:bodyPr wrap="square" rtlCol="0">
            <a:spAutoFit/>
          </a:bodyPr>
          <a:lstStyle/>
          <a:p>
            <a:endParaRPr lang="en-US" dirty="0"/>
          </a:p>
          <a:p>
            <a:endParaRPr lang="en-US" dirty="0"/>
          </a:p>
          <a:p>
            <a:r>
              <a:rPr lang="en-US" dirty="0"/>
              <a:t>Modeling for Pix2Pix day-to-night image translation using GAN involves several key steps and considerations. Here's an overview of the modeling process:</a:t>
            </a:r>
          </a:p>
          <a:p>
            <a:endParaRPr lang="en-US" dirty="0"/>
          </a:p>
          <a:p>
            <a:r>
              <a:rPr lang="en-US" dirty="0"/>
              <a:t>For our Pix2Pix day-to-night image translation project using GAN, we adopt a dual-network architecture consisting of a generator and a discriminator. The generator takes day-time images as input and aims to produce corresponding realistic night-time images. This process is facilitated by the discriminator, which evaluates the authenticity of generated night-time images compared to real ones. Through adversarial training, the generator learns to produce convincing night-time scenes while preserving semantic details and capturing lighting variations characteristic of night environments. Our model is trained on paired day and night images, optimizing both adversarial and pixel-wise loss functions to ensure faithful image translation. Evaluation metrics such as SSIM, PSNR, and qualitative assessments validate the model's effectiveness in generating high-quality night-time scenes.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806</Words>
  <Application>Microsoft Office PowerPoint</Application>
  <PresentationFormat>Widescreen</PresentationFormat>
  <Paragraphs>98</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Sitka Subheading Semibold</vt:lpstr>
      <vt:lpstr>Trebuchet MS</vt:lpstr>
      <vt:lpstr>Wingdings</vt:lpstr>
      <vt:lpstr>Office Theme</vt:lpstr>
      <vt:lpstr>SHAKTHI PRIYAN.T</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SHAKTHI PRIYAN.T</dc:title>
  <cp:lastModifiedBy>Shakthi Thiru</cp:lastModifiedBy>
  <cp:revision>2</cp:revision>
  <dcterms:created xsi:type="dcterms:W3CDTF">2024-03-31T13:02:40Z</dcterms:created>
  <dcterms:modified xsi:type="dcterms:W3CDTF">2024-04-01T15:44:48Z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