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50C5-7D4A-81E1-D05D-F23AD284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FDA3-1803-7FC7-A753-984C239D9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EAB2-DCD4-B0C8-DB2A-FED5F9A8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1A98-641E-9066-3FB3-41B8E148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68A4-283C-877D-6515-41A2B271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2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91B7-7571-A45E-946A-49E57909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FD9E6-942C-6223-C9C7-53D1439C9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A86F-B4CF-924A-DE44-32F50579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E060-27D1-3949-32FD-B2E05750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707E-9F3A-A04D-42E2-C2CF61C5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8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BBC7C-77C5-272C-8850-9CAAD1A8F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13D54-E2C1-0517-3BCD-91ECF6DD7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CFA9-A387-98FE-85A7-4E7C396D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9663-54C4-81E4-EE3B-13C675C7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0FE0-3412-4C0D-E40D-93E578C8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9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1FC5-3156-A3A7-550E-D276E9E9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8F70-68CF-99CD-7742-9C8D3C4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1E051-3447-FBDE-B1B2-EBB4AFA6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A60F1-D398-3FEA-E829-06F4A0C6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CFA9-BED0-871D-FD5C-C509D2F1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3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BAC5-EDDC-6010-8D2A-EDB7F997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9B7F3-B1EF-FC03-FE4A-615F909BF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CDD8-6099-A44D-C700-E25C9593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5E55-D2D2-9FA9-8464-FE5AA064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D42B8-79D4-CB11-2048-DDBA79DE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4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A553-A2D5-EF9C-C607-6924C660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CF5E-79F9-18A9-C924-105FC6A8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2ABE5-86BC-4919-A4D4-16E86D01B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AE08-667D-3ACF-AD53-51D77EE4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69244-2102-42C2-13B7-0F1AEA38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28B4A-061D-05AE-BCFC-8D631B3D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8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5A75-D644-CDD7-A87A-766C352C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6134-0E05-A302-576A-B1392370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43392-B430-C885-E099-73D072D6C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52515-7700-D6DB-4B30-5DD815369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7097F-11C7-8C56-C96E-21FCD7013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530C4-B747-D150-4FB7-93892084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75538-B343-BF3A-620D-424BD3C5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6E0A2-057F-7F8B-329C-5878B2E5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0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E5C3-D217-D9B6-53DC-13053FAD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6A9EA-DDFC-9525-6DCD-7E6E8CA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A0F70-3571-CDC0-87FD-315E06E2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B0C82-DF75-87F8-9E28-39C4923D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98489-2C23-40FC-24AC-2281C6A5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DB632-5757-8A0E-1A47-91AD6263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524C-7992-3544-A66E-46723D8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26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EC29-F2F0-9757-BCD0-E6359D86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A588-17AC-FB5C-8D5A-E34331AC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A061-90ED-AF43-F165-B90890068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348F-18F3-162E-3725-654B8048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1390F-E563-BB7B-91DE-239C34AB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81440-B2B1-FDAE-82DB-32640C00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3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7B7B-BFD7-E594-C3EF-2AEEC209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6499E-CFEF-6821-C193-DD2966B71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BFE07-4FE8-738A-E6CC-BA346920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AD29C-2368-E357-CB6B-2C3775BC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9F89-B62D-1796-7783-7DA9A321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1FD42-88FC-7AD6-446F-5130174C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9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ACB8F-DF44-7F01-D832-234A6719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4CB19-C34D-2533-741F-7838D0A3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B1BB-3C5A-C556-8803-21B44E9E5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A036-BCCF-C4B1-E9DE-CFD710F40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3D43-CF16-2536-4D83-E4E4769C8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6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CCAF-9B7B-4410-31B6-05E8E9F5B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2656"/>
            <a:ext cx="9144000" cy="2136808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solidFill>
                  <a:schemeClr val="bg1">
                    <a:lumMod val="65000"/>
                  </a:schemeClr>
                </a:solidFill>
                <a:latin typeface="Bauhaus 93" panose="04030905020B02020C02" pitchFamily="82" charset="0"/>
              </a:rPr>
              <a:t>DATA ENGINEERING</a:t>
            </a:r>
            <a:br>
              <a:rPr lang="en-IN" sz="80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Bauhaus 93" panose="04030905020B02020C02" pitchFamily="82" charset="0"/>
              </a:rPr>
            </a:br>
            <a:endParaRPr lang="en-IN" sz="80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9D193-6FCA-5CEE-830C-C17D3F47A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059140"/>
            <a:ext cx="8676222" cy="1905000"/>
          </a:xfrm>
        </p:spPr>
        <p:txBody>
          <a:bodyPr>
            <a:normAutofit fontScale="77500" lnSpcReduction="20000"/>
          </a:bodyPr>
          <a:lstStyle/>
          <a:p>
            <a:r>
              <a:rPr lang="en-IN" sz="5700" dirty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</a:rPr>
              <a:t>CAPSTONE PROJECT</a:t>
            </a:r>
          </a:p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                        </a:t>
            </a:r>
          </a:p>
          <a:p>
            <a:r>
              <a:rPr lang="en-IN" sz="2600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                                                                                  </a:t>
            </a:r>
            <a:endParaRPr lang="en-IN" sz="4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0BA0D-CE53-D165-EE63-F3D991A90E19}"/>
              </a:ext>
            </a:extLst>
          </p:cNvPr>
          <p:cNvSpPr txBox="1"/>
          <p:nvPr/>
        </p:nvSpPr>
        <p:spPr>
          <a:xfrm>
            <a:off x="8706118" y="5525037"/>
            <a:ext cx="29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By : Shakti Ranjan Mallick</a:t>
            </a:r>
          </a:p>
        </p:txBody>
      </p:sp>
    </p:spTree>
    <p:extLst>
      <p:ext uri="{BB962C8B-B14F-4D97-AF65-F5344CB8AC3E}">
        <p14:creationId xmlns:p14="http://schemas.microsoft.com/office/powerpoint/2010/main" val="2855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7CF34-C769-F70D-6035-43CEB36125D0}"/>
              </a:ext>
            </a:extLst>
          </p:cNvPr>
          <p:cNvSpPr txBox="1"/>
          <p:nvPr/>
        </p:nvSpPr>
        <p:spPr>
          <a:xfrm>
            <a:off x="2388554" y="528034"/>
            <a:ext cx="7380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Department wise Left and working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EA287-5C1F-F0A9-0C6F-2818981D2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1358452"/>
            <a:ext cx="11410682" cy="52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A7A61-6ADC-0825-31FF-676E7682DE76}"/>
              </a:ext>
            </a:extLst>
          </p:cNvPr>
          <p:cNvSpPr txBox="1"/>
          <p:nvPr/>
        </p:nvSpPr>
        <p:spPr>
          <a:xfrm>
            <a:off x="1070425" y="824248"/>
            <a:ext cx="102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Analyze working vs left employees from different designations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EEC08-D2FE-64BA-1A95-F5871CF4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1702280"/>
            <a:ext cx="11372045" cy="46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7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3D940-D65C-CC6E-00DA-573BAEB12478}"/>
              </a:ext>
            </a:extLst>
          </p:cNvPr>
          <p:cNvSpPr txBox="1"/>
          <p:nvPr/>
        </p:nvSpPr>
        <p:spPr>
          <a:xfrm>
            <a:off x="3394779" y="528034"/>
            <a:ext cx="540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Average salary designation 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F28BE-C10A-7F4D-15D6-456CA277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1580728"/>
            <a:ext cx="11346286" cy="49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9B27F-5072-471E-9E99-FDD1B69B9580}"/>
              </a:ext>
            </a:extLst>
          </p:cNvPr>
          <p:cNvSpPr txBox="1"/>
          <p:nvPr/>
        </p:nvSpPr>
        <p:spPr>
          <a:xfrm>
            <a:off x="3038599" y="721217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Department wise number of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4112-BF97-9F1A-231A-930A03C7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1865107"/>
            <a:ext cx="11372045" cy="45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2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18ADB-4ED0-704D-AD78-42BE61EB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6" y="964638"/>
            <a:ext cx="10613428" cy="3039471"/>
          </a:xfrm>
          <a:prstGeom prst="rect">
            <a:avLst/>
          </a:prstGeom>
        </p:spPr>
      </p:pic>
      <p:pic>
        <p:nvPicPr>
          <p:cNvPr id="1026" name="Picture 2" descr="What Is A Data Pipeline? Considerations &amp; Examples | Hazelcast">
            <a:extLst>
              <a:ext uri="{FF2B5EF4-FFF2-40B4-BE49-F238E27FC236}">
                <a16:creationId xmlns:a16="http://schemas.microsoft.com/office/drawing/2014/main" id="{0790D66E-BFD0-0C05-869E-EF336DF3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7" y="4533500"/>
            <a:ext cx="10315091" cy="18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C4300-E408-A217-9E83-D79569DCEA7F}"/>
              </a:ext>
            </a:extLst>
          </p:cNvPr>
          <p:cNvSpPr txBox="1"/>
          <p:nvPr/>
        </p:nvSpPr>
        <p:spPr>
          <a:xfrm>
            <a:off x="2342282" y="88875"/>
            <a:ext cx="7507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                         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</a:rPr>
              <a:t>Pipeline Architecture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Carli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40CFE-DB1C-791D-D6DB-191484E78880}"/>
              </a:ext>
            </a:extLst>
          </p:cNvPr>
          <p:cNvSpPr txBox="1"/>
          <p:nvPr/>
        </p:nvSpPr>
        <p:spPr>
          <a:xfrm>
            <a:off x="3048802" y="307829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Pipeline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90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BF537-A7B8-FEE0-B352-E6C95148556B}"/>
              </a:ext>
            </a:extLst>
          </p:cNvPr>
          <p:cNvSpPr txBox="1"/>
          <p:nvPr/>
        </p:nvSpPr>
        <p:spPr>
          <a:xfrm>
            <a:off x="1822383" y="1189637"/>
            <a:ext cx="85472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</a:t>
            </a:r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</a:rPr>
              <a:t>Challenges faced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Difficulty in understanding multiple data tables in a large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Importing Data from Local to MySQL.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Creating of pipe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ML Lib for Machine Learning.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7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2B09-0E33-ECA2-9E46-7BC1FEB7924E}"/>
              </a:ext>
            </a:extLst>
          </p:cNvPr>
          <p:cNvSpPr txBox="1"/>
          <p:nvPr/>
        </p:nvSpPr>
        <p:spPr>
          <a:xfrm>
            <a:off x="2550696" y="365757"/>
            <a:ext cx="670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</a:t>
            </a:r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43D09-F9ED-D1EF-5A63-476C78074C65}"/>
              </a:ext>
            </a:extLst>
          </p:cNvPr>
          <p:cNvSpPr txBox="1"/>
          <p:nvPr/>
        </p:nvSpPr>
        <p:spPr>
          <a:xfrm>
            <a:off x="1482291" y="1645920"/>
            <a:ext cx="94231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This analysis can be used to decide which department is generating more  productivity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company could pre-check and gives more information to manage employees in terms salary packages and employee growth.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by the company to access its employee retention.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to find out the reasons why employees are leaving the company.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reasons found out may be used to rectify the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64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with computer">
            <a:extLst>
              <a:ext uri="{FF2B5EF4-FFF2-40B4-BE49-F238E27FC236}">
                <a16:creationId xmlns:a16="http://schemas.microsoft.com/office/drawing/2014/main" id="{39AD9033-5605-C611-E458-F3EC8EF1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0" y="250014"/>
            <a:ext cx="11242306" cy="64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0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1AE5-243A-AEB3-84B2-1D83AB45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44709"/>
            <a:ext cx="9905998" cy="3567177"/>
          </a:xfrm>
        </p:spPr>
        <p:txBody>
          <a:bodyPr>
            <a:normAutofit fontScale="90000"/>
          </a:bodyPr>
          <a:lstStyle/>
          <a:p>
            <a:pPr marR="876300">
              <a:tabLst>
                <a:tab pos="548005" algn="l"/>
                <a:tab pos="548640" algn="l"/>
              </a:tabLst>
            </a:pPr>
            <a:r>
              <a:rPr lang="en-IN" dirty="0"/>
              <a:t>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</a:rPr>
              <a:t>Business Objective:</a:t>
            </a:r>
            <a:br>
              <a:rPr lang="en-IN" b="1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IN" dirty="0"/>
            </a:br>
            <a:r>
              <a:rPr lang="en-IN" sz="3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en-GB" sz="3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 of provided Data Set.</a:t>
            </a:r>
            <a:br>
              <a:rPr lang="en-GB" sz="3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GB" sz="3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3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Using the data set to come up with meaningful insights.</a:t>
            </a:r>
            <a:br>
              <a:rPr lang="en-GB" sz="3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GB" sz="3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3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Using Machine Learning to come up with the various reasons       	for the employees leaving the company.</a:t>
            </a:r>
            <a:br>
              <a:rPr lang="en-GB" sz="3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400" dirty="0"/>
              <a:t> </a:t>
            </a:r>
            <a:br>
              <a:rPr lang="en-GB" sz="2400" dirty="0"/>
            </a:br>
            <a:r>
              <a:rPr lang="en-GB" sz="2400" dirty="0"/>
              <a:t>   </a:t>
            </a:r>
            <a:br>
              <a:rPr lang="en-GB" sz="2400" dirty="0"/>
            </a:br>
            <a:br>
              <a:rPr lang="en-US" sz="24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 </a:t>
            </a: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IN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18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D1230-BCB9-2578-B712-0B2635C44CF6}"/>
              </a:ext>
            </a:extLst>
          </p:cNvPr>
          <p:cNvSpPr txBox="1"/>
          <p:nvPr/>
        </p:nvSpPr>
        <p:spPr>
          <a:xfrm>
            <a:off x="1244867" y="464267"/>
            <a:ext cx="970226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ea typeface="Carlito"/>
                <a:cs typeface="Carlito"/>
              </a:rPr>
              <a:t>   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rlito"/>
                <a:ea typeface="Carlito"/>
                <a:cs typeface="Carlito"/>
              </a:rPr>
              <a:t>Data used: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 </a:t>
            </a:r>
            <a:r>
              <a:rPr lang="en-GB" sz="1800" dirty="0"/>
              <a:t>Various CSV used: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Departments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Department Managers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Department Employees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Employees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Salaries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Titles</a:t>
            </a:r>
            <a:endParaRPr lang="en-IN" sz="1800" dirty="0"/>
          </a:p>
          <a:p>
            <a:pPr marL="596900" indent="-240030"/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96900" indent="-240030"/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  <a:ea typeface="Carlito"/>
                <a:cs typeface="Carlito"/>
              </a:rPr>
              <a:t>:</a:t>
            </a:r>
            <a:r>
              <a:rPr lang="en-US" sz="4000" dirty="0">
                <a:latin typeface="Carlito"/>
                <a:ea typeface="Carlito"/>
                <a:cs typeface="Carlito"/>
              </a:rPr>
              <a:t> </a:t>
            </a:r>
            <a:r>
              <a:rPr lang="en-US" sz="4000" dirty="0">
                <a:solidFill>
                  <a:srgbClr val="444444"/>
                </a:solidFill>
                <a:latin typeface="Roboto" panose="02000000000000000000" pitchFamily="2" charset="0"/>
                <a:ea typeface="Carlito"/>
                <a:cs typeface="Carlito"/>
              </a:rPr>
              <a:t> </a:t>
            </a:r>
            <a:endParaRPr lang="en-US" dirty="0">
              <a:solidFill>
                <a:srgbClr val="444444"/>
              </a:solidFill>
              <a:latin typeface="Roboto" panose="02000000000000000000" pitchFamily="2" charset="0"/>
              <a:ea typeface="Carlito"/>
              <a:cs typeface="Carlito"/>
            </a:endParaRPr>
          </a:p>
          <a:p>
            <a:pPr marL="596900" indent="-240030"/>
            <a:r>
              <a:rPr lang="en-US" dirty="0">
                <a:latin typeface="Carlito"/>
                <a:ea typeface="Carlito"/>
                <a:cs typeface="Carlito"/>
              </a:rPr>
              <a:t>    Exploratory data analysis to find out what datasets can reveal further beyond formal modeling of data.</a:t>
            </a:r>
            <a:endParaRPr lang="en-IN" dirty="0">
              <a:latin typeface="Carlito"/>
              <a:ea typeface="Carlito"/>
              <a:cs typeface="Carlito"/>
            </a:endParaRPr>
          </a:p>
          <a:p>
            <a:pPr marL="596900" indent="-240030"/>
            <a:r>
              <a:rPr lang="en-US" dirty="0">
                <a:latin typeface="Carlito"/>
                <a:ea typeface="Carlito"/>
                <a:cs typeface="Carlito"/>
              </a:rPr>
              <a:t>    This enables to gain in-depth knowledge of the variables in </a:t>
            </a: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datasets and their relationships.</a:t>
            </a:r>
            <a:endParaRPr lang="en-IN" sz="1800" dirty="0">
              <a:effectLst/>
              <a:latin typeface="Carlito"/>
              <a:ea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07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8F70D-F197-8598-4687-42D08659059D}"/>
              </a:ext>
            </a:extLst>
          </p:cNvPr>
          <p:cNvSpPr txBox="1"/>
          <p:nvPr/>
        </p:nvSpPr>
        <p:spPr>
          <a:xfrm>
            <a:off x="2683429" y="225487"/>
            <a:ext cx="6104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rlito"/>
              </a:rPr>
              <a:t>Technology Stack Used</a:t>
            </a:r>
          </a:p>
          <a:p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Carlito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72EB57D-92FB-C511-310D-3CA88EB56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96045"/>
              </p:ext>
            </p:extLst>
          </p:nvPr>
        </p:nvGraphicFramePr>
        <p:xfrm>
          <a:off x="1239253" y="1054316"/>
          <a:ext cx="8992938" cy="570743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96469">
                  <a:extLst>
                    <a:ext uri="{9D8B030D-6E8A-4147-A177-3AD203B41FA5}">
                      <a16:colId xmlns:a16="http://schemas.microsoft.com/office/drawing/2014/main" val="3699105348"/>
                    </a:ext>
                  </a:extLst>
                </a:gridCol>
                <a:gridCol w="4496469">
                  <a:extLst>
                    <a:ext uri="{9D8B030D-6E8A-4147-A177-3AD203B41FA5}">
                      <a16:colId xmlns:a16="http://schemas.microsoft.com/office/drawing/2014/main" val="3757794071"/>
                    </a:ext>
                  </a:extLst>
                </a:gridCol>
              </a:tblGrid>
              <a:tr h="882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MySQL (to create database) 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589196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Linux Commands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990060"/>
                  </a:ext>
                </a:extLst>
              </a:tr>
              <a:tr h="849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Sqoop (Transfer data from MySQL Server to HDFS/Hive)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146535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HDFS (to store the data)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1344782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Hive (to create database)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7524206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Impala (to perform the EDA)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695885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baseline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SparkSQL</a:t>
                      </a: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(to perform the EDA) 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0531814"/>
                  </a:ext>
                </a:extLst>
              </a:tr>
              <a:tr h="581192">
                <a:tc>
                  <a:txBody>
                    <a:bodyPr/>
                    <a:lstStyle/>
                    <a:p>
                      <a:r>
                        <a:rPr lang="en-IN" sz="1400" b="0" i="0" u="none" strike="noStrike" baseline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SparkML</a:t>
                      </a: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(to perform model building)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6949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A1F3C41-8740-E8F5-1F4E-5AAE0C92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37" y="1140587"/>
            <a:ext cx="767399" cy="76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09C428-D3AD-A0A5-FEF1-DD1FBCA68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53" y="1983849"/>
            <a:ext cx="1061286" cy="586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FE16F-4CAC-192E-630C-6BABACBD0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53" y="2648432"/>
            <a:ext cx="1808118" cy="767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6E3FA-5D3D-B69A-518A-42A95802C0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2" b="26421"/>
          <a:stretch/>
        </p:blipFill>
        <p:spPr>
          <a:xfrm>
            <a:off x="7377194" y="3481624"/>
            <a:ext cx="1916414" cy="590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93AB6-D8DF-D23F-7827-9F65678706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37" y="4178443"/>
            <a:ext cx="1803234" cy="642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C4ED01-34E1-8D95-CA69-0AA43E49A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53" y="4820959"/>
            <a:ext cx="701842" cy="642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16C96F-C228-FB4C-A9C8-1A1DA72F12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 b="30064"/>
          <a:stretch/>
        </p:blipFill>
        <p:spPr>
          <a:xfrm>
            <a:off x="7376592" y="5483692"/>
            <a:ext cx="1917016" cy="670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C0BBFB-3D86-D585-7518-FC2D4841886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t="13883" r="9394" b="26993"/>
          <a:stretch/>
        </p:blipFill>
        <p:spPr>
          <a:xfrm>
            <a:off x="7375853" y="6187612"/>
            <a:ext cx="1708485" cy="5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B4702-D10E-C731-F9CF-082719B9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73" y="789272"/>
            <a:ext cx="10231654" cy="54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0159E-1E0F-2658-EB16-E775607762ED}"/>
              </a:ext>
            </a:extLst>
          </p:cNvPr>
          <p:cNvSpPr txBox="1"/>
          <p:nvPr/>
        </p:nvSpPr>
        <p:spPr>
          <a:xfrm>
            <a:off x="1807335" y="1004552"/>
            <a:ext cx="857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Count Department wise number of employees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16F35-E25D-F246-5A3E-7E3C01039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4" y="1865842"/>
            <a:ext cx="11270412" cy="46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3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64A019-B81D-3B05-E41D-23704BDE8AC6}"/>
              </a:ext>
            </a:extLst>
          </p:cNvPr>
          <p:cNvSpPr txBox="1"/>
          <p:nvPr/>
        </p:nvSpPr>
        <p:spPr>
          <a:xfrm>
            <a:off x="938011" y="1033157"/>
            <a:ext cx="1031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rlito"/>
              </a:rPr>
              <a:t>Bar graph to show the Average salary per title (designation)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53D85-FC2A-2177-5E74-578BFB4E2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9" y="2111215"/>
            <a:ext cx="11174722" cy="44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3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41251-E9C4-B8D1-7C75-5683590FCDCD}"/>
              </a:ext>
            </a:extLst>
          </p:cNvPr>
          <p:cNvSpPr txBox="1"/>
          <p:nvPr/>
        </p:nvSpPr>
        <p:spPr>
          <a:xfrm>
            <a:off x="1133341" y="336883"/>
            <a:ext cx="1029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 SemiBold" panose="020B0502040204020203" pitchFamily="34" charset="0"/>
              </a:rPr>
              <a:t>Percentage distribution of employees as per the Designation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7C687-1622-68FB-A2A0-7129B0AC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68" y="1621989"/>
            <a:ext cx="6078063" cy="48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6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D5FCE-3270-ABF1-6684-FF2222E74208}"/>
              </a:ext>
            </a:extLst>
          </p:cNvPr>
          <p:cNvSpPr txBox="1"/>
          <p:nvPr/>
        </p:nvSpPr>
        <p:spPr>
          <a:xfrm>
            <a:off x="1357163" y="385012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 SemiBold" panose="020B0502040204020203" pitchFamily="34" charset="0"/>
              </a:rPr>
              <a:t>Gender wise employee count for different departments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04AAC-B675-AE6D-DFF9-EC6A36B46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1339119"/>
            <a:ext cx="11436440" cy="51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2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363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SemiBold</vt:lpstr>
      <vt:lpstr>Bauhaus 93</vt:lpstr>
      <vt:lpstr>Calibri</vt:lpstr>
      <vt:lpstr>Calibri Light</vt:lpstr>
      <vt:lpstr>Carlito</vt:lpstr>
      <vt:lpstr>Roboto</vt:lpstr>
      <vt:lpstr>Office Theme</vt:lpstr>
      <vt:lpstr>DATA ENGINEERING </vt:lpstr>
      <vt:lpstr>      Business Objective:  -  Exploratory Data Analysis of provided Data Set.  -  Using the data set to come up with meaningful insights.  -  Using Machine Learning to come up with the various reasons        for the employees leaving the company.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Nakka Gowri Prasad</dc:creator>
  <cp:lastModifiedBy>tejpal singh</cp:lastModifiedBy>
  <cp:revision>4</cp:revision>
  <dcterms:created xsi:type="dcterms:W3CDTF">2022-05-19T12:00:25Z</dcterms:created>
  <dcterms:modified xsi:type="dcterms:W3CDTF">2022-05-20T10:44:16Z</dcterms:modified>
</cp:coreProperties>
</file>