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41" r:id="rId4"/>
  </p:sldMasterIdLst>
  <p:sldIdLst>
    <p:sldId id="257" r:id="rId5"/>
    <p:sldId id="259" r:id="rId6"/>
    <p:sldId id="260" r:id="rId7"/>
    <p:sldId id="261" r:id="rId8"/>
    <p:sldId id="262" r:id="rId9"/>
    <p:sldId id="263" r:id="rId10"/>
    <p:sldId id="264" r:id="rId11"/>
    <p:sldId id="265" r:id="rId12"/>
    <p:sldId id="266" r:id="rId13"/>
    <p:sldId id="267"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81EE8BD-D6EE-40E9-A565-3A93800393B8}">
          <p14:sldIdLst>
            <p14:sldId id="257"/>
            <p14:sldId id="259"/>
            <p14:sldId id="260"/>
            <p14:sldId id="261"/>
            <p14:sldId id="262"/>
            <p14:sldId id="263"/>
            <p14:sldId id="264"/>
            <p14:sldId id="265"/>
            <p14:sldId id="266"/>
          </p14:sldIdLst>
        </p14:section>
        <p14:section name="Untitled Section" id="{40D65598-5B8E-45B9-B0DF-7EAA26A7DDF8}">
          <p14:sldIdLst>
            <p14:sldId id="26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CCFF"/>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93" d="100"/>
          <a:sy n="93" d="100"/>
        </p:scale>
        <p:origin x="30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184DA70-C731-4C70-880D-CCD4705E623C}" type="datetime1">
              <a:rPr lang="en-US" smtClean="0"/>
              <a:t>11/26/2023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138665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62D6E202-B606-4609-B914-27C9371A1F6D}" type="datetime1">
              <a:rPr lang="en-US" smtClean="0"/>
              <a:t>11/26/2023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02096661"/>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11/26/2023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89462567"/>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smtClean="0"/>
              <a:t>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11/26/2023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44163499"/>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smtClean="0"/>
              <a:t>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11/26/2023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34013962"/>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11/26/2023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4863270"/>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11/26/2023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62704689"/>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2A279-0833-481D-8C56-F67FD0AC6C50}" type="datetime1">
              <a:rPr lang="en-US" smtClean="0"/>
              <a:t>11/26/2023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826380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587DA83-5663-4C9C-B9AA-0B40A3DAFF81}" type="datetime1">
              <a:rPr lang="en-US" smtClean="0"/>
              <a:t>11/26/2023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818458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BE1D723-8F53-4F53-90B0-1982A396982E}" type="datetime1">
              <a:rPr lang="en-US" smtClean="0"/>
              <a:t>11/26/2023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704410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7669AF7-7BEB-44E4-9852-375E34362B5B}" type="datetime1">
              <a:rPr lang="en-US" smtClean="0"/>
              <a:t>11/26/2023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474796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AAAC38D-0552-4C82-B593-E6124DFADBE2}" type="datetime1">
              <a:rPr lang="en-US" smtClean="0"/>
              <a:t>11/26/2023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717093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9DF0F1C-5577-4ACB-BB62-DF8F3C494C7E}" type="datetime1">
              <a:rPr lang="en-US" smtClean="0"/>
              <a:t>11/26/2023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312153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775B394-D9F9-4F0C-B15D-605F45CB9E9F}" type="datetime1">
              <a:rPr lang="en-US" smtClean="0"/>
              <a:t>11/26/2023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720580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667345-2558-425A-8533-9BFDBCE15005}" type="datetime1">
              <a:rPr lang="en-US" smtClean="0"/>
              <a:t>11/26/2023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955051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2BEA474-078D-4E9B-9B14-09A87B19DC46}" type="datetime1">
              <a:rPr lang="en-US" smtClean="0"/>
              <a:t>11/26/2023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5976375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6399212" y="5883275"/>
            <a:ext cx="914400" cy="365125"/>
          </a:xfrm>
        </p:spPr>
        <p:txBody>
          <a:bodyPr/>
          <a:lstStyle/>
          <a:p>
            <a:fld id="{4907D986-8816-4272-A432-0437A28A9828}" type="datetime1">
              <a:rPr lang="en-US" smtClean="0"/>
              <a:t>11/26/2023</a:t>
            </a:fld>
            <a:endParaRPr lang="en-US" dirty="0"/>
          </a:p>
        </p:txBody>
      </p:sp>
      <p:sp>
        <p:nvSpPr>
          <p:cNvPr id="6" name="Footer Placeholder 5"/>
          <p:cNvSpPr>
            <a:spLocks noGrp="1"/>
          </p:cNvSpPr>
          <p:nvPr>
            <p:ph type="ftr" sz="quarter" idx="11"/>
          </p:nvPr>
        </p:nvSpPr>
        <p:spPr>
          <a:xfrm>
            <a:off x="1141412" y="5883275"/>
            <a:ext cx="5105400" cy="365125"/>
          </a:xfrm>
        </p:spPr>
        <p:txBody>
          <a:bodyPr/>
          <a:lstStyle/>
          <a:p>
            <a:pPr algn="l"/>
            <a:endParaRPr lang="en-US" dirty="0"/>
          </a:p>
        </p:txBody>
      </p:sp>
      <p:sp>
        <p:nvSpPr>
          <p:cNvPr id="7" name="Slide Number Placeholder 6"/>
          <p:cNvSpPr>
            <a:spLocks noGrp="1"/>
          </p:cNvSpPr>
          <p:nvPr>
            <p:ph type="sldNum" sz="quarter" idx="12"/>
          </p:nvPr>
        </p:nvSpPr>
        <p:spPr>
          <a:xfrm>
            <a:off x="10742612" y="5883275"/>
            <a:ext cx="322567"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826437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62D6E202-B606-4609-B914-27C9371A1F6D}" type="datetime1">
              <a:rPr lang="en-US" smtClean="0"/>
              <a:t>11/26/2023</a:t>
            </a:fld>
            <a:endParaRPr lang="en-US" dirty="0"/>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dirty="0"/>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485467004"/>
      </p:ext>
    </p:extLst>
  </p:cSld>
  <p:clrMap bg1="dk1" tx1="lt1" bg2="dk2" tx2="lt2" accent1="accent1" accent2="accent2" accent3="accent3" accent4="accent4" accent5="accent5" accent6="accent6" hlink="hlink" folHlink="folHlink"/>
  <p:sldLayoutIdLst>
    <p:sldLayoutId id="2147483942" r:id="rId1"/>
    <p:sldLayoutId id="2147483943" r:id="rId2"/>
    <p:sldLayoutId id="2147483944" r:id="rId3"/>
    <p:sldLayoutId id="2147483945" r:id="rId4"/>
    <p:sldLayoutId id="2147483946" r:id="rId5"/>
    <p:sldLayoutId id="2147483947" r:id="rId6"/>
    <p:sldLayoutId id="2147483948" r:id="rId7"/>
    <p:sldLayoutId id="2147483949" r:id="rId8"/>
    <p:sldLayoutId id="2147483950" r:id="rId9"/>
    <p:sldLayoutId id="2147483951" r:id="rId10"/>
    <p:sldLayoutId id="2147483952" r:id="rId11"/>
    <p:sldLayoutId id="2147483953" r:id="rId12"/>
    <p:sldLayoutId id="2147483954" r:id="rId13"/>
    <p:sldLayoutId id="2147483955" r:id="rId14"/>
    <p:sldLayoutId id="2147483956" r:id="rId15"/>
    <p:sldLayoutId id="2147483957" r:id="rId16"/>
    <p:sldLayoutId id="2147483958" r:id="rId17"/>
  </p:sldLayoutIdLst>
  <p:hf sldNum="0" hdr="0" ftr="0" dt="0"/>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www.scribd.com/" TargetMode="External"/><Relationship Id="rId2" Type="http://schemas.openxmlformats.org/officeDocument/2006/relationships/hyperlink" Target="http://www.google.com/" TargetMode="External"/><Relationship Id="rId1" Type="http://schemas.openxmlformats.org/officeDocument/2006/relationships/slideLayout" Target="../slideLayouts/slideLayout2.xml"/><Relationship Id="rId4" Type="http://schemas.openxmlformats.org/officeDocument/2006/relationships/hyperlink" Target="http://www.youtube.co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263611"/>
            <a:ext cx="6253317" cy="4061501"/>
          </a:xfrm>
        </p:spPr>
        <p:txBody>
          <a:bodyPr>
            <a:normAutofit fontScale="90000"/>
          </a:bodyPr>
          <a:lstStyle/>
          <a:p>
            <a:r>
              <a:rPr lang="en-US" sz="7300" dirty="0">
                <a:latin typeface="Times New Roman" panose="02020603050405020304" pitchFamily="18" charset="0"/>
                <a:cs typeface="Times New Roman" panose="02020603050405020304" pitchFamily="18" charset="0"/>
              </a:rPr>
              <a:t>Project Synopsis on Stock Price Prediction</a:t>
            </a:r>
            <a:endParaRPr lang="en-US" sz="80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4951379" y="4746135"/>
            <a:ext cx="3122580" cy="1021498"/>
          </a:xfrm>
        </p:spPr>
        <p:txBody>
          <a:bodyPr>
            <a:normAutofit fontScale="92500" lnSpcReduction="10000"/>
          </a:bodyPr>
          <a:lstStyle/>
          <a:p>
            <a:r>
              <a:rPr lang="en-US" b="1" dirty="0">
                <a:solidFill>
                  <a:schemeClr val="tx1">
                    <a:lumMod val="85000"/>
                    <a:lumOff val="15000"/>
                  </a:schemeClr>
                </a:solidFill>
                <a:latin typeface="Times New Roman" panose="02020603050405020304" pitchFamily="18" charset="0"/>
                <a:cs typeface="Times New Roman" panose="02020603050405020304" pitchFamily="18" charset="0"/>
              </a:rPr>
              <a:t>TEAM MEMBERS:</a:t>
            </a:r>
          </a:p>
          <a:p>
            <a:r>
              <a:rPr lang="en-US" dirty="0">
                <a:solidFill>
                  <a:schemeClr val="tx1">
                    <a:lumMod val="85000"/>
                    <a:lumOff val="15000"/>
                  </a:schemeClr>
                </a:solidFill>
                <a:latin typeface="Times New Roman" panose="02020603050405020304" pitchFamily="18" charset="0"/>
                <a:cs typeface="Times New Roman" panose="02020603050405020304" pitchFamily="18" charset="0"/>
              </a:rPr>
              <a:t>SUMIT KUMAR </a:t>
            </a:r>
            <a:r>
              <a:rPr lang="en-US" dirty="0" smtClean="0">
                <a:solidFill>
                  <a:schemeClr val="tx1">
                    <a:lumMod val="85000"/>
                    <a:lumOff val="15000"/>
                  </a:schemeClr>
                </a:solidFill>
                <a:latin typeface="Times New Roman" panose="02020603050405020304" pitchFamily="18" charset="0"/>
                <a:cs typeface="Times New Roman" panose="02020603050405020304" pitchFamily="18" charset="0"/>
              </a:rPr>
              <a:t>MODI SHAKTI </a:t>
            </a:r>
            <a:r>
              <a:rPr lang="en-US" dirty="0">
                <a:solidFill>
                  <a:schemeClr val="tx1">
                    <a:lumMod val="85000"/>
                    <a:lumOff val="15000"/>
                  </a:schemeClr>
                </a:solidFill>
                <a:latin typeface="Times New Roman" panose="02020603050405020304" pitchFamily="18" charset="0"/>
                <a:cs typeface="Times New Roman" panose="02020603050405020304" pitchFamily="18" charset="0"/>
              </a:rPr>
              <a:t>SHARMA</a:t>
            </a:r>
            <a:endParaRPr lang="en-US" sz="2400" dirty="0">
              <a:solidFill>
                <a:schemeClr val="tx1">
                  <a:lumMod val="85000"/>
                  <a:lumOff val="15000"/>
                </a:schemeClr>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282CF6DD-7FE8-4063-9551-1B7BBCE92ABE}"/>
              </a:ext>
            </a:extLst>
          </p:cNvPr>
          <p:cNvPicPr>
            <a:picLocks noChangeAspect="1"/>
          </p:cNvPicPr>
          <p:nvPr/>
        </p:nvPicPr>
        <p:blipFill>
          <a:blip r:embed="rId2" cstate="hqprint">
            <a:extLst>
              <a:ext uri="{28A0092B-C50C-407E-A947-70E740481C1C}">
                <a14:useLocalDpi xmlns:a14="http://schemas.microsoft.com/office/drawing/2010/main" val="0"/>
              </a:ext>
            </a:extLst>
          </a:blip>
          <a:srcRect/>
          <a:stretch/>
        </p:blipFill>
        <p:spPr>
          <a:xfrm>
            <a:off x="-1" y="0"/>
            <a:ext cx="4951380" cy="6857999"/>
          </a:xfrm>
          <a:prstGeom prst="rect">
            <a:avLst/>
          </a:prstGeom>
        </p:spPr>
      </p:pic>
      <p:sp>
        <p:nvSpPr>
          <p:cNvPr id="6" name="Subtitle 2">
            <a:extLst>
              <a:ext uri="{FF2B5EF4-FFF2-40B4-BE49-F238E27FC236}">
                <a16:creationId xmlns:a16="http://schemas.microsoft.com/office/drawing/2014/main" id="{A8E9CFF2-3777-4FF4-A759-8491175B0B7C}"/>
              </a:ext>
            </a:extLst>
          </p:cNvPr>
          <p:cNvSpPr txBox="1">
            <a:spLocks/>
          </p:cNvSpPr>
          <p:nvPr/>
        </p:nvSpPr>
        <p:spPr>
          <a:xfrm>
            <a:off x="8247755" y="4692019"/>
            <a:ext cx="4001910" cy="1021498"/>
          </a:xfrm>
          <a:prstGeom prst="rect">
            <a:avLst/>
          </a:prstGeom>
        </p:spPr>
        <p:txBody>
          <a:bodyPr vert="horz" lIns="91440" tIns="45720" rIns="91440" bIns="45720" rtlCol="0" anchor="t">
            <a:normAutofit/>
          </a:bodyPr>
          <a:lstStyle>
            <a:lvl1pPr marL="0" indent="0" algn="ctr" defTabSz="457200" rtl="0" eaLnBrk="1" latinLnBrk="0" hangingPunct="1">
              <a:spcBef>
                <a:spcPct val="20000"/>
              </a:spcBef>
              <a:spcAft>
                <a:spcPts val="600"/>
              </a:spcAft>
              <a:buClr>
                <a:schemeClr val="tx1"/>
              </a:buClr>
              <a:buSzPct val="100000"/>
              <a:buFont typeface="Arial"/>
              <a:buNone/>
              <a:defRPr sz="2100" kern="1200" cap="small">
                <a:gradFill flip="none" rotWithShape="1">
                  <a:gsLst>
                    <a:gs pos="0">
                      <a:schemeClr val="tx1"/>
                    </a:gs>
                    <a:gs pos="100000">
                      <a:schemeClr val="tx1">
                        <a:lumMod val="75000"/>
                      </a:schemeClr>
                    </a:gs>
                  </a:gsLst>
                  <a:lin ang="540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457200" indent="0" algn="ctr" defTabSz="457200" rtl="0" eaLnBrk="1" latinLnBrk="0" hangingPunct="1">
              <a:spcBef>
                <a:spcPct val="20000"/>
              </a:spcBef>
              <a:spcAft>
                <a:spcPts val="600"/>
              </a:spcAft>
              <a:buClr>
                <a:schemeClr val="tx1"/>
              </a:buClr>
              <a:buSzPct val="100000"/>
              <a:buFont typeface="Arial"/>
              <a:buNone/>
              <a:defRPr sz="1800" kern="1200" cap="small">
                <a:solidFill>
                  <a:schemeClr val="tx1">
                    <a:tint val="75000"/>
                  </a:schemeClr>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914400" indent="0" algn="ctr" defTabSz="457200" rtl="0" eaLnBrk="1" latinLnBrk="0" hangingPunct="1">
              <a:spcBef>
                <a:spcPct val="20000"/>
              </a:spcBef>
              <a:spcAft>
                <a:spcPts val="600"/>
              </a:spcAft>
              <a:buClr>
                <a:schemeClr val="tx1"/>
              </a:buClr>
              <a:buSzPct val="100000"/>
              <a:buFont typeface="Arial"/>
              <a:buNone/>
              <a:defRPr sz="1600" kern="1200" cap="small">
                <a:solidFill>
                  <a:schemeClr val="tx1">
                    <a:tint val="75000"/>
                  </a:schemeClr>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371600" indent="0" algn="ctr" defTabSz="457200" rtl="0" eaLnBrk="1" latinLnBrk="0" hangingPunct="1">
              <a:spcBef>
                <a:spcPct val="20000"/>
              </a:spcBef>
              <a:spcAft>
                <a:spcPts val="600"/>
              </a:spcAft>
              <a:buClr>
                <a:schemeClr val="tx1"/>
              </a:buClr>
              <a:buSzPct val="100000"/>
              <a:buFont typeface="Arial"/>
              <a:buNone/>
              <a:defRPr sz="1400" kern="1200" cap="small">
                <a:solidFill>
                  <a:schemeClr val="tx1">
                    <a:tint val="75000"/>
                  </a:schemeClr>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1828800" indent="0" algn="ctr" defTabSz="457200" rtl="0" eaLnBrk="1" latinLnBrk="0" hangingPunct="1">
              <a:spcBef>
                <a:spcPct val="20000"/>
              </a:spcBef>
              <a:spcAft>
                <a:spcPts val="600"/>
              </a:spcAft>
              <a:buClr>
                <a:schemeClr val="tx1"/>
              </a:buClr>
              <a:buSzPct val="100000"/>
              <a:buFont typeface="Arial"/>
              <a:buNone/>
              <a:defRPr sz="1400" kern="1200" cap="small">
                <a:solidFill>
                  <a:schemeClr val="tx1">
                    <a:tint val="75000"/>
                  </a:schemeClr>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286000" indent="0" algn="ctr" defTabSz="457200" rtl="0" eaLnBrk="1" latinLnBrk="0" hangingPunct="1">
              <a:spcBef>
                <a:spcPct val="20000"/>
              </a:spcBef>
              <a:spcAft>
                <a:spcPts val="600"/>
              </a:spcAft>
              <a:buClr>
                <a:schemeClr val="tx1"/>
              </a:buClr>
              <a:buSzPct val="100000"/>
              <a:buFont typeface="Arial"/>
              <a:buNone/>
              <a:defRPr sz="1200" kern="1200" cap="small">
                <a:solidFill>
                  <a:schemeClr val="tx1">
                    <a:tint val="75000"/>
                  </a:schemeClr>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743200" indent="0" algn="ctr" defTabSz="457200" rtl="0" eaLnBrk="1" latinLnBrk="0" hangingPunct="1">
              <a:spcBef>
                <a:spcPct val="20000"/>
              </a:spcBef>
              <a:spcAft>
                <a:spcPts val="600"/>
              </a:spcAft>
              <a:buClr>
                <a:schemeClr val="tx1"/>
              </a:buClr>
              <a:buSzPct val="100000"/>
              <a:buFont typeface="Arial"/>
              <a:buNone/>
              <a:defRPr sz="1200" kern="1200" cap="small">
                <a:solidFill>
                  <a:schemeClr val="tx1">
                    <a:tint val="75000"/>
                  </a:schemeClr>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200400" indent="0" algn="ctr" defTabSz="457200" rtl="0" eaLnBrk="1" latinLnBrk="0" hangingPunct="1">
              <a:spcBef>
                <a:spcPct val="20000"/>
              </a:spcBef>
              <a:spcAft>
                <a:spcPts val="600"/>
              </a:spcAft>
              <a:buClr>
                <a:schemeClr val="tx1"/>
              </a:buClr>
              <a:buSzPct val="100000"/>
              <a:buFont typeface="Arial"/>
              <a:buNone/>
              <a:defRPr sz="1200" kern="1200" cap="small">
                <a:solidFill>
                  <a:schemeClr val="tx1">
                    <a:tint val="75000"/>
                  </a:schemeClr>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657600" indent="0" algn="ctr" defTabSz="457200" rtl="0" eaLnBrk="1" latinLnBrk="0" hangingPunct="1">
              <a:spcBef>
                <a:spcPct val="20000"/>
              </a:spcBef>
              <a:spcAft>
                <a:spcPts val="600"/>
              </a:spcAft>
              <a:buClr>
                <a:schemeClr val="tx1"/>
              </a:buClr>
              <a:buSzPct val="100000"/>
              <a:buFont typeface="Arial"/>
              <a:buNone/>
              <a:defRPr sz="1200" kern="1200" cap="small">
                <a:solidFill>
                  <a:schemeClr val="tx1">
                    <a:tint val="75000"/>
                  </a:schemeClr>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a:lstStyle>
          <a:p>
            <a:r>
              <a:rPr lang="en-US" sz="1900" b="1" dirty="0" smtClean="0">
                <a:solidFill>
                  <a:schemeClr val="tx1">
                    <a:lumMod val="85000"/>
                    <a:lumOff val="15000"/>
                  </a:schemeClr>
                </a:solidFill>
                <a:latin typeface="Times New Roman" panose="02020603050405020304" pitchFamily="18" charset="0"/>
                <a:cs typeface="Times New Roman" panose="02020603050405020304" pitchFamily="18" charset="0"/>
              </a:rPr>
              <a:t>UNDER THE GUIDANCE OF:</a:t>
            </a:r>
          </a:p>
          <a:p>
            <a:r>
              <a:rPr lang="en-US" sz="1700" dirty="0" smtClean="0">
                <a:solidFill>
                  <a:schemeClr val="tx1">
                    <a:lumMod val="85000"/>
                    <a:lumOff val="15000"/>
                  </a:schemeClr>
                </a:solidFill>
                <a:latin typeface="Times New Roman" panose="02020603050405020304" pitchFamily="18" charset="0"/>
                <a:cs typeface="Times New Roman" panose="02020603050405020304" pitchFamily="18" charset="0"/>
              </a:rPr>
              <a:t>MR. SANTOSH KUMAR GUPTA</a:t>
            </a:r>
            <a:endParaRPr lang="en-US" sz="1700" dirty="0">
              <a:solidFill>
                <a:schemeClr val="tx1">
                  <a:lumMod val="85000"/>
                  <a:lumOff val="1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84B1C-8639-DFAD-76A4-75AD8CD6DFCE}"/>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REFERENCES</a:t>
            </a:r>
          </a:p>
        </p:txBody>
      </p:sp>
      <p:sp>
        <p:nvSpPr>
          <p:cNvPr id="3" name="Content Placeholder 2">
            <a:extLst>
              <a:ext uri="{FF2B5EF4-FFF2-40B4-BE49-F238E27FC236}">
                <a16:creationId xmlns:a16="http://schemas.microsoft.com/office/drawing/2014/main" id="{6177E100-3367-530A-0C13-46815FA16495}"/>
              </a:ext>
            </a:extLst>
          </p:cNvPr>
          <p:cNvSpPr>
            <a:spLocks noGrp="1"/>
          </p:cNvSpPr>
          <p:nvPr>
            <p:ph idx="1"/>
          </p:nvPr>
        </p:nvSpPr>
        <p:spPr>
          <a:xfrm>
            <a:off x="1097280" y="2200868"/>
            <a:ext cx="10058400" cy="2191245"/>
          </a:xfrm>
        </p:spPr>
        <p:txBody>
          <a:bodyPr/>
          <a:lstStyle/>
          <a:p>
            <a:pPr>
              <a:buFont typeface="Wingdings" panose="05000000000000000000" pitchFamily="2" charset="2"/>
              <a:buChar char="Ø"/>
            </a:pPr>
            <a:r>
              <a:rPr lang="en-IN" dirty="0">
                <a:hlinkClick r:id="rId2"/>
              </a:rPr>
              <a:t>www.google.com</a:t>
            </a:r>
            <a:endParaRPr lang="en-IN" dirty="0"/>
          </a:p>
          <a:p>
            <a:pPr>
              <a:buFont typeface="Wingdings" panose="05000000000000000000" pitchFamily="2" charset="2"/>
              <a:buChar char="Ø"/>
            </a:pPr>
            <a:r>
              <a:rPr lang="en-IN" dirty="0">
                <a:hlinkClick r:id="rId3"/>
              </a:rPr>
              <a:t>www.scribd.com</a:t>
            </a:r>
            <a:endParaRPr lang="en-IN" dirty="0"/>
          </a:p>
          <a:p>
            <a:pPr>
              <a:buFont typeface="Wingdings" panose="05000000000000000000" pitchFamily="2" charset="2"/>
              <a:buChar char="Ø"/>
            </a:pPr>
            <a:r>
              <a:rPr lang="en-IN" dirty="0">
                <a:hlinkClick r:id="rId4"/>
              </a:rPr>
              <a:t>www.youtube.com</a:t>
            </a:r>
            <a:endParaRPr lang="en-IN" dirty="0"/>
          </a:p>
          <a:p>
            <a:pPr marL="0" indent="0">
              <a:buNone/>
            </a:pPr>
            <a:endParaRPr lang="en-IN" dirty="0"/>
          </a:p>
          <a:p>
            <a:pPr>
              <a:buFont typeface="Wingdings" panose="05000000000000000000" pitchFamily="2" charset="2"/>
              <a:buChar char="Ø"/>
            </a:pPr>
            <a:endParaRPr lang="en-IN" dirty="0"/>
          </a:p>
        </p:txBody>
      </p:sp>
    </p:spTree>
    <p:extLst>
      <p:ext uri="{BB962C8B-B14F-4D97-AF65-F5344CB8AC3E}">
        <p14:creationId xmlns:p14="http://schemas.microsoft.com/office/powerpoint/2010/main" val="19454326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0CBFA2E-83B6-A2EC-B549-D34D5A0D4546}"/>
              </a:ext>
            </a:extLst>
          </p:cNvPr>
          <p:cNvSpPr>
            <a:spLocks noGrp="1"/>
          </p:cNvSpPr>
          <p:nvPr>
            <p:ph idx="1"/>
          </p:nvPr>
        </p:nvSpPr>
        <p:spPr>
          <a:xfrm>
            <a:off x="1209392" y="2027068"/>
            <a:ext cx="10058400" cy="3760891"/>
          </a:xfrm>
        </p:spPr>
        <p:txBody>
          <a:bodyPr>
            <a:normAutofit/>
          </a:bodyPr>
          <a:lstStyle/>
          <a:p>
            <a:pPr>
              <a:buFont typeface="Wingdings" panose="05000000000000000000" pitchFamily="2" charset="2"/>
              <a:buChar char="Ø"/>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The "Stock Price Prediction using Python" project represents a comprehensive solution to one of the most compelling challenges in the financial world – predicting stock prices with precision and insight. This introduction provides an overview of the project's primary objective, its significance, and how it aims to meet the demands of modern investors and financial professionals</a:t>
            </a:r>
            <a:r>
              <a:rPr lang="en-IN" sz="1800" kern="100" dirty="0" smtClean="0">
                <a:effectLst/>
                <a:latin typeface="Times New Roman" panose="02020603050405020304" pitchFamily="18" charset="0"/>
                <a:ea typeface="Calibri" panose="020F0502020204030204" pitchFamily="34" charset="0"/>
                <a:cs typeface="Times New Roman" panose="02020603050405020304" pitchFamily="18" charset="0"/>
              </a:rPr>
              <a:t>.</a:t>
            </a:r>
          </a:p>
          <a:p>
            <a:pPr marL="0" indent="0">
              <a:buNone/>
            </a:pP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buFont typeface="Wingdings" panose="05000000000000000000" pitchFamily="2" charset="2"/>
              <a:buChar char="Ø"/>
            </a:pPr>
            <a:r>
              <a:rPr lang="en-IN" sz="1800" kern="100" dirty="0" smtClean="0">
                <a:effectLst/>
                <a:latin typeface="Times New Roman" panose="02020603050405020304" pitchFamily="18" charset="0"/>
                <a:ea typeface="Calibri" panose="020F0502020204030204" pitchFamily="34" charset="0"/>
                <a:cs typeface="Times New Roman" panose="02020603050405020304" pitchFamily="18" charset="0"/>
              </a:rPr>
              <a:t>The </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"Stock Price Prediction using Python" project is designed to harness the power of data and machine learning to provide investors with actionable insights. It leverages historical stock market data, applying various machine learning algorithms and Python programming to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analyze</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and interpret this data. By doing so, it offers forecasts for future stock prices and identifies potential investment opportunities.</a:t>
            </a:r>
          </a:p>
          <a:p>
            <a:pPr>
              <a:buFont typeface="Wingdings" panose="05000000000000000000" pitchFamily="2" charset="2"/>
              <a:buChar char="Ø"/>
            </a:pPr>
            <a:endParaRPr lang="en-IN" dirty="0">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C15FE4D5-126F-EDC5-9C59-8F8D8D98A078}"/>
              </a:ext>
            </a:extLst>
          </p:cNvPr>
          <p:cNvSpPr/>
          <p:nvPr/>
        </p:nvSpPr>
        <p:spPr>
          <a:xfrm>
            <a:off x="1075598" y="856434"/>
            <a:ext cx="9059916" cy="769441"/>
          </a:xfrm>
          <a:prstGeom prst="rect">
            <a:avLst/>
          </a:prstGeom>
          <a:noFill/>
        </p:spPr>
        <p:txBody>
          <a:bodyPr wrap="none" lIns="91440" tIns="45720" rIns="91440" bIns="45720">
            <a:spAutoFit/>
          </a:bodyPr>
          <a:lstStyle/>
          <a:p>
            <a:pPr algn="ctr"/>
            <a:r>
              <a:rPr lang="en-US" sz="4400" cap="none" spc="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INTRODUCTION OF THE PROJECT</a:t>
            </a:r>
          </a:p>
        </p:txBody>
      </p:sp>
    </p:spTree>
    <p:extLst>
      <p:ext uri="{BB962C8B-B14F-4D97-AF65-F5344CB8AC3E}">
        <p14:creationId xmlns:p14="http://schemas.microsoft.com/office/powerpoint/2010/main" val="40085453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49068-D69F-1A24-67B7-69DEB0D38897}"/>
              </a:ext>
            </a:extLst>
          </p:cNvPr>
          <p:cNvSpPr>
            <a:spLocks noGrp="1"/>
          </p:cNvSpPr>
          <p:nvPr>
            <p:ph type="title"/>
          </p:nvPr>
        </p:nvSpPr>
        <p:spPr/>
        <p:txBody>
          <a:bodyPr>
            <a:normAutofit/>
          </a:bodyPr>
          <a:lstStyle/>
          <a:p>
            <a:r>
              <a:rPr lang="en-IN" sz="4400" dirty="0" smtClean="0">
                <a:effectLst/>
                <a:latin typeface="Times New Roman" panose="02020603050405020304" pitchFamily="18" charset="0"/>
                <a:ea typeface="Calibri" panose="020F0502020204030204" pitchFamily="34" charset="0"/>
                <a:cs typeface="Times New Roman" panose="02020603050405020304" pitchFamily="18" charset="0"/>
              </a:rPr>
              <a:t>OBJECTIVE</a:t>
            </a:r>
            <a:endParaRPr lang="en-IN" sz="8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F9D3975-5304-5652-488F-2935F933077F}"/>
              </a:ext>
            </a:extLst>
          </p:cNvPr>
          <p:cNvSpPr>
            <a:spLocks noGrp="1"/>
          </p:cNvSpPr>
          <p:nvPr>
            <p:ph idx="1"/>
          </p:nvPr>
        </p:nvSpPr>
        <p:spPr>
          <a:xfrm>
            <a:off x="836612" y="1828800"/>
            <a:ext cx="10515600" cy="2678196"/>
          </a:xfrm>
        </p:spPr>
        <p:txBody>
          <a:bodyPr/>
          <a:lstStyle/>
          <a:p>
            <a:pPr>
              <a:buFont typeface="Wingdings" panose="05000000000000000000" pitchFamily="2" charset="2"/>
              <a:buChar char="Ø"/>
            </a:pPr>
            <a:r>
              <a:rPr lang="en-IN" dirty="0">
                <a:latin typeface="Times New Roman" panose="02020603050405020304" pitchFamily="18" charset="0"/>
                <a:ea typeface="Cambria Math" panose="02040503050406030204" pitchFamily="18" charset="0"/>
                <a:cs typeface="Times New Roman" panose="02020603050405020304" pitchFamily="18" charset="0"/>
              </a:rPr>
              <a:t>To predict the stock price very accurately using machine learning model.</a:t>
            </a:r>
          </a:p>
          <a:p>
            <a:pPr>
              <a:buFont typeface="Wingdings" panose="05000000000000000000" pitchFamily="2" charset="2"/>
              <a:buChar char="Ø"/>
            </a:pPr>
            <a:r>
              <a:rPr lang="en-IN" dirty="0">
                <a:latin typeface="Times New Roman" panose="02020603050405020304" pitchFamily="18" charset="0"/>
                <a:ea typeface="Cambria Math" panose="02040503050406030204" pitchFamily="18" charset="0"/>
                <a:cs typeface="Times New Roman" panose="02020603050405020304" pitchFamily="18" charset="0"/>
              </a:rPr>
              <a:t>To overcome and decrease the risk of  financial loss.</a:t>
            </a:r>
          </a:p>
          <a:p>
            <a:pPr marL="0" indent="0">
              <a:buNone/>
            </a:pPr>
            <a:endParaRPr lang="en-IN" dirty="0">
              <a:latin typeface="Times New Roman" panose="02020603050405020304" pitchFamily="18" charset="0"/>
              <a:ea typeface="Cambria Math" panose="02040503050406030204" pitchFamily="18" charset="0"/>
              <a:cs typeface="Times New Roman" panose="02020603050405020304" pitchFamily="18" charset="0"/>
            </a:endParaRPr>
          </a:p>
        </p:txBody>
      </p:sp>
    </p:spTree>
    <p:extLst>
      <p:ext uri="{BB962C8B-B14F-4D97-AF65-F5344CB8AC3E}">
        <p14:creationId xmlns:p14="http://schemas.microsoft.com/office/powerpoint/2010/main" val="36770295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BAE1F9-6D34-58B5-44C8-D35091C790AE}"/>
              </a:ext>
            </a:extLst>
          </p:cNvPr>
          <p:cNvSpPr>
            <a:spLocks noGrp="1"/>
          </p:cNvSpPr>
          <p:nvPr>
            <p:ph type="title"/>
          </p:nvPr>
        </p:nvSpPr>
        <p:spPr/>
        <p:txBody>
          <a:bodyPr>
            <a:normAutofit/>
          </a:bodyPr>
          <a:lstStyle/>
          <a:p>
            <a:r>
              <a:rPr lang="en-IN" sz="4400" dirty="0">
                <a:effectLst/>
                <a:latin typeface="Times New Roman" panose="02020603050405020304" pitchFamily="18" charset="0"/>
                <a:ea typeface="Calibri" panose="020F0502020204030204" pitchFamily="34" charset="0"/>
                <a:cs typeface="Times New Roman" panose="02020603050405020304" pitchFamily="18" charset="0"/>
              </a:rPr>
              <a:t>NEED OF THE PROJECT</a:t>
            </a:r>
            <a:endParaRPr lang="en-IN" sz="4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9C81757-070D-43AB-BC36-8D84A412D32B}"/>
              </a:ext>
            </a:extLst>
          </p:cNvPr>
          <p:cNvSpPr>
            <a:spLocks noGrp="1"/>
          </p:cNvSpPr>
          <p:nvPr>
            <p:ph idx="1"/>
          </p:nvPr>
        </p:nvSpPr>
        <p:spPr>
          <a:xfrm>
            <a:off x="838200" y="436605"/>
            <a:ext cx="10515600" cy="6056270"/>
          </a:xfrm>
        </p:spPr>
        <p:txBody>
          <a:bodyPr>
            <a:normAutofit/>
          </a:bodyPr>
          <a:lstStyle/>
          <a:p>
            <a:r>
              <a:rPr lang="en-IN" dirty="0">
                <a:effectLst/>
                <a:latin typeface="Times New Roman" panose="02020603050405020304" pitchFamily="18" charset="0"/>
                <a:ea typeface="Cambria Math" panose="02040503050406030204" pitchFamily="18" charset="0"/>
                <a:cs typeface="Times New Roman" panose="02020603050405020304" pitchFamily="18" charset="0"/>
              </a:rPr>
              <a:t>The need for stock price prediction tools is paramount in today's fast-paced financial markets. Investors and traders require reliable forecasts to minimize risks and maximize </a:t>
            </a:r>
            <a:r>
              <a:rPr lang="en-IN" dirty="0" smtClean="0">
                <a:effectLst/>
                <a:latin typeface="Times New Roman" panose="02020603050405020304" pitchFamily="18" charset="0"/>
                <a:ea typeface="Cambria Math" panose="02040503050406030204" pitchFamily="18" charset="0"/>
                <a:cs typeface="Times New Roman" panose="02020603050405020304" pitchFamily="18" charset="0"/>
              </a:rPr>
              <a:t>returns. This </a:t>
            </a:r>
            <a:r>
              <a:rPr lang="en-IN" dirty="0">
                <a:effectLst/>
                <a:latin typeface="Times New Roman" panose="02020603050405020304" pitchFamily="18" charset="0"/>
                <a:ea typeface="Cambria Math" panose="02040503050406030204" pitchFamily="18" charset="0"/>
                <a:cs typeface="Times New Roman" panose="02020603050405020304" pitchFamily="18" charset="0"/>
              </a:rPr>
              <a:t>project addresses the need for accurate, data-driven predictions that can guide investment strategies. It also helps in understanding market sentiment and trends, making it a valuable tool for financial decision-makers.</a:t>
            </a:r>
            <a:endParaRPr lang="en-IN" sz="4000" dirty="0">
              <a:latin typeface="Times New Roman" panose="02020603050405020304" pitchFamily="18" charset="0"/>
              <a:ea typeface="Cambria Math" panose="02040503050406030204" pitchFamily="18" charset="0"/>
              <a:cs typeface="Times New Roman" panose="02020603050405020304" pitchFamily="18" charset="0"/>
            </a:endParaRPr>
          </a:p>
        </p:txBody>
      </p:sp>
    </p:spTree>
    <p:extLst>
      <p:ext uri="{BB962C8B-B14F-4D97-AF65-F5344CB8AC3E}">
        <p14:creationId xmlns:p14="http://schemas.microsoft.com/office/powerpoint/2010/main" val="1495557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82A66-8106-904A-D7BF-DD8B1D7DAA4D}"/>
              </a:ext>
            </a:extLst>
          </p:cNvPr>
          <p:cNvSpPr>
            <a:spLocks noGrp="1"/>
          </p:cNvSpPr>
          <p:nvPr>
            <p:ph type="title"/>
          </p:nvPr>
        </p:nvSpPr>
        <p:spPr>
          <a:xfrm>
            <a:off x="1118681" y="321010"/>
            <a:ext cx="10515600" cy="1325563"/>
          </a:xfrm>
        </p:spPr>
        <p:txBody>
          <a:bodyPr>
            <a:normAutofit/>
          </a:bodyPr>
          <a:lstStyle/>
          <a:p>
            <a:r>
              <a:rPr lang="en-IN" sz="4400" kern="100" dirty="0">
                <a:effectLst/>
                <a:latin typeface="Times New Roman" panose="02020603050405020304" pitchFamily="18" charset="0"/>
                <a:ea typeface="Calibri" panose="020F0502020204030204" pitchFamily="34" charset="0"/>
                <a:cs typeface="Times New Roman" panose="02020603050405020304" pitchFamily="18" charset="0"/>
              </a:rPr>
              <a:t>REQUIREMENTS</a:t>
            </a:r>
            <a:endParaRPr lang="en-IN" sz="4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5013BB2-2347-789C-0F52-C8C3D1EFD1F2}"/>
              </a:ext>
            </a:extLst>
          </p:cNvPr>
          <p:cNvSpPr>
            <a:spLocks noGrp="1"/>
          </p:cNvSpPr>
          <p:nvPr>
            <p:ph idx="1"/>
          </p:nvPr>
        </p:nvSpPr>
        <p:spPr>
          <a:xfrm>
            <a:off x="1256489" y="1778626"/>
            <a:ext cx="3655979" cy="1977828"/>
          </a:xfrm>
        </p:spPr>
        <p:txBody>
          <a:bodyPr>
            <a:normAutofit fontScale="92500"/>
          </a:bodyPr>
          <a:lstStyle/>
          <a:p>
            <a:pPr marL="0" indent="0" algn="just">
              <a:lnSpc>
                <a:spcPct val="107000"/>
              </a:lnSpc>
              <a:spcAft>
                <a:spcPts val="800"/>
              </a:spcAft>
              <a:buNone/>
            </a:pPr>
            <a:r>
              <a:rPr lang="en-IN" sz="3600" u="sng" kern="100" dirty="0">
                <a:effectLst/>
                <a:latin typeface="Times New Roman" panose="02020603050405020304" pitchFamily="18" charset="0"/>
                <a:ea typeface="Calibri" panose="020F0502020204030204" pitchFamily="34" charset="0"/>
                <a:cs typeface="Times New Roman" panose="02020603050405020304" pitchFamily="18" charset="0"/>
              </a:rPr>
              <a:t>Hardware:</a:t>
            </a:r>
            <a:endParaRPr lang="en-IN" sz="3600" u="sng" kern="100" dirty="0">
              <a:latin typeface="Times New Roman" panose="02020603050405020304" pitchFamily="18" charset="0"/>
              <a:ea typeface="Calibri" panose="020F0502020204030204" pitchFamily="34" charset="0"/>
              <a:cs typeface="Times New Roman" panose="02020603050405020304" pitchFamily="18" charset="0"/>
            </a:endParaRPr>
          </a:p>
          <a:p>
            <a:pPr>
              <a:buFont typeface="Wingdings" panose="05000000000000000000" pitchFamily="2" charset="2"/>
              <a:buChar char="Ø"/>
            </a:pPr>
            <a:r>
              <a:rPr lang="en-IN" sz="1800" dirty="0">
                <a:latin typeface="Times New Roman" panose="02020603050405020304" pitchFamily="18" charset="0"/>
                <a:ea typeface="Cambria Math" panose="02040503050406030204" pitchFamily="18" charset="0"/>
                <a:cs typeface="Times New Roman" panose="02020603050405020304" pitchFamily="18" charset="0"/>
              </a:rPr>
              <a:t>Processor: Quadcore or above</a:t>
            </a:r>
          </a:p>
          <a:p>
            <a:pPr>
              <a:buFont typeface="Wingdings" panose="05000000000000000000" pitchFamily="2" charset="2"/>
              <a:buChar char="Ø"/>
            </a:pPr>
            <a:r>
              <a:rPr lang="en-IN" sz="1800" dirty="0">
                <a:latin typeface="Times New Roman" panose="02020603050405020304" pitchFamily="18" charset="0"/>
                <a:ea typeface="Cambria Math" panose="02040503050406030204" pitchFamily="18" charset="0"/>
                <a:cs typeface="Times New Roman" panose="02020603050405020304" pitchFamily="18" charset="0"/>
              </a:rPr>
              <a:t>RAM: 4GB or above</a:t>
            </a:r>
          </a:p>
          <a:p>
            <a:pPr>
              <a:buFont typeface="Wingdings" panose="05000000000000000000" pitchFamily="2" charset="2"/>
              <a:buChar char="Ø"/>
            </a:pPr>
            <a:r>
              <a:rPr lang="en-IN" sz="1800" dirty="0">
                <a:latin typeface="Times New Roman" panose="02020603050405020304" pitchFamily="18" charset="0"/>
                <a:ea typeface="Cambria Math" panose="02040503050406030204" pitchFamily="18" charset="0"/>
                <a:cs typeface="Times New Roman" panose="02020603050405020304" pitchFamily="18" charset="0"/>
              </a:rPr>
              <a:t>Disk Space: </a:t>
            </a:r>
            <a:r>
              <a:rPr lang="en-IN" sz="1800" dirty="0" smtClean="0">
                <a:latin typeface="Times New Roman" panose="02020603050405020304" pitchFamily="18" charset="0"/>
                <a:ea typeface="Cambria Math" panose="02040503050406030204" pitchFamily="18" charset="0"/>
                <a:cs typeface="Times New Roman" panose="02020603050405020304" pitchFamily="18" charset="0"/>
              </a:rPr>
              <a:t>120MB </a:t>
            </a:r>
            <a:r>
              <a:rPr lang="en-IN" sz="1800" dirty="0">
                <a:latin typeface="Times New Roman" panose="02020603050405020304" pitchFamily="18" charset="0"/>
                <a:ea typeface="Cambria Math" panose="02040503050406030204" pitchFamily="18" charset="0"/>
                <a:cs typeface="Times New Roman" panose="02020603050405020304" pitchFamily="18" charset="0"/>
              </a:rPr>
              <a:t>or above</a:t>
            </a:r>
          </a:p>
        </p:txBody>
      </p:sp>
      <p:sp>
        <p:nvSpPr>
          <p:cNvPr id="6" name="Content Placeholder 2">
            <a:extLst>
              <a:ext uri="{FF2B5EF4-FFF2-40B4-BE49-F238E27FC236}">
                <a16:creationId xmlns:a16="http://schemas.microsoft.com/office/drawing/2014/main" id="{D8261012-15B9-64FE-9E0A-FC2CC3F71BE8}"/>
              </a:ext>
            </a:extLst>
          </p:cNvPr>
          <p:cNvSpPr txBox="1">
            <a:spLocks/>
          </p:cNvSpPr>
          <p:nvPr/>
        </p:nvSpPr>
        <p:spPr>
          <a:xfrm>
            <a:off x="5648528" y="1749442"/>
            <a:ext cx="5985753" cy="4758364"/>
          </a:xfrm>
          <a:prstGeom prst="rect">
            <a:avLst/>
          </a:prstGeom>
        </p:spPr>
        <p:txBody>
          <a:bodyPr vert="horz" lIns="91440" tIns="45720" rIns="91440" bIns="45720" numCol="2"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07000"/>
              </a:lnSpc>
              <a:spcAft>
                <a:spcPts val="800"/>
              </a:spcAft>
              <a:buFont typeface="Arial" panose="020B0604020202020204" pitchFamily="34" charset="0"/>
              <a:buNone/>
            </a:pPr>
            <a:r>
              <a:rPr lang="en-IN" sz="3600" u="sng" kern="100" dirty="0">
                <a:latin typeface="Times New Roman" panose="02020603050405020304" pitchFamily="18" charset="0"/>
                <a:ea typeface="Calibri" panose="020F0502020204030204" pitchFamily="34" charset="0"/>
                <a:cs typeface="Times New Roman" panose="02020603050405020304" pitchFamily="18" charset="0"/>
              </a:rPr>
              <a:t>Software:</a:t>
            </a:r>
          </a:p>
          <a:p>
            <a:r>
              <a:rPr lang="en-IN" sz="2400" b="1" u="sng" dirty="0">
                <a:effectLst/>
                <a:latin typeface="Times New Roman" panose="02020603050405020304" pitchFamily="18" charset="0"/>
                <a:ea typeface="Cambria Math" panose="02040503050406030204" pitchFamily="18" charset="0"/>
                <a:cs typeface="Times New Roman" panose="02020603050405020304" pitchFamily="18" charset="0"/>
              </a:rPr>
              <a:t>Backend:</a:t>
            </a:r>
          </a:p>
          <a:p>
            <a:pPr lvl="0" algn="just">
              <a:lnSpc>
                <a:spcPct val="107000"/>
              </a:lnSpc>
              <a:spcBef>
                <a:spcPts val="0"/>
              </a:spcBef>
              <a:buFont typeface="Wingdings" panose="05000000000000000000" pitchFamily="2" charset="2"/>
              <a:buChar char="Ø"/>
            </a:pPr>
            <a:r>
              <a:rPr lang="en-IN" sz="1800" kern="100" dirty="0">
                <a:effectLst/>
                <a:latin typeface="Times New Roman" panose="02020603050405020304" pitchFamily="18" charset="0"/>
                <a:ea typeface="Cambria Math" panose="02040503050406030204" pitchFamily="18" charset="0"/>
                <a:cs typeface="Times New Roman" panose="02020603050405020304" pitchFamily="18" charset="0"/>
              </a:rPr>
              <a:t>Python </a:t>
            </a:r>
          </a:p>
          <a:p>
            <a:pPr marL="0" lvl="0" indent="0" algn="just">
              <a:lnSpc>
                <a:spcPct val="107000"/>
              </a:lnSpc>
              <a:spcBef>
                <a:spcPts val="0"/>
              </a:spcBef>
              <a:buFont typeface="Wingdings" panose="05000000000000000000" pitchFamily="2" charset="2"/>
              <a:buChar char="Ø"/>
            </a:pPr>
            <a:r>
              <a:rPr lang="en-IN" sz="1800" kern="100" dirty="0">
                <a:effectLst/>
                <a:latin typeface="Times New Roman" panose="02020603050405020304" pitchFamily="18" charset="0"/>
                <a:ea typeface="Cambria Math" panose="02040503050406030204" pitchFamily="18" charset="0"/>
                <a:cs typeface="Times New Roman" panose="02020603050405020304" pitchFamily="18" charset="0"/>
              </a:rPr>
              <a:t>Data manipulation libraries (Pandas, NumPy)</a:t>
            </a:r>
          </a:p>
          <a:p>
            <a:pPr lvl="0" algn="just">
              <a:lnSpc>
                <a:spcPct val="107000"/>
              </a:lnSpc>
              <a:spcBef>
                <a:spcPts val="0"/>
              </a:spcBef>
              <a:buFont typeface="Wingdings" panose="05000000000000000000" pitchFamily="2" charset="2"/>
              <a:buChar char="Ø"/>
            </a:pPr>
            <a:r>
              <a:rPr lang="en-IN" sz="1800" kern="100" dirty="0">
                <a:effectLst/>
                <a:latin typeface="Times New Roman" panose="02020603050405020304" pitchFamily="18" charset="0"/>
                <a:ea typeface="Cambria Math" panose="02040503050406030204" pitchFamily="18" charset="0"/>
                <a:cs typeface="Times New Roman" panose="02020603050405020304" pitchFamily="18" charset="0"/>
              </a:rPr>
              <a:t>Machine learning libraries (Scikit-Learn, TensorFlow)</a:t>
            </a:r>
          </a:p>
          <a:p>
            <a:pPr lvl="0" algn="just">
              <a:lnSpc>
                <a:spcPct val="107000"/>
              </a:lnSpc>
              <a:spcBef>
                <a:spcPts val="0"/>
              </a:spcBef>
              <a:buFont typeface="Wingdings" panose="05000000000000000000" pitchFamily="2" charset="2"/>
              <a:buChar char="Ø"/>
            </a:pPr>
            <a:r>
              <a:rPr lang="en-IN" sz="1800" kern="100" dirty="0">
                <a:effectLst/>
                <a:latin typeface="Times New Roman" panose="02020603050405020304" pitchFamily="18" charset="0"/>
                <a:ea typeface="Cambria Math" panose="02040503050406030204" pitchFamily="18" charset="0"/>
                <a:cs typeface="Times New Roman" panose="02020603050405020304" pitchFamily="18" charset="0"/>
              </a:rPr>
              <a:t>Data visualization libraries (Matplotlib)</a:t>
            </a:r>
          </a:p>
          <a:p>
            <a:pPr lvl="0" algn="just">
              <a:lnSpc>
                <a:spcPct val="107000"/>
              </a:lnSpc>
              <a:spcBef>
                <a:spcPts val="0"/>
              </a:spcBef>
              <a:spcAft>
                <a:spcPts val="800"/>
              </a:spcAft>
              <a:buFont typeface="Wingdings" panose="05000000000000000000" pitchFamily="2" charset="2"/>
              <a:buChar char="Ø"/>
            </a:pPr>
            <a:r>
              <a:rPr lang="en-IN" sz="1800" kern="100" dirty="0">
                <a:effectLst/>
                <a:latin typeface="Times New Roman" panose="02020603050405020304" pitchFamily="18" charset="0"/>
                <a:ea typeface="Cambria Math" panose="02040503050406030204" pitchFamily="18" charset="0"/>
                <a:cs typeface="Times New Roman" panose="02020603050405020304" pitchFamily="18" charset="0"/>
              </a:rPr>
              <a:t>Web framework (Flask for web-based deployment)</a:t>
            </a:r>
          </a:p>
          <a:p>
            <a:pPr lvl="0" algn="just">
              <a:lnSpc>
                <a:spcPct val="107000"/>
              </a:lnSpc>
              <a:spcBef>
                <a:spcPts val="0"/>
              </a:spcBef>
              <a:spcAft>
                <a:spcPts val="800"/>
              </a:spcAft>
              <a:buFont typeface="Wingdings" panose="05000000000000000000" pitchFamily="2" charset="2"/>
              <a:buChar char="Ø"/>
            </a:pPr>
            <a:r>
              <a:rPr lang="en-IN" sz="1800" kern="100" dirty="0">
                <a:latin typeface="Times New Roman" panose="02020603050405020304" pitchFamily="18" charset="0"/>
                <a:ea typeface="Cambria Math" panose="02040503050406030204" pitchFamily="18" charset="0"/>
                <a:cs typeface="Times New Roman" panose="02020603050405020304" pitchFamily="18" charset="0"/>
              </a:rPr>
              <a:t>Database (MySQL)</a:t>
            </a:r>
          </a:p>
          <a:p>
            <a:pPr lvl="0" algn="just">
              <a:lnSpc>
                <a:spcPct val="107000"/>
              </a:lnSpc>
              <a:spcBef>
                <a:spcPts val="0"/>
              </a:spcBef>
              <a:spcAft>
                <a:spcPts val="800"/>
              </a:spcAft>
              <a:buFont typeface="Wingdings" panose="05000000000000000000" pitchFamily="2" charset="2"/>
              <a:buChar char="Ø"/>
            </a:pP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1800" b="1" dirty="0">
              <a:effectLst/>
              <a:latin typeface="Times New Roman" panose="02020603050405020304" pitchFamily="18" charset="0"/>
              <a:ea typeface="Calibri" panose="020F0502020204030204" pitchFamily="34" charset="0"/>
              <a:cs typeface="Times New Roman" panose="02020603050405020304" pitchFamily="18" charset="0"/>
            </a:endParaRPr>
          </a:p>
          <a:p>
            <a:pPr lvl="1"/>
            <a:endParaRPr lang="en-IN" sz="16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lvl="1" indent="0">
              <a:buNone/>
            </a:pPr>
            <a:endParaRPr lang="en-IN" sz="1600" b="1" dirty="0">
              <a:effectLst/>
              <a:latin typeface="Times New Roman" panose="02020603050405020304" pitchFamily="18" charset="0"/>
              <a:ea typeface="Calibri" panose="020F0502020204030204" pitchFamily="34" charset="0"/>
              <a:cs typeface="Times New Roman" panose="02020603050405020304" pitchFamily="18" charset="0"/>
            </a:endParaRPr>
          </a:p>
          <a:p>
            <a:pPr lvl="2"/>
            <a:r>
              <a:rPr lang="en-IN" sz="2400" b="1" u="sng" dirty="0">
                <a:effectLst/>
                <a:latin typeface="Times New Roman" panose="02020603050405020304" pitchFamily="18" charset="0"/>
                <a:ea typeface="Calibri" panose="020F0502020204030204" pitchFamily="34" charset="0"/>
                <a:cs typeface="Times New Roman" panose="02020603050405020304" pitchFamily="18" charset="0"/>
              </a:rPr>
              <a:t>Frontend:</a:t>
            </a:r>
          </a:p>
          <a:p>
            <a:pPr lvl="2">
              <a:buFont typeface="Wingdings" panose="05000000000000000000" pitchFamily="2" charset="2"/>
              <a:buChar char="Ø"/>
            </a:pPr>
            <a:r>
              <a:rPr lang="en-IN" sz="1800" kern="100" dirty="0">
                <a:effectLst/>
                <a:latin typeface="Times New Roman" panose="02020603050405020304" pitchFamily="18" charset="0"/>
                <a:ea typeface="Cambria Math" panose="02040503050406030204" pitchFamily="18" charset="0"/>
                <a:cs typeface="Times New Roman" panose="02020603050405020304" pitchFamily="18" charset="0"/>
              </a:rPr>
              <a:t>HTML</a:t>
            </a:r>
          </a:p>
          <a:p>
            <a:pPr lvl="2">
              <a:buFont typeface="Wingdings" panose="05000000000000000000" pitchFamily="2" charset="2"/>
              <a:buChar char="Ø"/>
            </a:pPr>
            <a:r>
              <a:rPr lang="en-IN" sz="1800" kern="100" dirty="0">
                <a:latin typeface="Times New Roman" panose="02020603050405020304" pitchFamily="18" charset="0"/>
                <a:ea typeface="Cambria Math" panose="02040503050406030204" pitchFamily="18" charset="0"/>
                <a:cs typeface="Times New Roman" panose="02020603050405020304" pitchFamily="18" charset="0"/>
              </a:rPr>
              <a:t>CSS</a:t>
            </a:r>
          </a:p>
          <a:p>
            <a:pPr lvl="2">
              <a:buFont typeface="Wingdings" panose="05000000000000000000" pitchFamily="2" charset="2"/>
              <a:buChar char="Ø"/>
            </a:pPr>
            <a:r>
              <a:rPr lang="en-IN" sz="1800" kern="100" dirty="0">
                <a:effectLst/>
                <a:latin typeface="Times New Roman" panose="02020603050405020304" pitchFamily="18" charset="0"/>
                <a:ea typeface="Cambria Math" panose="02040503050406030204" pitchFamily="18" charset="0"/>
                <a:cs typeface="Times New Roman" panose="02020603050405020304" pitchFamily="18" charset="0"/>
              </a:rPr>
              <a:t>JAVASCRIPT</a:t>
            </a:r>
          </a:p>
          <a:p>
            <a:endParaRPr lang="en-IN" sz="1200" dirty="0">
              <a:latin typeface="Times New Roman" panose="02020603050405020304" pitchFamily="18" charset="0"/>
              <a:cs typeface="Times New Roman" panose="02020603050405020304" pitchFamily="18" charset="0"/>
            </a:endParaRPr>
          </a:p>
          <a:p>
            <a:pPr marL="0" lvl="0" indent="0" algn="just">
              <a:lnSpc>
                <a:spcPct val="107000"/>
              </a:lnSpc>
              <a:spcBef>
                <a:spcPts val="0"/>
              </a:spcBef>
              <a:spcAft>
                <a:spcPts val="800"/>
              </a:spcAft>
              <a:buNone/>
            </a:pP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666774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0B752C-5559-94F6-E1D7-EF2057DAE0F6}"/>
              </a:ext>
            </a:extLst>
          </p:cNvPr>
          <p:cNvSpPr>
            <a:spLocks noGrp="1"/>
          </p:cNvSpPr>
          <p:nvPr>
            <p:ph type="title"/>
          </p:nvPr>
        </p:nvSpPr>
        <p:spPr>
          <a:xfrm>
            <a:off x="1097280" y="381476"/>
            <a:ext cx="10515600" cy="1325563"/>
          </a:xfrm>
        </p:spPr>
        <p:txBody>
          <a:bodyPr>
            <a:normAutofit/>
          </a:bodyPr>
          <a:lstStyle/>
          <a:p>
            <a:r>
              <a:rPr lang="en-IN" sz="4800" kern="100" dirty="0">
                <a:effectLst/>
                <a:latin typeface="Times New Roman" panose="02020603050405020304" pitchFamily="18" charset="0"/>
                <a:ea typeface="Calibri" panose="020F0502020204030204" pitchFamily="34" charset="0"/>
                <a:cs typeface="Times New Roman" panose="02020603050405020304" pitchFamily="18" charset="0"/>
              </a:rPr>
              <a:t>SYSTEM DESIGN</a:t>
            </a:r>
            <a:endParaRPr lang="en-IN" sz="9600" dirty="0">
              <a:latin typeface="Times New Roman" panose="02020603050405020304" pitchFamily="18"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13C7DE19-9CAA-67D4-13C1-8B5208961486}"/>
              </a:ext>
            </a:extLst>
          </p:cNvPr>
          <p:cNvSpPr>
            <a:spLocks noGrp="1"/>
          </p:cNvSpPr>
          <p:nvPr>
            <p:ph idx="1"/>
          </p:nvPr>
        </p:nvSpPr>
        <p:spPr>
          <a:xfrm>
            <a:off x="945213" y="1170397"/>
            <a:ext cx="9905998" cy="3124201"/>
          </a:xfrm>
        </p:spPr>
        <p:txBody>
          <a:bodyPr/>
          <a:lstStyle/>
          <a:p>
            <a:pPr algn="just">
              <a:lnSpc>
                <a:spcPct val="107000"/>
              </a:lnSpc>
              <a:spcAft>
                <a:spcPts val="800"/>
              </a:spcAft>
            </a:pPr>
            <a:r>
              <a:rPr lang="en-IN" sz="2000" b="1" u="sng" kern="100" dirty="0">
                <a:effectLst/>
                <a:latin typeface="Cambria Math" panose="02040503050406030204" pitchFamily="18" charset="0"/>
                <a:ea typeface="Cambria Math" panose="02040503050406030204" pitchFamily="18" charset="0"/>
                <a:cs typeface="Times New Roman" panose="02020603050405020304" pitchFamily="18" charset="0"/>
              </a:rPr>
              <a:t>Level 0 DFD:</a:t>
            </a:r>
            <a:endParaRPr lang="en-IN" sz="1800" b="1" kern="100" dirty="0">
              <a:effectLst/>
              <a:latin typeface="Cambria Math" panose="02040503050406030204" pitchFamily="18" charset="0"/>
              <a:ea typeface="Cambria Math" panose="02040503050406030204" pitchFamily="18" charset="0"/>
              <a:cs typeface="Times New Roman" panose="02020603050405020304" pitchFamily="18" charset="0"/>
            </a:endParaRPr>
          </a:p>
          <a:p>
            <a:pPr algn="just">
              <a:lnSpc>
                <a:spcPct val="107000"/>
              </a:lnSpc>
              <a:spcAft>
                <a:spcPts val="800"/>
              </a:spcAft>
            </a:pPr>
            <a:r>
              <a:rPr lang="en-IN" sz="1800" kern="100" dirty="0">
                <a:effectLst/>
                <a:latin typeface="Cambria Math" panose="02040503050406030204" pitchFamily="18" charset="0"/>
                <a:ea typeface="Cambria Math" panose="02040503050406030204" pitchFamily="18" charset="0"/>
                <a:cs typeface="Times New Roman" panose="02020603050405020304" pitchFamily="18" charset="0"/>
              </a:rPr>
              <a:t>The Level 0 DFD is an overview of the entire system and showcases the main processes and data sources without delving into their internal workings. It offers a high-level perspective on how data flows throughout the system.</a:t>
            </a:r>
          </a:p>
          <a:p>
            <a:pPr marL="0" indent="0">
              <a:buNone/>
            </a:pPr>
            <a:endParaRPr lang="en-IN" dirty="0"/>
          </a:p>
        </p:txBody>
      </p:sp>
      <p:pic>
        <p:nvPicPr>
          <p:cNvPr id="10" name="Picture 9">
            <a:extLst>
              <a:ext uri="{FF2B5EF4-FFF2-40B4-BE49-F238E27FC236}">
                <a16:creationId xmlns:a16="http://schemas.microsoft.com/office/drawing/2014/main" id="{2BA91357-3921-93BD-5D9E-E1F80B3E24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5213" y="3733243"/>
            <a:ext cx="10301495" cy="2515156"/>
          </a:xfrm>
          <a:prstGeom prst="rect">
            <a:avLst/>
          </a:prstGeom>
        </p:spPr>
      </p:pic>
    </p:spTree>
    <p:extLst>
      <p:ext uri="{BB962C8B-B14F-4D97-AF65-F5344CB8AC3E}">
        <p14:creationId xmlns:p14="http://schemas.microsoft.com/office/powerpoint/2010/main" val="11623201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58BDE13-C2A4-35CA-DC14-7BDDFC45E003}"/>
              </a:ext>
            </a:extLst>
          </p:cNvPr>
          <p:cNvSpPr>
            <a:spLocks noGrp="1"/>
          </p:cNvSpPr>
          <p:nvPr>
            <p:ph idx="1"/>
          </p:nvPr>
        </p:nvSpPr>
        <p:spPr>
          <a:xfrm>
            <a:off x="370702" y="370703"/>
            <a:ext cx="11096367" cy="2132624"/>
          </a:xfrm>
        </p:spPr>
        <p:txBody>
          <a:bodyPr/>
          <a:lstStyle/>
          <a:p>
            <a:pPr algn="just">
              <a:lnSpc>
                <a:spcPct val="107000"/>
              </a:lnSpc>
              <a:spcAft>
                <a:spcPts val="800"/>
              </a:spcAft>
            </a:pPr>
            <a:r>
              <a:rPr lang="en-IN" sz="1800" b="1" u="sng" kern="100" dirty="0">
                <a:effectLst/>
                <a:latin typeface="Times New Roman" panose="02020603050405020304" pitchFamily="18" charset="0"/>
                <a:ea typeface="Calibri" panose="020F0502020204030204" pitchFamily="34" charset="0"/>
                <a:cs typeface="Times New Roman" panose="02020603050405020304" pitchFamily="18" charset="0"/>
              </a:rPr>
              <a:t>Level 1 DFD:</a:t>
            </a:r>
          </a:p>
          <a:p>
            <a:pPr algn="just">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The Level 1 DFD dives deeper into the processes outlined in the Level 0 DFD, breaking them down into more detailed sub-processes.</a:t>
            </a:r>
          </a:p>
          <a:p>
            <a:pPr marL="0" indent="0">
              <a:buNone/>
            </a:pP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EFA57616-1A6F-C101-1742-516BA1B67679}"/>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572528" y="2059458"/>
            <a:ext cx="10692714" cy="4175202"/>
          </a:xfrm>
          <a:prstGeom prst="rect">
            <a:avLst/>
          </a:prstGeom>
        </p:spPr>
      </p:pic>
    </p:spTree>
    <p:extLst>
      <p:ext uri="{BB962C8B-B14F-4D97-AF65-F5344CB8AC3E}">
        <p14:creationId xmlns:p14="http://schemas.microsoft.com/office/powerpoint/2010/main" val="12147308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8D9856-47E5-4C75-0B29-1A155AEDC11D}"/>
              </a:ext>
            </a:extLst>
          </p:cNvPr>
          <p:cNvSpPr>
            <a:spLocks noGrp="1"/>
          </p:cNvSpPr>
          <p:nvPr>
            <p:ph type="title"/>
          </p:nvPr>
        </p:nvSpPr>
        <p:spPr>
          <a:xfrm>
            <a:off x="974388" y="381700"/>
            <a:ext cx="10515600" cy="914400"/>
          </a:xfrm>
        </p:spPr>
        <p:txBody>
          <a:bodyPr>
            <a:normAutofit/>
          </a:bodyPr>
          <a:lstStyle/>
          <a:p>
            <a:r>
              <a:rPr lang="en-IN" dirty="0">
                <a:effectLst/>
                <a:latin typeface="Times New Roman" panose="02020603050405020304" pitchFamily="18" charset="0"/>
                <a:ea typeface="Calibri" panose="020F0502020204030204" pitchFamily="34" charset="0"/>
                <a:cs typeface="Times New Roman" panose="02020603050405020304" pitchFamily="18" charset="0"/>
              </a:rPr>
              <a:t>USE CASE DIAGRAM</a:t>
            </a:r>
            <a:endParaRPr lang="en-IN" sz="8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8402ED5-7EBA-A882-4ACB-80FDD9505BF5}"/>
              </a:ext>
            </a:extLst>
          </p:cNvPr>
          <p:cNvSpPr>
            <a:spLocks noGrp="1"/>
          </p:cNvSpPr>
          <p:nvPr>
            <p:ph idx="1"/>
          </p:nvPr>
        </p:nvSpPr>
        <p:spPr>
          <a:xfrm>
            <a:off x="974388" y="1178009"/>
            <a:ext cx="9868920" cy="940625"/>
          </a:xfrm>
        </p:spPr>
        <p:txBody>
          <a:bodyPr>
            <a:normAutofit/>
          </a:bodyPr>
          <a:lstStyle/>
          <a:p>
            <a:pPr marL="0" indent="0">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The purpose of use case diagram is to capture the dynamic aspect of a system. </a:t>
            </a:r>
          </a:p>
        </p:txBody>
      </p:sp>
    </p:spTree>
    <p:extLst>
      <p:ext uri="{BB962C8B-B14F-4D97-AF65-F5344CB8AC3E}">
        <p14:creationId xmlns:p14="http://schemas.microsoft.com/office/powerpoint/2010/main" val="185966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90015-8D25-5429-629C-A2CF7FCDE405}"/>
              </a:ext>
            </a:extLst>
          </p:cNvPr>
          <p:cNvSpPr>
            <a:spLocks noGrp="1"/>
          </p:cNvSpPr>
          <p:nvPr>
            <p:ph type="title"/>
          </p:nvPr>
        </p:nvSpPr>
        <p:spPr>
          <a:xfrm>
            <a:off x="1055335" y="288120"/>
            <a:ext cx="10058400" cy="702303"/>
          </a:xfrm>
        </p:spPr>
        <p:txBody>
          <a:bodyPr>
            <a:normAutofit/>
          </a:bodyPr>
          <a:lstStyle/>
          <a:p>
            <a:r>
              <a:rPr lang="en-IN" sz="3600" dirty="0" smtClean="0">
                <a:effectLst/>
                <a:latin typeface="Times New Roman" panose="02020603050405020304" pitchFamily="18" charset="0"/>
                <a:ea typeface="Calibri" panose="020F0502020204030204" pitchFamily="34" charset="0"/>
                <a:cs typeface="Times New Roman" panose="02020603050405020304" pitchFamily="18" charset="0"/>
              </a:rPr>
              <a:t>PROCESS </a:t>
            </a:r>
            <a:r>
              <a:rPr lang="en-IN" sz="3600" dirty="0">
                <a:effectLst/>
                <a:latin typeface="Times New Roman" panose="02020603050405020304" pitchFamily="18" charset="0"/>
                <a:ea typeface="Calibri" panose="020F0502020204030204" pitchFamily="34" charset="0"/>
                <a:cs typeface="Times New Roman" panose="02020603050405020304" pitchFamily="18" charset="0"/>
              </a:rPr>
              <a:t>FLOW CHART</a:t>
            </a:r>
            <a:endParaRPr lang="en-IN" sz="80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6F5D8C58-7094-E54B-E357-D54DC6369F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96873" y="1216404"/>
            <a:ext cx="4890781" cy="5587068"/>
          </a:xfrm>
          <a:prstGeom prst="rect">
            <a:avLst/>
          </a:prstGeom>
        </p:spPr>
      </p:pic>
    </p:spTree>
    <p:extLst>
      <p:ext uri="{BB962C8B-B14F-4D97-AF65-F5344CB8AC3E}">
        <p14:creationId xmlns:p14="http://schemas.microsoft.com/office/powerpoint/2010/main" val="81892039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F4F4D41-822D-40F2-A7AC-E4E6CB36CA7A}">
  <ds:schemaRefs>
    <ds:schemaRef ds:uri="http://purl.org/dc/dcmitype/"/>
    <ds:schemaRef ds:uri="http://www.w3.org/XML/1998/namespace"/>
    <ds:schemaRef ds:uri="http://schemas.microsoft.com/office/infopath/2007/PartnerControls"/>
    <ds:schemaRef ds:uri="http://schemas.microsoft.com/office/2006/documentManagement/types"/>
    <ds:schemaRef ds:uri="http://purl.org/dc/terms/"/>
    <ds:schemaRef ds:uri="http://schemas.microsoft.com/sharepoint/v3"/>
    <ds:schemaRef ds:uri="http://schemas.microsoft.com/office/2006/metadata/properties"/>
    <ds:schemaRef ds:uri="16c05727-aa75-4e4a-9b5f-8a80a1165891"/>
    <ds:schemaRef ds:uri="71af3243-3dd4-4a8d-8c0d-dd76da1f02a5"/>
    <ds:schemaRef ds:uri="http://schemas.openxmlformats.org/package/2006/metadata/core-properties"/>
    <ds:schemaRef ds:uri="230e9df3-be65-4c73-a93b-d1236ebd677e"/>
    <ds:schemaRef ds:uri="http://purl.org/dc/elements/1.1/"/>
  </ds:schemaRefs>
</ds:datastoreItem>
</file>

<file path=customXml/itemProps2.xml><?xml version="1.0" encoding="utf-8"?>
<ds:datastoreItem xmlns:ds="http://schemas.openxmlformats.org/officeDocument/2006/customXml" ds:itemID="{19DAD249-BF80-48EF-9AFB-36A11BCDC2CE}">
  <ds:schemaRefs>
    <ds:schemaRef ds:uri="http://schemas.microsoft.com/sharepoint/v3/contenttype/forms"/>
  </ds:schemaRefs>
</ds:datastoreItem>
</file>

<file path=customXml/itemProps3.xml><?xml version="1.0" encoding="utf-8"?>
<ds:datastoreItem xmlns:ds="http://schemas.openxmlformats.org/officeDocument/2006/customXml" ds:itemID="{C5A59D56-2157-4202-9D02-F44E447A24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TM03457485[[fn=Mesh]]</Template>
  <TotalTime>410</TotalTime>
  <Words>408</Words>
  <Application>Microsoft Office PowerPoint</Application>
  <PresentationFormat>Widescreen</PresentationFormat>
  <Paragraphs>48</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Cambria Math</vt:lpstr>
      <vt:lpstr>Century Gothic</vt:lpstr>
      <vt:lpstr>Times New Roman</vt:lpstr>
      <vt:lpstr>Wingdings</vt:lpstr>
      <vt:lpstr>Mesh</vt:lpstr>
      <vt:lpstr>Project Synopsis on Stock Price Prediction</vt:lpstr>
      <vt:lpstr>PowerPoint Presentation</vt:lpstr>
      <vt:lpstr>OBJECTIVE</vt:lpstr>
      <vt:lpstr>NEED OF THE PROJECT</vt:lpstr>
      <vt:lpstr>REQUIREMENTS</vt:lpstr>
      <vt:lpstr>SYSTEM DESIGN</vt:lpstr>
      <vt:lpstr>PowerPoint Presentation</vt:lpstr>
      <vt:lpstr>USE CASE DIAGRAM</vt:lpstr>
      <vt:lpstr>PROCESS FLOW CHART</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Synopsis on Stock Price Prediction</dc:title>
  <dc:creator>Shakti Sharma</dc:creator>
  <cp:lastModifiedBy>Niet</cp:lastModifiedBy>
  <cp:revision>13</cp:revision>
  <dcterms:created xsi:type="dcterms:W3CDTF">2023-11-06T12:06:06Z</dcterms:created>
  <dcterms:modified xsi:type="dcterms:W3CDTF">2023-11-26T03:39:02Z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