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4"/>
  </p:sldMasterIdLst>
  <p:sldIdLst>
    <p:sldId id="257" r:id="rId5"/>
    <p:sldId id="259" r:id="rId6"/>
    <p:sldId id="260" r:id="rId7"/>
    <p:sldId id="261" r:id="rId8"/>
    <p:sldId id="262" r:id="rId9"/>
    <p:sldId id="263" r:id="rId10"/>
    <p:sldId id="264" r:id="rId11"/>
    <p:sldId id="265" r:id="rId12"/>
    <p:sldId id="268"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1EE8BD-D6EE-40E9-A565-3A93800393B8}">
          <p14:sldIdLst>
            <p14:sldId id="257"/>
            <p14:sldId id="259"/>
            <p14:sldId id="260"/>
            <p14:sldId id="261"/>
            <p14:sldId id="262"/>
            <p14:sldId id="263"/>
            <p14:sldId id="264"/>
            <p14:sldId id="265"/>
            <p14:sldId id="268"/>
            <p14:sldId id="266"/>
          </p14:sldIdLst>
        </p14:section>
        <p14:section name="Untitled Section" id="{40D65598-5B8E-45B9-B0DF-7EAA26A7DDF8}">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687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216577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6712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9559039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65778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3054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D6E202-B606-4609-B914-27C9371A1F6D}" type="datetime1">
              <a:rPr lang="en-US" smtClean="0"/>
              <a:t>11/8/2023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3546349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0031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1349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BE1D723-8F53-4F53-90B0-1982A396982E}"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2846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7105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39154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16914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775B394-D9F9-4F0C-B15D-605F45CB9E9F}" type="datetime1">
              <a:rPr lang="en-US" smtClean="0"/>
              <a:t>11/8/2023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4523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9667345-2558-425A-8533-9BFDBCE15005}" type="datetime1">
              <a:rPr lang="en-US" smtClean="0"/>
              <a:t>11/8/2023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8688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92BEA474-078D-4E9B-9B14-09A87B19DC46}" type="datetime1">
              <a:rPr lang="en-US" smtClean="0"/>
              <a:t>11/8/2023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803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11/8/2023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135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D6E202-B606-4609-B914-27C9371A1F6D}" type="datetime1">
              <a:rPr lang="en-US" smtClean="0"/>
              <a:t>11/8/2023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82779779"/>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researchgate.net/"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5" Type="http://schemas.openxmlformats.org/officeDocument/2006/relationships/hyperlink" Target="http://www.youtube.com/" TargetMode="External"/><Relationship Id="rId4" Type="http://schemas.openxmlformats.org/officeDocument/2006/relationships/hyperlink" Target="http://www.scribd.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7300" dirty="0" smtClean="0">
                <a:latin typeface="Times New Roman" panose="02020603050405020304" pitchFamily="18" charset="0"/>
                <a:cs typeface="Times New Roman" panose="02020603050405020304" pitchFamily="18" charset="0"/>
              </a:rPr>
              <a:t>Stock </a:t>
            </a:r>
            <a:r>
              <a:rPr lang="en-US" sz="7300" dirty="0">
                <a:latin typeface="Times New Roman" panose="02020603050405020304" pitchFamily="18" charset="0"/>
                <a:cs typeface="Times New Roman" panose="02020603050405020304" pitchFamily="18" charset="0"/>
              </a:rPr>
              <a:t>Price Prediction</a:t>
            </a:r>
            <a:endParaRPr lang="en-US" sz="8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060368" y="4779743"/>
            <a:ext cx="2770397" cy="1308019"/>
          </a:xfrm>
        </p:spPr>
        <p:txBody>
          <a:bodyPr>
            <a:normAutofit fontScale="77500" lnSpcReduction="20000"/>
          </a:bodyPr>
          <a:lstStyle/>
          <a:p>
            <a:r>
              <a:rPr lang="en-US" b="1" dirty="0">
                <a:solidFill>
                  <a:schemeClr val="tx1">
                    <a:lumMod val="85000"/>
                    <a:lumOff val="15000"/>
                  </a:schemeClr>
                </a:solidFill>
                <a:latin typeface="Times New Roman" panose="02020603050405020304" pitchFamily="18" charset="0"/>
                <a:cs typeface="Times New Roman" panose="02020603050405020304" pitchFamily="18" charset="0"/>
              </a:rPr>
              <a:t>TEAM MEMBERS:</a:t>
            </a:r>
          </a:p>
          <a:p>
            <a:r>
              <a:rPr lang="en-US" dirty="0">
                <a:solidFill>
                  <a:schemeClr val="tx1">
                    <a:lumMod val="85000"/>
                    <a:lumOff val="15000"/>
                  </a:schemeClr>
                </a:solidFill>
                <a:latin typeface="Times New Roman" panose="02020603050405020304" pitchFamily="18" charset="0"/>
                <a:cs typeface="Times New Roman" panose="02020603050405020304" pitchFamily="18" charset="0"/>
              </a:rPr>
              <a:t>SUMIT KUMAR </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MODI</a:t>
            </a:r>
            <a:endParaRPr lang="en-US"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dirty="0">
                <a:solidFill>
                  <a:schemeClr val="tx1">
                    <a:lumMod val="85000"/>
                    <a:lumOff val="15000"/>
                  </a:schemeClr>
                </a:solidFill>
                <a:latin typeface="Times New Roman" panose="02020603050405020304" pitchFamily="18" charset="0"/>
                <a:cs typeface="Times New Roman" panose="02020603050405020304" pitchFamily="18" charset="0"/>
              </a:rPr>
              <a:t>SHAKTI </a:t>
            </a:r>
            <a:r>
              <a:rPr lang="en-US" dirty="0" smtClean="0">
                <a:solidFill>
                  <a:schemeClr val="tx1">
                    <a:lumMod val="85000"/>
                    <a:lumOff val="15000"/>
                  </a:schemeClr>
                </a:solidFill>
                <a:latin typeface="Times New Roman" panose="02020603050405020304" pitchFamily="18" charset="0"/>
                <a:cs typeface="Times New Roman" panose="02020603050405020304" pitchFamily="18" charset="0"/>
              </a:rPr>
              <a:t>SHARMA</a:t>
            </a:r>
          </a:p>
          <a:p>
            <a:r>
              <a:rPr lang="en-US" sz="2400" dirty="0" smtClean="0">
                <a:solidFill>
                  <a:schemeClr val="tx1">
                    <a:lumMod val="85000"/>
                    <a:lumOff val="15000"/>
                  </a:schemeClr>
                </a:solidFill>
                <a:latin typeface="Times New Roman" panose="02020603050405020304" pitchFamily="18" charset="0"/>
                <a:cs typeface="Times New Roman" panose="02020603050405020304" pitchFamily="18" charset="0"/>
              </a:rPr>
              <a:t>Group : G-11</a:t>
            </a:r>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1" y="0"/>
            <a:ext cx="4951380" cy="6857999"/>
          </a:xfrm>
          <a:prstGeom prst="rect">
            <a:avLst/>
          </a:prstGeom>
        </p:spPr>
      </p:pic>
      <p:sp>
        <p:nvSpPr>
          <p:cNvPr id="4" name="Subtitle 2">
            <a:extLst>
              <a:ext uri="{FF2B5EF4-FFF2-40B4-BE49-F238E27FC236}">
                <a16:creationId xmlns:a16="http://schemas.microsoft.com/office/drawing/2014/main" id="{99665F0F-353D-234A-35F7-40A97A83EEC9}"/>
              </a:ext>
            </a:extLst>
          </p:cNvPr>
          <p:cNvSpPr txBox="1">
            <a:spLocks/>
          </p:cNvSpPr>
          <p:nvPr/>
        </p:nvSpPr>
        <p:spPr>
          <a:xfrm>
            <a:off x="8251042" y="4779744"/>
            <a:ext cx="3840440" cy="1021498"/>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under the guidance of:</a:t>
            </a:r>
          </a:p>
          <a:p>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Mr. Santosh </a:t>
            </a:r>
            <a:r>
              <a:rPr lang="en-US" sz="1800" dirty="0" smtClean="0">
                <a:solidFill>
                  <a:schemeClr val="tx1">
                    <a:lumMod val="85000"/>
                    <a:lumOff val="15000"/>
                  </a:schemeClr>
                </a:solidFill>
                <a:latin typeface="Times New Roman" panose="02020603050405020304" pitchFamily="18" charset="0"/>
                <a:cs typeface="Times New Roman" panose="02020603050405020304" pitchFamily="18" charset="0"/>
              </a:rPr>
              <a:t>kumar</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dirty="0" smtClean="0">
                <a:solidFill>
                  <a:schemeClr val="tx1">
                    <a:lumMod val="85000"/>
                    <a:lumOff val="15000"/>
                  </a:schemeClr>
                </a:solidFill>
                <a:latin typeface="Times New Roman" panose="02020603050405020304" pitchFamily="18" charset="0"/>
                <a:cs typeface="Times New Roman" panose="02020603050405020304" pitchFamily="18" charset="0"/>
              </a:rPr>
              <a:t>gupta</a:t>
            </a: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737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0015-8D25-5429-629C-A2CF7FCDE405}"/>
              </a:ext>
            </a:extLst>
          </p:cNvPr>
          <p:cNvSpPr>
            <a:spLocks noGrp="1"/>
          </p:cNvSpPr>
          <p:nvPr>
            <p:ph type="title"/>
          </p:nvPr>
        </p:nvSpPr>
        <p:spPr>
          <a:xfrm>
            <a:off x="1097280" y="436605"/>
            <a:ext cx="10058400" cy="990045"/>
          </a:xfrm>
        </p:spPr>
        <p:txBody>
          <a:bodyPr>
            <a:normAutofit/>
          </a:bodyPr>
          <a:lstStyle/>
          <a:p>
            <a:r>
              <a:rPr lang="en-IN" sz="3600" dirty="0" smtClean="0">
                <a:effectLst/>
                <a:latin typeface="Times New Roman" panose="02020603050405020304" pitchFamily="18" charset="0"/>
                <a:ea typeface="Calibri" panose="020F0502020204030204" pitchFamily="34" charset="0"/>
                <a:cs typeface="Times New Roman" panose="02020603050405020304" pitchFamily="18" charset="0"/>
              </a:rPr>
              <a:t>PROCESS </a:t>
            </a:r>
            <a:r>
              <a:rPr lang="en-IN" sz="3600" dirty="0">
                <a:effectLst/>
                <a:latin typeface="Times New Roman" panose="02020603050405020304" pitchFamily="18" charset="0"/>
                <a:ea typeface="Calibri" panose="020F0502020204030204" pitchFamily="34" charset="0"/>
                <a:cs typeface="Times New Roman" panose="02020603050405020304" pitchFamily="18" charset="0"/>
              </a:rPr>
              <a:t>FLOW CHART</a:t>
            </a:r>
            <a:endParaRPr lang="en-IN" sz="8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F5D8C58-7094-E54B-E357-D54DC6369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239" y="1573427"/>
            <a:ext cx="4200596" cy="4749551"/>
          </a:xfrm>
          <a:prstGeom prst="rect">
            <a:avLst/>
          </a:prstGeom>
        </p:spPr>
      </p:pic>
    </p:spTree>
    <p:extLst>
      <p:ext uri="{BB962C8B-B14F-4D97-AF65-F5344CB8AC3E}">
        <p14:creationId xmlns:p14="http://schemas.microsoft.com/office/powerpoint/2010/main" val="818920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84B1C-8639-DFAD-76A4-75AD8CD6DFC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177E100-3367-530A-0C13-46815FA16495}"/>
              </a:ext>
            </a:extLst>
          </p:cNvPr>
          <p:cNvSpPr>
            <a:spLocks noGrp="1"/>
          </p:cNvSpPr>
          <p:nvPr>
            <p:ph idx="1"/>
          </p:nvPr>
        </p:nvSpPr>
        <p:spPr>
          <a:xfrm>
            <a:off x="1097280" y="2200868"/>
            <a:ext cx="10058400" cy="2191245"/>
          </a:xfrm>
        </p:spPr>
        <p:txBody>
          <a:bodyPr>
            <a:normAutofit/>
          </a:bodyPr>
          <a:lstStyle/>
          <a:p>
            <a:pPr>
              <a:buFont typeface="Wingdings" panose="05000000000000000000" pitchFamily="2" charset="2"/>
              <a:buChar char="Ø"/>
            </a:pPr>
            <a:r>
              <a:rPr lang="en-IN" dirty="0">
                <a:hlinkClick r:id="rId2"/>
              </a:rPr>
              <a:t>www.google.com</a:t>
            </a:r>
            <a:endParaRPr lang="en-IN" dirty="0"/>
          </a:p>
          <a:p>
            <a:pPr>
              <a:buFont typeface="Wingdings" panose="05000000000000000000" pitchFamily="2" charset="2"/>
              <a:buChar char="Ø"/>
            </a:pPr>
            <a:r>
              <a:rPr lang="en-IN" dirty="0" smtClean="0">
                <a:hlinkClick r:id="rId3"/>
              </a:rPr>
              <a:t>www.researchgate.net</a:t>
            </a:r>
            <a:endParaRPr lang="en-IN" dirty="0"/>
          </a:p>
          <a:p>
            <a:pPr>
              <a:buFont typeface="Wingdings" panose="05000000000000000000" pitchFamily="2" charset="2"/>
              <a:buChar char="Ø"/>
            </a:pPr>
            <a:r>
              <a:rPr lang="en-IN" dirty="0">
                <a:hlinkClick r:id="rId4"/>
              </a:rPr>
              <a:t>www.scribd.com</a:t>
            </a:r>
            <a:endParaRPr lang="en-IN" dirty="0"/>
          </a:p>
          <a:p>
            <a:pPr>
              <a:buFont typeface="Wingdings" panose="05000000000000000000" pitchFamily="2" charset="2"/>
              <a:buChar char="Ø"/>
            </a:pPr>
            <a:r>
              <a:rPr lang="en-IN" dirty="0">
                <a:hlinkClick r:id="rId5"/>
              </a:rPr>
              <a:t>www.youtube.com</a:t>
            </a:r>
            <a:endParaRPr lang="en-IN" dirty="0"/>
          </a:p>
          <a:p>
            <a:pPr marL="0" indent="0">
              <a:buNone/>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945432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CBFA2E-83B6-A2EC-B549-D34D5A0D4546}"/>
              </a:ext>
            </a:extLst>
          </p:cNvPr>
          <p:cNvSpPr>
            <a:spLocks noGrp="1"/>
          </p:cNvSpPr>
          <p:nvPr>
            <p:ph idx="1"/>
          </p:nvPr>
        </p:nvSpPr>
        <p:spPr>
          <a:xfrm>
            <a:off x="1209392" y="2027068"/>
            <a:ext cx="10058400" cy="3760891"/>
          </a:xfrm>
        </p:spPr>
        <p:txBody>
          <a:bodyPr>
            <a:normAutofit/>
          </a:bodyPr>
          <a:lstStyle/>
          <a:p>
            <a:pPr algn="jus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"Stock Price Prediction using Python" project represents a comprehensive solution to one of the most compelling challenges in the financial world – predicting stock prices with precision and insight. This introduction provides an overview of the project's primary objective, its significance, and how it aims to meet the demands of modern investors and financial professionals.</a:t>
            </a:r>
          </a:p>
          <a:p>
            <a:pPr marL="0" indent="0" algn="jus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"Stock Price Prediction using Python" project is designed to harness the power of data and machine learning to provide investors with actionable insights. It leverages historical stock market data, applying various machine learning algorithms and Python programming to analyze and interpret this data. By doing so, it offers forecasts for future stock prices and identifies potential investment opportunities.</a:t>
            </a:r>
          </a:p>
          <a:p>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15FE4D5-126F-EDC5-9C59-8F8D8D98A078}"/>
              </a:ext>
            </a:extLst>
          </p:cNvPr>
          <p:cNvSpPr/>
          <p:nvPr/>
        </p:nvSpPr>
        <p:spPr>
          <a:xfrm>
            <a:off x="1106560" y="943983"/>
            <a:ext cx="4445448" cy="769441"/>
          </a:xfrm>
          <a:prstGeom prst="rect">
            <a:avLst/>
          </a:prstGeom>
          <a:noFill/>
        </p:spPr>
        <p:txBody>
          <a:bodyPr wrap="none" lIns="91440" tIns="45720" rIns="91440" bIns="45720">
            <a:spAutoFit/>
          </a:bodyPr>
          <a:lstStyle/>
          <a:p>
            <a:pPr algn="ctr"/>
            <a:r>
              <a:rPr lang="en-US" sz="4400" cap="none" spc="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4008545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49068-D69F-1A24-67B7-69DEB0D38897}"/>
              </a:ext>
            </a:extLst>
          </p:cNvPr>
          <p:cNvSpPr>
            <a:spLocks noGrp="1"/>
          </p:cNvSpPr>
          <p:nvPr>
            <p:ph type="title"/>
          </p:nvPr>
        </p:nvSpPr>
        <p:spPr/>
        <p:txBody>
          <a:bodyPr>
            <a:normAutofit/>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OBJECTIVE</a:t>
            </a:r>
            <a:endParaRPr lang="en-IN" sz="8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F9D3975-5304-5652-488F-2935F933077F}"/>
              </a:ext>
            </a:extLst>
          </p:cNvPr>
          <p:cNvSpPr>
            <a:spLocks noGrp="1"/>
          </p:cNvSpPr>
          <p:nvPr>
            <p:ph idx="1"/>
          </p:nvPr>
        </p:nvSpPr>
        <p:spPr>
          <a:xfrm>
            <a:off x="838200" y="1853248"/>
            <a:ext cx="10515600" cy="1128849"/>
          </a:xfrm>
        </p:spPr>
        <p:txBody>
          <a:bodyPr>
            <a:normAutofit fontScale="92500" lnSpcReduction="10000"/>
          </a:bodyPr>
          <a:lstStyle/>
          <a:p>
            <a:pPr>
              <a:buFont typeface="Wingdings" panose="05000000000000000000" pitchFamily="2" charset="2"/>
              <a:buChar char="Ø"/>
            </a:pPr>
            <a:r>
              <a:rPr lang="en-IN" dirty="0">
                <a:latin typeface="Times New Roman" panose="02020603050405020304" pitchFamily="18" charset="0"/>
                <a:ea typeface="Cambria Math" panose="02040503050406030204" pitchFamily="18" charset="0"/>
                <a:cs typeface="Times New Roman" panose="02020603050405020304" pitchFamily="18" charset="0"/>
              </a:rPr>
              <a:t>To predict the stock price very accurately using machine learning model</a:t>
            </a:r>
            <a:r>
              <a:rPr lang="en-IN" dirty="0" smtClean="0">
                <a:latin typeface="Times New Roman" panose="02020603050405020304" pitchFamily="18" charset="0"/>
                <a:ea typeface="Cambria Math" panose="02040503050406030204" pitchFamily="18" charset="0"/>
                <a:cs typeface="Times New Roman" panose="02020603050405020304" pitchFamily="18" charset="0"/>
              </a:rPr>
              <a:t>.</a:t>
            </a:r>
          </a:p>
          <a:p>
            <a:pPr marL="0" indent="0">
              <a:buNone/>
            </a:pPr>
            <a:endParaRPr lang="en-IN" dirty="0">
              <a:latin typeface="Times New Roman" panose="02020603050405020304" pitchFamily="18" charset="0"/>
              <a:ea typeface="Cambria Math" panose="020405030504060302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ea typeface="Cambria Math" panose="02040503050406030204" pitchFamily="18" charset="0"/>
                <a:cs typeface="Times New Roman" panose="02020603050405020304" pitchFamily="18" charset="0"/>
              </a:rPr>
              <a:t>To overcome and decrease the risk of  financial loss.</a:t>
            </a:r>
          </a:p>
          <a:p>
            <a:pPr marL="0" indent="0">
              <a:buNone/>
            </a:pPr>
            <a:endParaRPr lang="en-IN"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770295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E1F9-6D34-58B5-44C8-D35091C790AE}"/>
              </a:ext>
            </a:extLst>
          </p:cNvPr>
          <p:cNvSpPr>
            <a:spLocks noGrp="1"/>
          </p:cNvSpPr>
          <p:nvPr>
            <p:ph type="title"/>
          </p:nvPr>
        </p:nvSpPr>
        <p:spPr/>
        <p:txBody>
          <a:bodyPr>
            <a:normAutofit/>
          </a:bodyPr>
          <a:lstStyle/>
          <a:p>
            <a:r>
              <a:rPr lang="en-IN" sz="4400" dirty="0">
                <a:effectLst/>
                <a:latin typeface="Times New Roman" panose="02020603050405020304" pitchFamily="18" charset="0"/>
                <a:ea typeface="Calibri" panose="020F0502020204030204" pitchFamily="34" charset="0"/>
                <a:cs typeface="Times New Roman" panose="02020603050405020304" pitchFamily="18" charset="0"/>
              </a:rPr>
              <a:t>NEED OF THE PROJECT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C81757-070D-43AB-BC36-8D84A412D32B}"/>
              </a:ext>
            </a:extLst>
          </p:cNvPr>
          <p:cNvSpPr>
            <a:spLocks noGrp="1"/>
          </p:cNvSpPr>
          <p:nvPr>
            <p:ph idx="1"/>
          </p:nvPr>
        </p:nvSpPr>
        <p:spPr>
          <a:xfrm>
            <a:off x="838200" y="2141537"/>
            <a:ext cx="10515600" cy="4351338"/>
          </a:xfrm>
        </p:spPr>
        <p:txBody>
          <a:bodyPr>
            <a:normAutofit/>
          </a:bodyPr>
          <a:lstStyle/>
          <a:p>
            <a:r>
              <a:rPr lang="en-IN" dirty="0">
                <a:effectLst/>
                <a:latin typeface="Times New Roman" panose="02020603050405020304" pitchFamily="18" charset="0"/>
                <a:ea typeface="Cambria Math" panose="02040503050406030204" pitchFamily="18" charset="0"/>
                <a:cs typeface="Times New Roman" panose="02020603050405020304" pitchFamily="18" charset="0"/>
              </a:rPr>
              <a:t>The need for stock price prediction tools is paramount in today's fast-paced financial markets. Investors and traders require reliable forecasts to minimize risks and maximize returns.                                  This project addresses the need for accurate, data-driven predictions that can guide investment strategies. It also helps in understanding market sentiment and trends, making it a valuable tool for financial decision-makers.</a:t>
            </a:r>
            <a:endParaRPr lang="en-IN" sz="4000" dirty="0">
              <a:latin typeface="Times New Roman" panose="02020603050405020304" pitchFamily="18"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49555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2A66-8106-904A-D7BF-DD8B1D7DAA4D}"/>
              </a:ext>
            </a:extLst>
          </p:cNvPr>
          <p:cNvSpPr>
            <a:spLocks noGrp="1"/>
          </p:cNvSpPr>
          <p:nvPr>
            <p:ph type="title"/>
          </p:nvPr>
        </p:nvSpPr>
        <p:spPr>
          <a:xfrm>
            <a:off x="1118681" y="321010"/>
            <a:ext cx="10515600" cy="1325563"/>
          </a:xfrm>
        </p:spPr>
        <p:txBody>
          <a:bodyPr>
            <a:normAutofit/>
          </a:bodyPr>
          <a:lstStyle/>
          <a:p>
            <a:r>
              <a:rPr lang="en-IN" sz="4400" kern="100" dirty="0">
                <a:effectLst/>
                <a:latin typeface="Times New Roman" panose="02020603050405020304" pitchFamily="18" charset="0"/>
                <a:ea typeface="Calibri" panose="020F0502020204030204" pitchFamily="34" charset="0"/>
                <a:cs typeface="Times New Roman" panose="02020603050405020304" pitchFamily="18" charset="0"/>
              </a:rPr>
              <a:t>REQUIREMENTS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013BB2-2347-789C-0F52-C8C3D1EFD1F2}"/>
              </a:ext>
            </a:extLst>
          </p:cNvPr>
          <p:cNvSpPr>
            <a:spLocks noGrp="1"/>
          </p:cNvSpPr>
          <p:nvPr>
            <p:ph idx="1"/>
          </p:nvPr>
        </p:nvSpPr>
        <p:spPr>
          <a:xfrm>
            <a:off x="1256489" y="1778626"/>
            <a:ext cx="3655979" cy="2126109"/>
          </a:xfrm>
        </p:spPr>
        <p:txBody>
          <a:bodyPr>
            <a:normAutofit/>
          </a:bodyPr>
          <a:lstStyle/>
          <a:p>
            <a:pPr marL="0" indent="0" algn="just">
              <a:lnSpc>
                <a:spcPct val="107000"/>
              </a:lnSpc>
              <a:spcAft>
                <a:spcPts val="800"/>
              </a:spcAft>
              <a:buNone/>
            </a:pPr>
            <a:r>
              <a:rPr lang="en-IN" sz="3600" u="sng" kern="100" dirty="0">
                <a:effectLst/>
                <a:latin typeface="Times New Roman" panose="02020603050405020304" pitchFamily="18" charset="0"/>
                <a:ea typeface="Calibri" panose="020F0502020204030204" pitchFamily="34" charset="0"/>
                <a:cs typeface="Times New Roman" panose="02020603050405020304" pitchFamily="18" charset="0"/>
              </a:rPr>
              <a:t>Hardware:</a:t>
            </a:r>
            <a:endParaRPr lang="en-IN" sz="3600" u="sng" kern="1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ea typeface="Cambria Math" panose="02040503050406030204" pitchFamily="18" charset="0"/>
                <a:cs typeface="Times New Roman" panose="02020603050405020304" pitchFamily="18" charset="0"/>
              </a:rPr>
              <a:t>Processor: </a:t>
            </a:r>
            <a:r>
              <a:rPr lang="en-IN" sz="1800" dirty="0" smtClean="0">
                <a:latin typeface="Times New Roman" panose="02020603050405020304" pitchFamily="18" charset="0"/>
                <a:ea typeface="Cambria Math" panose="02040503050406030204" pitchFamily="18" charset="0"/>
                <a:cs typeface="Times New Roman" panose="02020603050405020304" pitchFamily="18" charset="0"/>
              </a:rPr>
              <a:t>Dual core</a:t>
            </a:r>
            <a:r>
              <a:rPr lang="en-IN" sz="1800" dirty="0" smtClean="0">
                <a:latin typeface="Times New Roman" panose="02020603050405020304" pitchFamily="18" charset="0"/>
                <a:ea typeface="Cambria Math" panose="02040503050406030204" pitchFamily="18" charset="0"/>
                <a:cs typeface="Times New Roman" panose="02020603050405020304" pitchFamily="18" charset="0"/>
              </a:rPr>
              <a:t> </a:t>
            </a:r>
            <a:r>
              <a:rPr lang="en-IN" sz="1800" dirty="0">
                <a:latin typeface="Times New Roman" panose="02020603050405020304" pitchFamily="18" charset="0"/>
                <a:ea typeface="Cambria Math" panose="02040503050406030204" pitchFamily="18" charset="0"/>
                <a:cs typeface="Times New Roman" panose="02020603050405020304" pitchFamily="18" charset="0"/>
              </a:rPr>
              <a:t>or above</a:t>
            </a:r>
          </a:p>
          <a:p>
            <a:pPr>
              <a:buFont typeface="Wingdings" panose="05000000000000000000" pitchFamily="2" charset="2"/>
              <a:buChar char="Ø"/>
            </a:pPr>
            <a:r>
              <a:rPr lang="en-IN" sz="1800" dirty="0">
                <a:latin typeface="Times New Roman" panose="02020603050405020304" pitchFamily="18" charset="0"/>
                <a:ea typeface="Cambria Math" panose="02040503050406030204" pitchFamily="18" charset="0"/>
                <a:cs typeface="Times New Roman" panose="02020603050405020304" pitchFamily="18" charset="0"/>
              </a:rPr>
              <a:t>RAM: </a:t>
            </a:r>
            <a:r>
              <a:rPr lang="en-IN" sz="1800" dirty="0" smtClean="0">
                <a:latin typeface="Times New Roman" panose="02020603050405020304" pitchFamily="18" charset="0"/>
                <a:ea typeface="Cambria Math" panose="02040503050406030204" pitchFamily="18" charset="0"/>
                <a:cs typeface="Times New Roman" panose="02020603050405020304" pitchFamily="18" charset="0"/>
              </a:rPr>
              <a:t>2GB </a:t>
            </a:r>
            <a:r>
              <a:rPr lang="en-IN" sz="1800" dirty="0">
                <a:latin typeface="Times New Roman" panose="02020603050405020304" pitchFamily="18" charset="0"/>
                <a:ea typeface="Cambria Math" panose="02040503050406030204" pitchFamily="18" charset="0"/>
                <a:cs typeface="Times New Roman" panose="02020603050405020304" pitchFamily="18" charset="0"/>
              </a:rPr>
              <a:t>or above</a:t>
            </a:r>
          </a:p>
          <a:p>
            <a:pPr>
              <a:buFont typeface="Wingdings" panose="05000000000000000000" pitchFamily="2" charset="2"/>
              <a:buChar char="Ø"/>
            </a:pPr>
            <a:r>
              <a:rPr lang="en-IN" sz="1800" dirty="0">
                <a:latin typeface="Times New Roman" panose="02020603050405020304" pitchFamily="18" charset="0"/>
                <a:ea typeface="Cambria Math" panose="02040503050406030204" pitchFamily="18" charset="0"/>
                <a:cs typeface="Times New Roman" panose="02020603050405020304" pitchFamily="18" charset="0"/>
              </a:rPr>
              <a:t>Disk Space: </a:t>
            </a:r>
            <a:r>
              <a:rPr lang="en-IN" sz="1800" dirty="0" smtClean="0">
                <a:latin typeface="Times New Roman" panose="02020603050405020304" pitchFamily="18" charset="0"/>
                <a:ea typeface="Cambria Math" panose="02040503050406030204" pitchFamily="18" charset="0"/>
                <a:cs typeface="Times New Roman" panose="02020603050405020304" pitchFamily="18" charset="0"/>
              </a:rPr>
              <a:t>120MB </a:t>
            </a:r>
            <a:r>
              <a:rPr lang="en-IN" sz="1800" dirty="0">
                <a:latin typeface="Times New Roman" panose="02020603050405020304" pitchFamily="18" charset="0"/>
                <a:ea typeface="Cambria Math" panose="02040503050406030204" pitchFamily="18" charset="0"/>
                <a:cs typeface="Times New Roman" panose="02020603050405020304" pitchFamily="18" charset="0"/>
              </a:rPr>
              <a:t>or above</a:t>
            </a:r>
          </a:p>
        </p:txBody>
      </p:sp>
      <p:sp>
        <p:nvSpPr>
          <p:cNvPr id="6" name="Content Placeholder 2">
            <a:extLst>
              <a:ext uri="{FF2B5EF4-FFF2-40B4-BE49-F238E27FC236}">
                <a16:creationId xmlns:a16="http://schemas.microsoft.com/office/drawing/2014/main" id="{D8261012-15B9-64FE-9E0A-FC2CC3F71BE8}"/>
              </a:ext>
            </a:extLst>
          </p:cNvPr>
          <p:cNvSpPr txBox="1">
            <a:spLocks/>
          </p:cNvSpPr>
          <p:nvPr/>
        </p:nvSpPr>
        <p:spPr>
          <a:xfrm>
            <a:off x="5648528" y="1749442"/>
            <a:ext cx="5985753" cy="4758364"/>
          </a:xfrm>
          <a:prstGeom prst="rect">
            <a:avLst/>
          </a:prstGeom>
        </p:spPr>
        <p:txBody>
          <a:bodyPr vert="horz" lIns="91440" tIns="45720" rIns="91440" bIns="45720" numCol="2"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7000"/>
              </a:lnSpc>
              <a:spcAft>
                <a:spcPts val="800"/>
              </a:spcAft>
              <a:buFont typeface="Arial" panose="020B0604020202020204" pitchFamily="34" charset="0"/>
              <a:buNone/>
            </a:pPr>
            <a:r>
              <a:rPr lang="en-IN" sz="3600" u="sng" kern="100" dirty="0">
                <a:latin typeface="Times New Roman" panose="02020603050405020304" pitchFamily="18" charset="0"/>
                <a:ea typeface="Calibri" panose="020F0502020204030204" pitchFamily="34" charset="0"/>
                <a:cs typeface="Times New Roman" panose="02020603050405020304" pitchFamily="18" charset="0"/>
              </a:rPr>
              <a:t>Software:</a:t>
            </a:r>
          </a:p>
          <a:p>
            <a:r>
              <a:rPr lang="en-IN" sz="2400" b="1" u="sng" dirty="0">
                <a:effectLst/>
                <a:latin typeface="Times New Roman" panose="02020603050405020304" pitchFamily="18" charset="0"/>
                <a:ea typeface="Cambria Math" panose="02040503050406030204" pitchFamily="18" charset="0"/>
                <a:cs typeface="Times New Roman" panose="02020603050405020304" pitchFamily="18" charset="0"/>
              </a:rPr>
              <a:t>Backend:</a:t>
            </a:r>
          </a:p>
          <a:p>
            <a:pPr lvl="0" algn="just">
              <a:lnSpc>
                <a:spcPct val="107000"/>
              </a:lnSpc>
              <a:spcBef>
                <a:spcPts val="0"/>
              </a:spcBef>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Python </a:t>
            </a:r>
          </a:p>
          <a:p>
            <a:pPr marL="0" lvl="0" indent="0" algn="just">
              <a:lnSpc>
                <a:spcPct val="107000"/>
              </a:lnSpc>
              <a:spcBef>
                <a:spcPts val="0"/>
              </a:spcBef>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Data manipulation libraries (Pandas, NumPy)</a:t>
            </a:r>
          </a:p>
          <a:p>
            <a:pPr lvl="0" algn="just">
              <a:lnSpc>
                <a:spcPct val="107000"/>
              </a:lnSpc>
              <a:spcBef>
                <a:spcPts val="0"/>
              </a:spcBef>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Machine learning libraries </a:t>
            </a:r>
            <a:r>
              <a:rPr lang="en-IN" sz="1800" kern="100" dirty="0" smtClean="0">
                <a:effectLst/>
                <a:latin typeface="Times New Roman" panose="02020603050405020304" pitchFamily="18" charset="0"/>
                <a:ea typeface="Cambria Math" panose="02040503050406030204" pitchFamily="18" charset="0"/>
                <a:cs typeface="Times New Roman" panose="02020603050405020304" pitchFamily="18" charset="0"/>
              </a:rPr>
              <a:t>(TensorFlow</a:t>
            </a: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a:t>
            </a:r>
          </a:p>
          <a:p>
            <a:pPr lvl="0" algn="just">
              <a:lnSpc>
                <a:spcPct val="107000"/>
              </a:lnSpc>
              <a:spcBef>
                <a:spcPts val="0"/>
              </a:spcBef>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Data visualization libraries (Matplotlib)</a:t>
            </a:r>
          </a:p>
          <a:p>
            <a:pPr lvl="0" algn="just">
              <a:lnSpc>
                <a:spcPct val="107000"/>
              </a:lnSpc>
              <a:spcBef>
                <a:spcPts val="0"/>
              </a:spcBef>
              <a:spcAft>
                <a:spcPts val="800"/>
              </a:spcAft>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Web framework (Flask for web-based </a:t>
            </a:r>
            <a:r>
              <a:rPr lang="en-IN" sz="1800" kern="100" dirty="0" smtClean="0">
                <a:effectLst/>
                <a:latin typeface="Times New Roman" panose="02020603050405020304" pitchFamily="18" charset="0"/>
                <a:ea typeface="Cambria Math" panose="02040503050406030204" pitchFamily="18" charset="0"/>
                <a:cs typeface="Times New Roman" panose="02020603050405020304" pitchFamily="18" charset="0"/>
              </a:rPr>
              <a:t>deployment)</a:t>
            </a:r>
          </a:p>
          <a:p>
            <a:pPr lvl="0" algn="just">
              <a:lnSpc>
                <a:spcPct val="107000"/>
              </a:lnSpc>
              <a:spcBef>
                <a:spcPts val="0"/>
              </a:spcBef>
              <a:spcAft>
                <a:spcPts val="800"/>
              </a:spcAft>
              <a:buFont typeface="Wingdings" panose="05000000000000000000" pitchFamily="2" charset="2"/>
              <a:buChar char="Ø"/>
            </a:pPr>
            <a:r>
              <a:rPr lang="en-IN" sz="1800" kern="100" dirty="0" smtClean="0">
                <a:latin typeface="Times New Roman" panose="02020603050405020304" pitchFamily="18" charset="0"/>
                <a:ea typeface="Cambria Math" panose="02040503050406030204" pitchFamily="18" charset="0"/>
                <a:cs typeface="Times New Roman" panose="02020603050405020304" pitchFamily="18" charset="0"/>
              </a:rPr>
              <a:t>Database (MySQL)</a:t>
            </a:r>
          </a:p>
          <a:p>
            <a:pPr lvl="0" algn="just">
              <a:lnSpc>
                <a:spcPct val="107000"/>
              </a:lnSpc>
              <a:spcBef>
                <a:spcPts val="0"/>
              </a:spcBef>
              <a:spcAft>
                <a:spcPts val="800"/>
              </a:spcAft>
              <a:buFont typeface="Wingdings" panose="05000000000000000000" pitchFamily="2" charset="2"/>
              <a:buChar char="Ø"/>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lvl="1"/>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buNone/>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lvl="2"/>
            <a:r>
              <a:rPr lang="en-IN" sz="2400" b="1" u="sng" dirty="0">
                <a:effectLst/>
                <a:latin typeface="Times New Roman" panose="02020603050405020304" pitchFamily="18" charset="0"/>
                <a:ea typeface="Calibri" panose="020F0502020204030204" pitchFamily="34" charset="0"/>
                <a:cs typeface="Times New Roman" panose="02020603050405020304" pitchFamily="18" charset="0"/>
              </a:rPr>
              <a:t>Frontend:</a:t>
            </a:r>
          </a:p>
          <a:p>
            <a:pPr lvl="2">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HTML</a:t>
            </a:r>
          </a:p>
          <a:p>
            <a:pPr lvl="2">
              <a:buFont typeface="Wingdings" panose="05000000000000000000" pitchFamily="2" charset="2"/>
              <a:buChar char="Ø"/>
            </a:pPr>
            <a:r>
              <a:rPr lang="en-IN" sz="1800" kern="100" dirty="0">
                <a:latin typeface="Times New Roman" panose="02020603050405020304" pitchFamily="18" charset="0"/>
                <a:ea typeface="Cambria Math" panose="02040503050406030204" pitchFamily="18" charset="0"/>
                <a:cs typeface="Times New Roman" panose="02020603050405020304" pitchFamily="18" charset="0"/>
              </a:rPr>
              <a:t>CSS</a:t>
            </a:r>
          </a:p>
          <a:p>
            <a:pPr lvl="2">
              <a:buFont typeface="Wingdings" panose="05000000000000000000" pitchFamily="2" charset="2"/>
              <a:buChar char="Ø"/>
            </a:pPr>
            <a:r>
              <a:rPr lang="en-IN" sz="1800" kern="100" dirty="0">
                <a:effectLst/>
                <a:latin typeface="Times New Roman" panose="02020603050405020304" pitchFamily="18" charset="0"/>
                <a:ea typeface="Cambria Math" panose="02040503050406030204" pitchFamily="18" charset="0"/>
                <a:cs typeface="Times New Roman" panose="02020603050405020304" pitchFamily="18" charset="0"/>
              </a:rPr>
              <a:t>JAVASCRIPT</a:t>
            </a:r>
          </a:p>
          <a:p>
            <a:endParaRPr lang="en-IN" sz="1200" dirty="0">
              <a:latin typeface="Times New Roman" panose="02020603050405020304" pitchFamily="18" charset="0"/>
              <a:cs typeface="Times New Roman" panose="02020603050405020304" pitchFamily="18" charset="0"/>
            </a:endParaRPr>
          </a:p>
          <a:p>
            <a:pPr marL="0" lvl="0" indent="0" algn="just">
              <a:lnSpc>
                <a:spcPct val="107000"/>
              </a:lnSpc>
              <a:spcBef>
                <a:spcPts val="0"/>
              </a:spcBef>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6774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752C-5559-94F6-E1D7-EF2057DAE0F6}"/>
              </a:ext>
            </a:extLst>
          </p:cNvPr>
          <p:cNvSpPr>
            <a:spLocks noGrp="1"/>
          </p:cNvSpPr>
          <p:nvPr>
            <p:ph type="title"/>
          </p:nvPr>
        </p:nvSpPr>
        <p:spPr>
          <a:xfrm>
            <a:off x="1097280" y="406189"/>
            <a:ext cx="10515600" cy="1325563"/>
          </a:xfrm>
        </p:spPr>
        <p:txBody>
          <a:bodyPr>
            <a:normAutofit/>
          </a:bodyPr>
          <a:lstStyle/>
          <a:p>
            <a:r>
              <a:rPr lang="en-IN" sz="4800" kern="100" dirty="0">
                <a:effectLst/>
                <a:latin typeface="Times New Roman" panose="02020603050405020304" pitchFamily="18" charset="0"/>
                <a:ea typeface="Calibri" panose="020F0502020204030204" pitchFamily="34" charset="0"/>
                <a:cs typeface="Times New Roman" panose="02020603050405020304" pitchFamily="18" charset="0"/>
              </a:rPr>
              <a:t>SYSTEM DESIGN</a:t>
            </a:r>
            <a:endParaRPr lang="en-IN" sz="9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13C7DE19-9CAA-67D4-13C1-8B5208961486}"/>
              </a:ext>
            </a:extLst>
          </p:cNvPr>
          <p:cNvSpPr>
            <a:spLocks noGrp="1"/>
          </p:cNvSpPr>
          <p:nvPr>
            <p:ph idx="1"/>
          </p:nvPr>
        </p:nvSpPr>
        <p:spPr>
          <a:xfrm>
            <a:off x="1103312" y="1466336"/>
            <a:ext cx="8946541" cy="1944129"/>
          </a:xfrm>
        </p:spPr>
        <p:txBody>
          <a:bodyPr/>
          <a:lstStyle/>
          <a:p>
            <a:pPr algn="just">
              <a:lnSpc>
                <a:spcPct val="107000"/>
              </a:lnSpc>
              <a:spcAft>
                <a:spcPts val="800"/>
              </a:spcAft>
            </a:pPr>
            <a:r>
              <a:rPr lang="en-IN" sz="2000" b="1" u="sng" kern="100" dirty="0">
                <a:effectLst/>
                <a:latin typeface="Cambria Math" panose="02040503050406030204" pitchFamily="18" charset="0"/>
                <a:ea typeface="Cambria Math" panose="02040503050406030204" pitchFamily="18" charset="0"/>
                <a:cs typeface="Times New Roman" panose="02020603050405020304" pitchFamily="18" charset="0"/>
              </a:rPr>
              <a:t>Level 0 DFD:</a:t>
            </a:r>
            <a:endParaRPr lang="en-IN" sz="1800" b="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algn="just">
              <a:lnSpc>
                <a:spcPct val="107000"/>
              </a:lnSpc>
              <a:spcAft>
                <a:spcPts val="800"/>
              </a:spcAft>
            </a:pPr>
            <a:r>
              <a:rPr lang="en-IN" sz="1800" kern="100" dirty="0">
                <a:effectLst/>
                <a:latin typeface="Cambria Math" panose="02040503050406030204" pitchFamily="18" charset="0"/>
                <a:ea typeface="Cambria Math" panose="02040503050406030204" pitchFamily="18" charset="0"/>
                <a:cs typeface="Times New Roman" panose="02020603050405020304" pitchFamily="18" charset="0"/>
              </a:rPr>
              <a:t>The Level 0 DFD is an overview of the entire system and showcases the main processes and data sources without delving into their internal workings. It offers a high-level perspective on how data flows throughout the system.</a:t>
            </a:r>
          </a:p>
          <a:p>
            <a:pPr marL="0" indent="0">
              <a:buNone/>
            </a:pPr>
            <a:endParaRPr lang="en-IN" dirty="0"/>
          </a:p>
        </p:txBody>
      </p:sp>
      <p:pic>
        <p:nvPicPr>
          <p:cNvPr id="10" name="Picture 9">
            <a:extLst>
              <a:ext uri="{FF2B5EF4-FFF2-40B4-BE49-F238E27FC236}">
                <a16:creationId xmlns:a16="http://schemas.microsoft.com/office/drawing/2014/main" id="{2BA91357-3921-93BD-5D9E-E1F80B3E2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640" y="4010719"/>
            <a:ext cx="10301495" cy="1960203"/>
          </a:xfrm>
          <a:prstGeom prst="rect">
            <a:avLst/>
          </a:prstGeom>
        </p:spPr>
      </p:pic>
    </p:spTree>
    <p:extLst>
      <p:ext uri="{BB962C8B-B14F-4D97-AF65-F5344CB8AC3E}">
        <p14:creationId xmlns:p14="http://schemas.microsoft.com/office/powerpoint/2010/main" val="11623201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8BDE13-C2A4-35CA-DC14-7BDDFC45E003}"/>
              </a:ext>
            </a:extLst>
          </p:cNvPr>
          <p:cNvSpPr>
            <a:spLocks noGrp="1"/>
          </p:cNvSpPr>
          <p:nvPr>
            <p:ph idx="1"/>
          </p:nvPr>
        </p:nvSpPr>
        <p:spPr>
          <a:xfrm>
            <a:off x="1091119" y="590388"/>
            <a:ext cx="10515600" cy="4351338"/>
          </a:xfrm>
        </p:spPr>
        <p:txBody>
          <a:bodyPr/>
          <a:lstStyle/>
          <a:p>
            <a:pPr algn="just">
              <a:lnSpc>
                <a:spcPct val="107000"/>
              </a:lnSpc>
              <a:spcAft>
                <a:spcPts val="800"/>
              </a:spcAft>
            </a:pPr>
            <a:r>
              <a:rPr lang="en-IN" sz="1800" b="1" u="sng" kern="100" dirty="0">
                <a:effectLst/>
                <a:latin typeface="Times New Roman" panose="02020603050405020304" pitchFamily="18" charset="0"/>
                <a:ea typeface="Calibri" panose="020F0502020204030204" pitchFamily="34" charset="0"/>
                <a:cs typeface="Times New Roman" panose="02020603050405020304" pitchFamily="18" charset="0"/>
              </a:rPr>
              <a:t>Level 1 DFD:</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Level 1 DFD dives deeper into the processes outlined in the Level 0 DFD, breaking them down into more detailed sub-processes.</a:t>
            </a: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FA57616-1A6F-C101-1742-516BA1B676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850" y="2073893"/>
            <a:ext cx="8081318" cy="4549329"/>
          </a:xfrm>
          <a:prstGeom prst="rect">
            <a:avLst/>
          </a:prstGeom>
        </p:spPr>
      </p:pic>
    </p:spTree>
    <p:extLst>
      <p:ext uri="{BB962C8B-B14F-4D97-AF65-F5344CB8AC3E}">
        <p14:creationId xmlns:p14="http://schemas.microsoft.com/office/powerpoint/2010/main" val="1214730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9856-47E5-4C75-0B29-1A155AEDC11D}"/>
              </a:ext>
            </a:extLst>
          </p:cNvPr>
          <p:cNvSpPr>
            <a:spLocks noGrp="1"/>
          </p:cNvSpPr>
          <p:nvPr>
            <p:ph type="title"/>
          </p:nvPr>
        </p:nvSpPr>
        <p:spPr>
          <a:xfrm>
            <a:off x="974388" y="1"/>
            <a:ext cx="10515600" cy="1112108"/>
          </a:xfrm>
        </p:spPr>
        <p:txBody>
          <a:bodyPr>
            <a:normAutofit/>
          </a:bodyPr>
          <a:lstStyle/>
          <a:p>
            <a:r>
              <a:rPr lang="en-IN" dirty="0">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8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402ED5-7EBA-A882-4ACB-80FDD9505BF5}"/>
              </a:ext>
            </a:extLst>
          </p:cNvPr>
          <p:cNvSpPr>
            <a:spLocks noGrp="1"/>
          </p:cNvSpPr>
          <p:nvPr>
            <p:ph idx="1"/>
          </p:nvPr>
        </p:nvSpPr>
        <p:spPr>
          <a:xfrm>
            <a:off x="974388" y="1246292"/>
            <a:ext cx="10515600" cy="676376"/>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purpose of use case diagram is to capture the dynamic aspect of a system. </a:t>
            </a:r>
            <a:endParaRPr lang="en-IN"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0E4E59A-A816-9749-4CDF-B993D4975E4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2670670" y="1922668"/>
            <a:ext cx="5476552" cy="4576686"/>
          </a:xfrm>
          <a:prstGeom prst="rect">
            <a:avLst/>
          </a:prstGeom>
          <a:noFill/>
          <a:ln>
            <a:noFill/>
          </a:ln>
        </p:spPr>
      </p:pic>
    </p:spTree>
    <p:extLst>
      <p:ext uri="{BB962C8B-B14F-4D97-AF65-F5344CB8AC3E}">
        <p14:creationId xmlns:p14="http://schemas.microsoft.com/office/powerpoint/2010/main" val="185966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21492" y="543697"/>
            <a:ext cx="9728886" cy="646331"/>
          </a:xfrm>
          <a:prstGeom prst="rect">
            <a:avLst/>
          </a:prstGeom>
          <a:noFill/>
        </p:spPr>
        <p:txBody>
          <a:bodyPr wrap="square" rtlCol="0">
            <a:spAutoFit/>
          </a:bodyPr>
          <a:lstStyle/>
          <a:p>
            <a:pPr>
              <a:spcBef>
                <a:spcPct val="0"/>
              </a:spcBef>
            </a:pPr>
            <a:r>
              <a:rPr lang="en-US" sz="36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36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556950"/>
            <a:ext cx="7924800" cy="4691449"/>
          </a:xfrm>
          <a:prstGeom prst="rect">
            <a:avLst/>
          </a:prstGeom>
        </p:spPr>
      </p:pic>
      <p:cxnSp>
        <p:nvCxnSpPr>
          <p:cNvPr id="5" name="Straight Connector 4"/>
          <p:cNvCxnSpPr/>
          <p:nvPr/>
        </p:nvCxnSpPr>
        <p:spPr>
          <a:xfrm>
            <a:off x="6470248" y="2210765"/>
            <a:ext cx="5440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292708" y="4946345"/>
            <a:ext cx="54401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9553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purl.org/dc/dcmitype/"/>
    <ds:schemaRef ds:uri="http://www.w3.org/XML/1998/namespace"/>
    <ds:schemaRef ds:uri="http://schemas.microsoft.com/office/infopath/2007/PartnerControls"/>
    <ds:schemaRef ds:uri="http://schemas.microsoft.com/office/2006/documentManagement/types"/>
    <ds:schemaRef ds:uri="http://purl.org/dc/terms/"/>
    <ds:schemaRef ds:uri="http://schemas.microsoft.com/sharepoint/v3"/>
    <ds:schemaRef ds:uri="http://schemas.microsoft.com/office/2006/metadata/properties"/>
    <ds:schemaRef ds:uri="16c05727-aa75-4e4a-9b5f-8a80a1165891"/>
    <ds:schemaRef ds:uri="71af3243-3dd4-4a8d-8c0d-dd76da1f02a5"/>
    <ds:schemaRef ds:uri="http://schemas.openxmlformats.org/package/2006/metadata/core-properties"/>
    <ds:schemaRef ds:uri="230e9df3-be65-4c73-a93b-d1236ebd677e"/>
    <ds:schemaRef ds:uri="http://purl.org/dc/elements/1.1/"/>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451</TotalTime>
  <Words>407</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Cambria Math</vt:lpstr>
      <vt:lpstr>Century Gothic</vt:lpstr>
      <vt:lpstr>Times New Roman</vt:lpstr>
      <vt:lpstr>Wingdings</vt:lpstr>
      <vt:lpstr>Wingdings 3</vt:lpstr>
      <vt:lpstr>Ion</vt:lpstr>
      <vt:lpstr>Stock Price Prediction</vt:lpstr>
      <vt:lpstr>PowerPoint Presentation</vt:lpstr>
      <vt:lpstr>OBJECTIVE</vt:lpstr>
      <vt:lpstr>NEED OF THE PROJECT</vt:lpstr>
      <vt:lpstr>REQUIREMENTS</vt:lpstr>
      <vt:lpstr>SYSTEM DESIGN</vt:lpstr>
      <vt:lpstr>PowerPoint Presentation</vt:lpstr>
      <vt:lpstr>USE CASE DIAGRAM</vt:lpstr>
      <vt:lpstr>PowerPoint Presentation</vt:lpstr>
      <vt:lpstr>PROCESS FLOW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Synopsis on Stock Price Prediction</dc:title>
  <dc:creator>Shakti Sharma</dc:creator>
  <cp:lastModifiedBy>Niet</cp:lastModifiedBy>
  <cp:revision>33</cp:revision>
  <dcterms:created xsi:type="dcterms:W3CDTF">2023-11-06T12:06:06Z</dcterms:created>
  <dcterms:modified xsi:type="dcterms:W3CDTF">2023-11-08T06:49:32Z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