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071F7A-21D5-46DF-A727-B0D1B47296F5}">
  <a:tblStyle styleId="{16071F7A-21D5-46DF-A727-B0D1B47296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345975" y="1299325"/>
            <a:ext cx="8207100" cy="3582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00">
                <a:latin typeface="Arial"/>
                <a:ea typeface="Arial"/>
                <a:cs typeface="Arial"/>
                <a:sym typeface="Arial"/>
              </a:rPr>
              <a:t>In order to boost customer satisfaction and retention, we want to offer a new menu tablet option that allows consumers to order using a tablet and then pay and check out using our platform. Let's now discuss the project's accomplishments.</a:t>
            </a:r>
            <a:endParaRPr sz="1000">
              <a:latin typeface="Arial"/>
              <a:ea typeface="Arial"/>
              <a:cs typeface="Arial"/>
              <a:sym typeface="Arial"/>
            </a:endParaRPr>
          </a:p>
          <a:p>
            <a:pPr indent="0" lvl="0" marL="0" rtl="0" algn="l">
              <a:spcBef>
                <a:spcPts val="1200"/>
              </a:spcBef>
              <a:spcAft>
                <a:spcPts val="0"/>
              </a:spcAft>
              <a:buNone/>
            </a:pPr>
            <a:r>
              <a:rPr lang="en" sz="1050">
                <a:solidFill>
                  <a:srgbClr val="474747"/>
                </a:solidFill>
                <a:latin typeface="Arial"/>
                <a:ea typeface="Arial"/>
                <a:cs typeface="Arial"/>
                <a:sym typeface="Arial"/>
              </a:rPr>
              <a:t>The purpose of the Tablet rollout was to raise customer satisfaction and their overall dining experience. We held trials and then rolled out the tablet at multiple locations. After the pilot, customer satisfaction was at 72%.Once we implemented improvements based on feedback, customer satisfaction increased to 86%.</a:t>
            </a:r>
            <a:r>
              <a:rPr lang="en" sz="1050">
                <a:solidFill>
                  <a:srgbClr val="000000"/>
                </a:solidFill>
                <a:latin typeface="Arial"/>
                <a:ea typeface="Arial"/>
                <a:cs typeface="Arial"/>
                <a:sym typeface="Arial"/>
              </a:rPr>
              <a:t>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474747"/>
              </a:solidFill>
              <a:latin typeface="Arial"/>
              <a:ea typeface="Arial"/>
              <a:cs typeface="Arial"/>
              <a:sym typeface="Arial"/>
            </a:endParaRPr>
          </a:p>
          <a:p>
            <a:pPr indent="0" lvl="0" marL="0" rtl="0" algn="l">
              <a:spcBef>
                <a:spcPts val="0"/>
              </a:spcBef>
              <a:spcAft>
                <a:spcPts val="0"/>
              </a:spcAft>
              <a:buNone/>
            </a:pPr>
            <a:r>
              <a:rPr lang="en" sz="1000">
                <a:latin typeface="Arial"/>
                <a:ea typeface="Arial"/>
                <a:cs typeface="Arial"/>
                <a:sym typeface="Arial"/>
              </a:rPr>
              <a:t>During the pilot's introduction, the biggest complaint from our consumers was that it took a while for our cash-paying clients to check out and that some of their items took longer than planned to be fulfilled. We've already taken mitigation measures.</a:t>
            </a:r>
            <a:endParaRPr sz="1000">
              <a:latin typeface="Arial"/>
              <a:ea typeface="Arial"/>
              <a:cs typeface="Arial"/>
              <a:sym typeface="Arial"/>
            </a:endParaRPr>
          </a:p>
          <a:p>
            <a:pPr indent="0" lvl="0" marL="0" rtl="0" algn="l">
              <a:spcBef>
                <a:spcPts val="1200"/>
              </a:spcBef>
              <a:spcAft>
                <a:spcPts val="0"/>
              </a:spcAft>
              <a:buNone/>
            </a:pPr>
            <a:r>
              <a:rPr lang="en" sz="1050">
                <a:solidFill>
                  <a:srgbClr val="474747"/>
                </a:solidFill>
                <a:latin typeface="Arial"/>
                <a:ea typeface="Arial"/>
                <a:cs typeface="Arial"/>
                <a:sym typeface="Arial"/>
              </a:rPr>
              <a:t>We learnt : </a:t>
            </a:r>
            <a:endParaRPr sz="1050">
              <a:solidFill>
                <a:srgbClr val="474747"/>
              </a:solidFill>
              <a:latin typeface="Arial"/>
              <a:ea typeface="Arial"/>
              <a:cs typeface="Arial"/>
              <a:sym typeface="Arial"/>
            </a:endParaRPr>
          </a:p>
          <a:p>
            <a:pPr indent="-295275" lvl="0" marL="457200" rtl="0" algn="l">
              <a:spcBef>
                <a:spcPts val="1200"/>
              </a:spcBef>
              <a:spcAft>
                <a:spcPts val="0"/>
              </a:spcAft>
              <a:buClr>
                <a:srgbClr val="474747"/>
              </a:buClr>
              <a:buSzPts val="1050"/>
              <a:buFont typeface="Arial"/>
              <a:buChar char="●"/>
            </a:pPr>
            <a:r>
              <a:rPr lang="en" sz="1050">
                <a:solidFill>
                  <a:srgbClr val="474747"/>
                </a:solidFill>
                <a:latin typeface="Arial"/>
                <a:ea typeface="Arial"/>
                <a:cs typeface="Arial"/>
                <a:sym typeface="Arial"/>
              </a:rPr>
              <a:t>We learned that customers had issues with the software, but the necessary upgrades were made. </a:t>
            </a:r>
            <a:endParaRPr sz="1050">
              <a:solidFill>
                <a:srgbClr val="474747"/>
              </a:solidFill>
              <a:latin typeface="Arial"/>
              <a:ea typeface="Arial"/>
              <a:cs typeface="Arial"/>
              <a:sym typeface="Arial"/>
            </a:endParaRPr>
          </a:p>
          <a:p>
            <a:pPr indent="-295275" lvl="0" marL="457200" rtl="0" algn="l">
              <a:spcBef>
                <a:spcPts val="0"/>
              </a:spcBef>
              <a:spcAft>
                <a:spcPts val="0"/>
              </a:spcAft>
              <a:buClr>
                <a:srgbClr val="474747"/>
              </a:buClr>
              <a:buSzPts val="1050"/>
              <a:buFont typeface="Arial"/>
              <a:buChar char="●"/>
            </a:pPr>
            <a:r>
              <a:rPr lang="en" sz="1050">
                <a:solidFill>
                  <a:srgbClr val="474747"/>
                </a:solidFill>
                <a:latin typeface="Arial"/>
                <a:ea typeface="Arial"/>
                <a:cs typeface="Arial"/>
                <a:sym typeface="Arial"/>
              </a:rPr>
              <a:t>We also learned after implementation of the tablets that we increased the average daily guest count by 10%. As well as decreasing wait time by 30 minutes.</a:t>
            </a:r>
            <a:endParaRPr sz="1000">
              <a:latin typeface="Arial"/>
              <a:ea typeface="Arial"/>
              <a:cs typeface="Arial"/>
              <a:sym typeface="Arial"/>
            </a:endParaRPr>
          </a:p>
          <a:p>
            <a:pPr indent="0" lvl="0" marL="0" rtl="0" algn="l">
              <a:spcBef>
                <a:spcPts val="900"/>
              </a:spcBef>
              <a:spcAft>
                <a:spcPts val="0"/>
              </a:spcAft>
              <a:buNone/>
            </a:pPr>
            <a:r>
              <a:rPr lang="en" sz="1000">
                <a:latin typeface="Arial"/>
                <a:ea typeface="Arial"/>
                <a:cs typeface="Arial"/>
                <a:sym typeface="Arial"/>
              </a:rPr>
              <a:t>The next thing : </a:t>
            </a:r>
            <a:endParaRPr sz="1000">
              <a:latin typeface="Arial"/>
              <a:ea typeface="Arial"/>
              <a:cs typeface="Arial"/>
              <a:sym typeface="Arial"/>
            </a:endParaRPr>
          </a:p>
          <a:p>
            <a:pPr indent="-292100" lvl="0" marL="457200" rtl="0" algn="l">
              <a:spcBef>
                <a:spcPts val="1200"/>
              </a:spcBef>
              <a:spcAft>
                <a:spcPts val="0"/>
              </a:spcAft>
              <a:buSzPts val="1000"/>
              <a:buFont typeface="Arial"/>
              <a:buChar char="●"/>
            </a:pPr>
            <a:r>
              <a:rPr lang="en" sz="1000">
                <a:latin typeface="Arial"/>
                <a:ea typeface="Arial"/>
                <a:cs typeface="Arial"/>
                <a:sym typeface="Arial"/>
              </a:rPr>
              <a:t>We will add new features like reservations, social media integration, videos, etc. and develop a new project plan for installing new locations.</a:t>
            </a: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lang="en" sz="1000">
                <a:latin typeface="Arial"/>
                <a:ea typeface="Arial"/>
                <a:cs typeface="Arial"/>
                <a:sym typeface="Arial"/>
              </a:rPr>
              <a:t>We will determine new locations to install the tablets.</a:t>
            </a:r>
            <a:endParaRPr sz="10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{16071F7A-21D5-46DF-A727-B0D1B47296F5}</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