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geBH913+lb73agG04sCbPPvwXC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F45984-7470-4AE0-BAE6-BE01FD5BBC64}">
  <a:tblStyle styleId="{A8F45984-7470-4AE0-BAE6-BE01FD5BBC64}"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596"/>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microsoft.com/office/2016/11/relationships/changesInfo" Target="changesInfos/changesInfo1.xml"/><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taramnishad, Shaktiman" userId="c5f20b2a-8319-4857-9ba3-8699ff41ebde" providerId="ADAL" clId="{3D1006FA-7E6B-4110-9F77-8357F39410CB}"/>
    <pc:docChg chg="custSel modSld">
      <pc:chgData name="Sitaramnishad, Shaktiman" userId="c5f20b2a-8319-4857-9ba3-8699ff41ebde" providerId="ADAL" clId="{3D1006FA-7E6B-4110-9F77-8357F39410CB}" dt="2023-01-06T11:48:25.315" v="1" actId="478"/>
      <pc:docMkLst>
        <pc:docMk/>
      </pc:docMkLst>
      <pc:sldChg chg="delSp modSp mod">
        <pc:chgData name="Sitaramnishad, Shaktiman" userId="c5f20b2a-8319-4857-9ba3-8699ff41ebde" providerId="ADAL" clId="{3D1006FA-7E6B-4110-9F77-8357F39410CB}" dt="2023-01-06T11:48:25.315" v="1" actId="478"/>
        <pc:sldMkLst>
          <pc:docMk/>
          <pc:sldMk cId="0" sldId="256"/>
        </pc:sldMkLst>
        <pc:picChg chg="del mod">
          <ac:chgData name="Sitaramnishad, Shaktiman" userId="c5f20b2a-8319-4857-9ba3-8699ff41ebde" providerId="ADAL" clId="{3D1006FA-7E6B-4110-9F77-8357F39410CB}" dt="2023-01-06T11:48:25.315" v="1" actId="478"/>
          <ac:picMkLst>
            <pc:docMk/>
            <pc:sldMk cId="0" sldId="256"/>
            <ac:picMk id="12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4"/>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4"/>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4"/>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4"/>
          <p:cNvGrpSpPr/>
          <p:nvPr/>
        </p:nvGrpSpPr>
        <p:grpSpPr>
          <a:xfrm>
            <a:off x="2349500" y="1057275"/>
            <a:ext cx="1566863" cy="1108075"/>
            <a:chOff x="2384425" y="1239838"/>
            <a:chExt cx="1143000" cy="898525"/>
          </a:xfrm>
        </p:grpSpPr>
        <p:sp>
          <p:nvSpPr>
            <p:cNvPr id="24" name="Google Shape;24;p4"/>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4"/>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4"/>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4"/>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4"/>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4"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4"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4"/>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4"/>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4"/>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4"/>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4"/>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24"/>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24"/>
          <p:cNvGrpSpPr/>
          <p:nvPr/>
        </p:nvGrpSpPr>
        <p:grpSpPr>
          <a:xfrm>
            <a:off x="416888" y="4537346"/>
            <a:ext cx="5040000" cy="1123654"/>
            <a:chOff x="728663" y="4465638"/>
            <a:chExt cx="5354637" cy="1193801"/>
          </a:xfrm>
        </p:grpSpPr>
        <p:sp>
          <p:nvSpPr>
            <p:cNvPr id="98" name="Google Shape;98;p24"/>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24"/>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24"/>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24"/>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24"/>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24"/>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24"/>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16"/>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1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7"/>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7"/>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18"/>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8"/>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18"/>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18"/>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8"/>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9"/>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9"/>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20"/>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20"/>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20"/>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0"/>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20"/>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22"/>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22"/>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2"/>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2"/>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23"/>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23"/>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23"/>
          <p:cNvGrpSpPr/>
          <p:nvPr/>
        </p:nvGrpSpPr>
        <p:grpSpPr>
          <a:xfrm>
            <a:off x="4979035" y="2404110"/>
            <a:ext cx="735013" cy="682321"/>
            <a:chOff x="5662614" y="3032124"/>
            <a:chExt cx="863600" cy="801689"/>
          </a:xfrm>
        </p:grpSpPr>
        <p:sp>
          <p:nvSpPr>
            <p:cNvPr id="82" name="Google Shape;82;p23"/>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23"/>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23"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23"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23"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23"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23"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23"/>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23"/>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23"/>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23"/>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23"/>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23">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3"/>
          <p:cNvGrpSpPr/>
          <p:nvPr/>
        </p:nvGrpSpPr>
        <p:grpSpPr>
          <a:xfrm>
            <a:off x="11501102" y="171573"/>
            <a:ext cx="419436" cy="388988"/>
            <a:chOff x="11501102" y="171573"/>
            <a:chExt cx="419436" cy="388988"/>
          </a:xfrm>
        </p:grpSpPr>
        <p:sp>
          <p:nvSpPr>
            <p:cNvPr id="11" name="Google Shape;11;p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3"/>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3"/>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3"/>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1"/>
          <p:cNvGraphicFramePr/>
          <p:nvPr>
            <p:extLst>
              <p:ext uri="{D42A27DB-BD31-4B8C-83A1-F6EECF244321}">
                <p14:modId xmlns:p14="http://schemas.microsoft.com/office/powerpoint/2010/main" val="2310704636"/>
              </p:ext>
            </p:extLst>
          </p:nvPr>
        </p:nvGraphicFramePr>
        <p:xfrm>
          <a:off x="9191229" y="1576363"/>
          <a:ext cx="3005666" cy="5377427"/>
        </p:xfrm>
        <a:graphic>
          <a:graphicData uri="http://schemas.openxmlformats.org/drawingml/2006/table">
            <a:tbl>
              <a:tblPr firstRow="1" bandRow="1">
                <a:noFill/>
                <a:tableStyleId>{A8F45984-7470-4AE0-BAE6-BE01FD5BBC64}</a:tableStyleId>
              </a:tblPr>
              <a:tblGrid>
                <a:gridCol w="740268">
                  <a:extLst>
                    <a:ext uri="{9D8B030D-6E8A-4147-A177-3AD203B41FA5}">
                      <a16:colId xmlns:a16="http://schemas.microsoft.com/office/drawing/2014/main" val="20000"/>
                    </a:ext>
                  </a:extLst>
                </a:gridCol>
                <a:gridCol w="2265398">
                  <a:extLst>
                    <a:ext uri="{9D8B030D-6E8A-4147-A177-3AD203B41FA5}">
                      <a16:colId xmlns:a16="http://schemas.microsoft.com/office/drawing/2014/main" val="20001"/>
                    </a:ext>
                  </a:extLst>
                </a:gridCol>
              </a:tblGrid>
              <a:tr h="340227">
                <a:tc>
                  <a:txBody>
                    <a:bodyPr/>
                    <a:lstStyle/>
                    <a:p>
                      <a:pPr marL="0" marR="0" lvl="0" indent="0" algn="l" rtl="0">
                        <a:spcBef>
                          <a:spcPts val="0"/>
                        </a:spcBef>
                        <a:spcAft>
                          <a:spcPts val="0"/>
                        </a:spcAft>
                        <a:buNone/>
                      </a:pPr>
                      <a:r>
                        <a:rPr lang="en-US" sz="800" b="0" u="none" strike="noStrike" cap="none" dirty="0"/>
                        <a:t>Java 8  </a:t>
                      </a: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dirty="0"/>
                        <a:t>Java Basics, OOPS, Generics, Collections, Arrays, Loops, Servlets</a:t>
                      </a:r>
                      <a:endParaRPr lang="en-IN"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1878480">
                <a:tc>
                  <a:txBody>
                    <a:bodyPr/>
                    <a:lstStyle/>
                    <a:p>
                      <a:pPr marL="0" marR="0" lvl="0" indent="0" algn="l" defTabSz="914400" rtl="0" eaLnBrk="1" fontAlgn="auto" latinLnBrk="0" hangingPunct="1">
                        <a:lnSpc>
                          <a:spcPct val="100000"/>
                        </a:lnSpc>
                        <a:spcBef>
                          <a:spcPts val="0"/>
                        </a:spcBef>
                        <a:spcAft>
                          <a:spcPts val="0"/>
                        </a:spcAft>
                        <a:buClr>
                          <a:schemeClr val="dk1"/>
                        </a:buClr>
                        <a:buSzPts val="800"/>
                        <a:buFont typeface="Verdana"/>
                        <a:buNone/>
                        <a:tabLst/>
                        <a:defRPr/>
                      </a:pPr>
                      <a:r>
                        <a:rPr lang="en-IN" sz="800" spc="-5" dirty="0">
                          <a:latin typeface="Verdana"/>
                          <a:cs typeface="Verdana"/>
                        </a:rPr>
                        <a:t>Database</a:t>
                      </a:r>
                      <a:endParaRPr lang="en-IN" sz="800" dirty="0">
                        <a:latin typeface="Verdana"/>
                        <a:cs typeface="Verdana"/>
                      </a:endParaRPr>
                    </a:p>
                    <a:p>
                      <a:pPr marL="0" marR="0" lvl="0" indent="0" algn="l" rtl="0">
                        <a:lnSpc>
                          <a:spcPct val="100000"/>
                        </a:lnSpc>
                        <a:spcBef>
                          <a:spcPts val="0"/>
                        </a:spcBef>
                        <a:spcAft>
                          <a:spcPts val="0"/>
                        </a:spcAft>
                        <a:buClr>
                          <a:schemeClr val="dk1"/>
                        </a:buClr>
                        <a:buSzPts val="800"/>
                        <a:buFont typeface="Verdana"/>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700" b="1" spc="-5" dirty="0">
                          <a:latin typeface="Verdana"/>
                          <a:cs typeface="Verdana"/>
                        </a:rPr>
                        <a:t>Oracle</a:t>
                      </a:r>
                      <a:r>
                        <a:rPr lang="en-IN" sz="700" b="1" spc="229" dirty="0">
                          <a:latin typeface="Verdana"/>
                          <a:cs typeface="Verdana"/>
                        </a:rPr>
                        <a:t> </a:t>
                      </a:r>
                      <a:r>
                        <a:rPr lang="en-IN" sz="700" b="1" spc="-5" dirty="0">
                          <a:latin typeface="Verdana"/>
                          <a:cs typeface="Verdana"/>
                        </a:rPr>
                        <a:t>SQL</a:t>
                      </a:r>
                      <a:endParaRPr lang="en-IN" sz="700" dirty="0">
                        <a:latin typeface="Verdana"/>
                        <a:cs typeface="Verdana"/>
                      </a:endParaRPr>
                    </a:p>
                    <a:p>
                      <a:pPr>
                        <a:lnSpc>
                          <a:spcPct val="100000"/>
                        </a:lnSpc>
                        <a:spcBef>
                          <a:spcPts val="40"/>
                        </a:spcBef>
                      </a:pPr>
                      <a:endParaRPr lang="en-IN" sz="700" dirty="0">
                        <a:latin typeface="Times New Roman"/>
                        <a:cs typeface="Times New Roman"/>
                      </a:endParaRPr>
                    </a:p>
                    <a:p>
                      <a:pPr marL="301625" marR="457200" indent="-172720">
                        <a:lnSpc>
                          <a:spcPct val="100000"/>
                        </a:lnSpc>
                        <a:buSzPct val="87500"/>
                        <a:buFont typeface="Arial MT"/>
                        <a:buChar char="•"/>
                        <a:tabLst>
                          <a:tab pos="301625" algn="l"/>
                          <a:tab pos="302260" algn="l"/>
                        </a:tabLst>
                      </a:pPr>
                      <a:r>
                        <a:rPr lang="en-IN" sz="700" dirty="0">
                          <a:latin typeface="Verdana"/>
                          <a:cs typeface="Verdana"/>
                        </a:rPr>
                        <a:t>Good </a:t>
                      </a:r>
                      <a:r>
                        <a:rPr lang="en-IN" sz="700" spc="-5" dirty="0">
                          <a:latin typeface="Verdana"/>
                          <a:cs typeface="Verdana"/>
                        </a:rPr>
                        <a:t>understanding </a:t>
                      </a:r>
                      <a:r>
                        <a:rPr lang="en-IN" sz="700" dirty="0">
                          <a:latin typeface="Verdana"/>
                          <a:cs typeface="Verdana"/>
                        </a:rPr>
                        <a:t>of </a:t>
                      </a:r>
                      <a:r>
                        <a:rPr lang="en-IN" sz="700" spc="-270" dirty="0">
                          <a:latin typeface="Verdana"/>
                          <a:cs typeface="Verdana"/>
                        </a:rPr>
                        <a:t> </a:t>
                      </a:r>
                      <a:r>
                        <a:rPr lang="en-IN" sz="700" dirty="0">
                          <a:latin typeface="Verdana"/>
                          <a:cs typeface="Verdana"/>
                        </a:rPr>
                        <a:t>RDBMS concepts </a:t>
                      </a:r>
                      <a:r>
                        <a:rPr lang="en-IN" sz="700" spc="-5" dirty="0">
                          <a:latin typeface="Verdana"/>
                          <a:cs typeface="Verdana"/>
                        </a:rPr>
                        <a:t>like </a:t>
                      </a:r>
                      <a:r>
                        <a:rPr lang="en-IN" sz="700" dirty="0">
                          <a:latin typeface="Verdana"/>
                          <a:cs typeface="Verdana"/>
                        </a:rPr>
                        <a:t> </a:t>
                      </a:r>
                      <a:r>
                        <a:rPr lang="en-IN" sz="700" spc="-5" dirty="0">
                          <a:latin typeface="Verdana"/>
                          <a:cs typeface="Verdana"/>
                        </a:rPr>
                        <a:t>constraints.</a:t>
                      </a:r>
                      <a:endParaRPr lang="en-IN" sz="700" dirty="0">
                        <a:latin typeface="Verdana"/>
                        <a:cs typeface="Verdana"/>
                      </a:endParaRPr>
                    </a:p>
                    <a:p>
                      <a:pPr marL="301625" indent="-173355">
                        <a:lnSpc>
                          <a:spcPct val="100000"/>
                        </a:lnSpc>
                        <a:buSzPct val="87500"/>
                        <a:buFont typeface="Arial MT"/>
                        <a:buChar char="•"/>
                        <a:tabLst>
                          <a:tab pos="301625" algn="l"/>
                          <a:tab pos="302260" algn="l"/>
                        </a:tabLst>
                      </a:pPr>
                      <a:r>
                        <a:rPr lang="en-IN" sz="700" spc="-5" dirty="0">
                          <a:latin typeface="Verdana"/>
                          <a:cs typeface="Verdana"/>
                        </a:rPr>
                        <a:t>Normalization, Tables,</a:t>
                      </a:r>
                      <a:r>
                        <a:rPr lang="en-IN" sz="700" spc="-15" dirty="0">
                          <a:latin typeface="Verdana"/>
                          <a:cs typeface="Verdana"/>
                        </a:rPr>
                        <a:t> </a:t>
                      </a:r>
                      <a:r>
                        <a:rPr lang="en-IN" sz="700" dirty="0">
                          <a:latin typeface="Verdana"/>
                          <a:cs typeface="Verdana"/>
                        </a:rPr>
                        <a:t>etc.</a:t>
                      </a:r>
                    </a:p>
                    <a:p>
                      <a:pPr marL="301625" marR="453390" indent="-172720">
                        <a:lnSpc>
                          <a:spcPct val="100000"/>
                        </a:lnSpc>
                        <a:buSzPct val="87500"/>
                        <a:buFont typeface="Arial MT"/>
                        <a:buChar char="•"/>
                        <a:tabLst>
                          <a:tab pos="301625" algn="l"/>
                          <a:tab pos="302260" algn="l"/>
                        </a:tabLst>
                      </a:pPr>
                      <a:r>
                        <a:rPr lang="en-IN" sz="700" dirty="0">
                          <a:latin typeface="Verdana"/>
                          <a:cs typeface="Verdana"/>
                        </a:rPr>
                        <a:t>Excellent</a:t>
                      </a:r>
                      <a:r>
                        <a:rPr lang="en-IN" sz="700" spc="-45" dirty="0">
                          <a:latin typeface="Verdana"/>
                          <a:cs typeface="Verdana"/>
                        </a:rPr>
                        <a:t> </a:t>
                      </a:r>
                      <a:r>
                        <a:rPr lang="en-IN" sz="700" dirty="0">
                          <a:latin typeface="Verdana"/>
                          <a:cs typeface="Verdana"/>
                        </a:rPr>
                        <a:t>knowledge</a:t>
                      </a:r>
                      <a:r>
                        <a:rPr lang="en-IN" sz="700" spc="-60" dirty="0">
                          <a:latin typeface="Verdana"/>
                          <a:cs typeface="Verdana"/>
                        </a:rPr>
                        <a:t> </a:t>
                      </a:r>
                      <a:r>
                        <a:rPr lang="en-IN" sz="700" dirty="0">
                          <a:latin typeface="Verdana"/>
                          <a:cs typeface="Verdana"/>
                        </a:rPr>
                        <a:t>of </a:t>
                      </a:r>
                      <a:r>
                        <a:rPr lang="en-IN" sz="700" spc="-265" dirty="0">
                          <a:latin typeface="Verdana"/>
                          <a:cs typeface="Verdana"/>
                        </a:rPr>
                        <a:t> </a:t>
                      </a:r>
                      <a:r>
                        <a:rPr lang="en-IN" sz="700" spc="-5" dirty="0">
                          <a:latin typeface="Verdana"/>
                          <a:cs typeface="Verdana"/>
                        </a:rPr>
                        <a:t>writing </a:t>
                      </a:r>
                      <a:r>
                        <a:rPr lang="en-IN" sz="700" dirty="0">
                          <a:latin typeface="Verdana"/>
                          <a:cs typeface="Verdana"/>
                        </a:rPr>
                        <a:t>SQL</a:t>
                      </a:r>
                      <a:r>
                        <a:rPr lang="en-IN" sz="700" spc="-10" dirty="0">
                          <a:latin typeface="Verdana"/>
                          <a:cs typeface="Verdana"/>
                        </a:rPr>
                        <a:t> </a:t>
                      </a:r>
                      <a:r>
                        <a:rPr lang="en-IN" sz="700" dirty="0">
                          <a:latin typeface="Verdana"/>
                          <a:cs typeface="Verdana"/>
                        </a:rPr>
                        <a:t>queries.</a:t>
                      </a:r>
                    </a:p>
                    <a:p>
                      <a:pPr marL="301625" marR="212090" indent="-172720">
                        <a:lnSpc>
                          <a:spcPct val="100000"/>
                        </a:lnSpc>
                        <a:buSzPct val="87500"/>
                        <a:buFont typeface="Arial MT"/>
                        <a:buChar char="•"/>
                        <a:tabLst>
                          <a:tab pos="301625" algn="l"/>
                          <a:tab pos="302260" algn="l"/>
                        </a:tabLst>
                      </a:pPr>
                      <a:r>
                        <a:rPr lang="en-IN" sz="700" dirty="0">
                          <a:latin typeface="Verdana"/>
                          <a:cs typeface="Verdana"/>
                        </a:rPr>
                        <a:t>Good</a:t>
                      </a:r>
                      <a:r>
                        <a:rPr lang="en-IN" sz="700" spc="-10" dirty="0">
                          <a:latin typeface="Verdana"/>
                          <a:cs typeface="Verdana"/>
                        </a:rPr>
                        <a:t> </a:t>
                      </a:r>
                      <a:r>
                        <a:rPr lang="en-IN" sz="700" spc="-5" dirty="0">
                          <a:latin typeface="Verdana"/>
                          <a:cs typeface="Verdana"/>
                        </a:rPr>
                        <a:t>understanding</a:t>
                      </a:r>
                      <a:r>
                        <a:rPr lang="en-IN" sz="700" dirty="0">
                          <a:latin typeface="Verdana"/>
                          <a:cs typeface="Verdana"/>
                        </a:rPr>
                        <a:t> of</a:t>
                      </a:r>
                      <a:r>
                        <a:rPr lang="en-IN" sz="700" spc="5" dirty="0">
                          <a:latin typeface="Verdana"/>
                          <a:cs typeface="Verdana"/>
                        </a:rPr>
                        <a:t> </a:t>
                      </a:r>
                      <a:r>
                        <a:rPr lang="en-IN" sz="700" dirty="0">
                          <a:latin typeface="Verdana"/>
                          <a:cs typeface="Verdana"/>
                        </a:rPr>
                        <a:t>SQL </a:t>
                      </a:r>
                      <a:r>
                        <a:rPr lang="en-IN" sz="700" spc="-265" dirty="0">
                          <a:latin typeface="Verdana"/>
                          <a:cs typeface="Verdana"/>
                        </a:rPr>
                        <a:t> </a:t>
                      </a:r>
                      <a:r>
                        <a:rPr lang="en-IN" sz="700" dirty="0">
                          <a:latin typeface="Verdana"/>
                          <a:cs typeface="Verdana"/>
                        </a:rPr>
                        <a:t>concepts </a:t>
                      </a:r>
                      <a:r>
                        <a:rPr lang="en-IN" sz="700" spc="-5" dirty="0">
                          <a:latin typeface="Verdana"/>
                          <a:cs typeface="Verdana"/>
                        </a:rPr>
                        <a:t>like </a:t>
                      </a:r>
                      <a:r>
                        <a:rPr lang="en-IN" sz="700" dirty="0">
                          <a:latin typeface="Verdana"/>
                          <a:cs typeface="Verdana"/>
                        </a:rPr>
                        <a:t>Grouping, </a:t>
                      </a:r>
                      <a:r>
                        <a:rPr lang="en-IN" sz="700" spc="5" dirty="0">
                          <a:latin typeface="Verdana"/>
                          <a:cs typeface="Verdana"/>
                        </a:rPr>
                        <a:t> </a:t>
                      </a:r>
                      <a:r>
                        <a:rPr lang="en-IN" sz="700" dirty="0">
                          <a:latin typeface="Verdana"/>
                          <a:cs typeface="Verdana"/>
                        </a:rPr>
                        <a:t>Subqueries,</a:t>
                      </a:r>
                      <a:r>
                        <a:rPr lang="en-IN" sz="700" spc="-50" dirty="0">
                          <a:latin typeface="Verdana"/>
                          <a:cs typeface="Verdana"/>
                        </a:rPr>
                        <a:t> </a:t>
                      </a:r>
                      <a:r>
                        <a:rPr lang="en-IN" sz="700" dirty="0">
                          <a:latin typeface="Verdana"/>
                          <a:cs typeface="Verdana"/>
                        </a:rPr>
                        <a:t>Functions,</a:t>
                      </a:r>
                      <a:r>
                        <a:rPr lang="en-IN" sz="700" spc="-35" dirty="0">
                          <a:latin typeface="Verdana"/>
                          <a:cs typeface="Verdana"/>
                        </a:rPr>
                        <a:t> </a:t>
                      </a:r>
                      <a:r>
                        <a:rPr lang="en-IN" sz="700" dirty="0">
                          <a:latin typeface="Verdana"/>
                          <a:cs typeface="Verdana"/>
                        </a:rPr>
                        <a:t>etc.</a:t>
                      </a:r>
                    </a:p>
                    <a:p>
                      <a:pPr marL="301625" marR="193040" indent="-172720">
                        <a:lnSpc>
                          <a:spcPct val="100000"/>
                        </a:lnSpc>
                        <a:buSzPct val="87500"/>
                        <a:buFont typeface="Arial MT"/>
                        <a:buChar char="•"/>
                        <a:tabLst>
                          <a:tab pos="301625" algn="l"/>
                          <a:tab pos="302260" algn="l"/>
                        </a:tabLst>
                      </a:pPr>
                      <a:r>
                        <a:rPr lang="en-IN" sz="700" dirty="0">
                          <a:latin typeface="Verdana"/>
                          <a:cs typeface="Verdana"/>
                        </a:rPr>
                        <a:t>Solid</a:t>
                      </a:r>
                      <a:r>
                        <a:rPr lang="en-IN" sz="700" spc="15" dirty="0">
                          <a:latin typeface="Verdana"/>
                          <a:cs typeface="Verdana"/>
                        </a:rPr>
                        <a:t> </a:t>
                      </a:r>
                      <a:r>
                        <a:rPr lang="en-IN" sz="700" spc="-5" dirty="0">
                          <a:latin typeface="Verdana"/>
                          <a:cs typeface="Verdana"/>
                        </a:rPr>
                        <a:t>understanding</a:t>
                      </a:r>
                      <a:r>
                        <a:rPr lang="en-IN" sz="700" dirty="0">
                          <a:latin typeface="Verdana"/>
                          <a:cs typeface="Verdana"/>
                        </a:rPr>
                        <a:t> of</a:t>
                      </a:r>
                      <a:r>
                        <a:rPr lang="en-IN" sz="700" spc="-10" dirty="0">
                          <a:latin typeface="Verdana"/>
                          <a:cs typeface="Verdana"/>
                        </a:rPr>
                        <a:t> </a:t>
                      </a:r>
                      <a:r>
                        <a:rPr lang="en-IN" sz="700" dirty="0">
                          <a:latin typeface="Verdana"/>
                          <a:cs typeface="Verdana"/>
                        </a:rPr>
                        <a:t>SQL </a:t>
                      </a:r>
                      <a:r>
                        <a:rPr lang="en-IN" sz="700" spc="5" dirty="0">
                          <a:latin typeface="Verdana"/>
                          <a:cs typeface="Verdana"/>
                        </a:rPr>
                        <a:t> </a:t>
                      </a:r>
                      <a:r>
                        <a:rPr lang="en-IN" sz="700" spc="-5" dirty="0">
                          <a:latin typeface="Verdana"/>
                          <a:cs typeface="Verdana"/>
                        </a:rPr>
                        <a:t>Joins </a:t>
                      </a:r>
                      <a:r>
                        <a:rPr lang="en-IN" sz="700" dirty="0">
                          <a:latin typeface="Verdana"/>
                          <a:cs typeface="Verdana"/>
                        </a:rPr>
                        <a:t>(Inner </a:t>
                      </a:r>
                      <a:r>
                        <a:rPr lang="en-IN" sz="700" spc="-5" dirty="0">
                          <a:latin typeface="Verdana"/>
                          <a:cs typeface="Verdana"/>
                        </a:rPr>
                        <a:t>joins, </a:t>
                      </a:r>
                      <a:r>
                        <a:rPr lang="en-IN" sz="700" dirty="0">
                          <a:latin typeface="Verdana"/>
                          <a:cs typeface="Verdana"/>
                        </a:rPr>
                        <a:t>Left </a:t>
                      </a:r>
                      <a:r>
                        <a:rPr lang="en-IN" sz="700" spc="-5" dirty="0">
                          <a:latin typeface="Verdana"/>
                          <a:cs typeface="Verdana"/>
                        </a:rPr>
                        <a:t>joins </a:t>
                      </a:r>
                      <a:r>
                        <a:rPr lang="en-IN" sz="700" spc="-270" dirty="0">
                          <a:latin typeface="Verdana"/>
                          <a:cs typeface="Verdana"/>
                        </a:rPr>
                        <a:t> </a:t>
                      </a:r>
                      <a:r>
                        <a:rPr lang="en-IN" sz="700" spc="-5" dirty="0">
                          <a:latin typeface="Verdana"/>
                          <a:cs typeface="Verdana"/>
                        </a:rPr>
                        <a:t>and</a:t>
                      </a:r>
                      <a:r>
                        <a:rPr lang="en-IN" sz="700" dirty="0">
                          <a:latin typeface="Verdana"/>
                          <a:cs typeface="Verdana"/>
                        </a:rPr>
                        <a:t> Right</a:t>
                      </a:r>
                      <a:r>
                        <a:rPr lang="en-IN" sz="700" spc="5" dirty="0">
                          <a:latin typeface="Verdana"/>
                          <a:cs typeface="Verdana"/>
                        </a:rPr>
                        <a:t> </a:t>
                      </a:r>
                      <a:r>
                        <a:rPr lang="en-IN" sz="700" spc="-5" dirty="0">
                          <a:latin typeface="Verdana"/>
                          <a:cs typeface="Verdana"/>
                        </a:rPr>
                        <a:t>joins,</a:t>
                      </a:r>
                      <a:r>
                        <a:rPr lang="en-IN" sz="700" dirty="0">
                          <a:latin typeface="Verdana"/>
                          <a:cs typeface="Verdana"/>
                        </a:rPr>
                        <a:t> </a:t>
                      </a:r>
                      <a:r>
                        <a:rPr lang="en-IN" sz="700" spc="-5" dirty="0">
                          <a:latin typeface="Verdana"/>
                          <a:cs typeface="Verdana"/>
                        </a:rPr>
                        <a:t>and</a:t>
                      </a:r>
                      <a:r>
                        <a:rPr lang="en-IN" sz="700" dirty="0">
                          <a:latin typeface="Verdana"/>
                          <a:cs typeface="Verdana"/>
                        </a:rPr>
                        <a:t> </a:t>
                      </a:r>
                      <a:r>
                        <a:rPr lang="en-IN" sz="700" spc="-5" dirty="0">
                          <a:latin typeface="Verdana"/>
                          <a:cs typeface="Verdana"/>
                        </a:rPr>
                        <a:t>full </a:t>
                      </a:r>
                      <a:r>
                        <a:rPr lang="en-IN" sz="700" dirty="0">
                          <a:latin typeface="Verdana"/>
                          <a:cs typeface="Verdana"/>
                        </a:rPr>
                        <a:t> </a:t>
                      </a:r>
                      <a:r>
                        <a:rPr lang="en-IN" sz="700" spc="-5" dirty="0">
                          <a:latin typeface="Verdana"/>
                          <a:cs typeface="Verdana"/>
                        </a:rPr>
                        <a:t>Joins).</a:t>
                      </a:r>
                      <a:endParaRPr lang="en-IN" sz="700" dirty="0">
                        <a:latin typeface="Verdana"/>
                        <a:cs typeface="Verdana"/>
                      </a:endParaRPr>
                    </a:p>
                    <a:p>
                      <a:pPr marL="301625" marR="356870" indent="-172720">
                        <a:lnSpc>
                          <a:spcPct val="100000"/>
                        </a:lnSpc>
                        <a:spcBef>
                          <a:spcPts val="5"/>
                        </a:spcBef>
                        <a:buSzPct val="87500"/>
                        <a:buFont typeface="Arial MT"/>
                        <a:buChar char="•"/>
                        <a:tabLst>
                          <a:tab pos="301625" algn="l"/>
                          <a:tab pos="302260" algn="l"/>
                        </a:tabLst>
                      </a:pPr>
                      <a:r>
                        <a:rPr lang="en-IN" sz="700" dirty="0">
                          <a:latin typeface="Verdana"/>
                          <a:cs typeface="Verdana"/>
                        </a:rPr>
                        <a:t>Good</a:t>
                      </a:r>
                      <a:r>
                        <a:rPr lang="en-IN" sz="700" spc="-35" dirty="0">
                          <a:latin typeface="Verdana"/>
                          <a:cs typeface="Verdana"/>
                        </a:rPr>
                        <a:t> </a:t>
                      </a:r>
                      <a:r>
                        <a:rPr lang="en-IN" sz="700" dirty="0">
                          <a:latin typeface="Verdana"/>
                          <a:cs typeface="Verdana"/>
                        </a:rPr>
                        <a:t>knowledge</a:t>
                      </a:r>
                      <a:r>
                        <a:rPr lang="en-IN" sz="700" spc="-45" dirty="0">
                          <a:latin typeface="Verdana"/>
                          <a:cs typeface="Verdana"/>
                        </a:rPr>
                        <a:t> </a:t>
                      </a:r>
                      <a:r>
                        <a:rPr lang="en-IN" sz="700" dirty="0">
                          <a:latin typeface="Verdana"/>
                          <a:cs typeface="Verdana"/>
                        </a:rPr>
                        <a:t>of</a:t>
                      </a:r>
                      <a:r>
                        <a:rPr lang="en-IN" sz="700" spc="-15" dirty="0">
                          <a:latin typeface="Verdana"/>
                          <a:cs typeface="Verdana"/>
                        </a:rPr>
                        <a:t> </a:t>
                      </a:r>
                      <a:r>
                        <a:rPr lang="en-IN" sz="700" dirty="0">
                          <a:latin typeface="Verdana"/>
                          <a:cs typeface="Verdana"/>
                        </a:rPr>
                        <a:t>DDL, </a:t>
                      </a:r>
                      <a:r>
                        <a:rPr lang="en-IN" sz="700" spc="-265" dirty="0">
                          <a:latin typeface="Verdana"/>
                          <a:cs typeface="Verdana"/>
                        </a:rPr>
                        <a:t> </a:t>
                      </a:r>
                      <a:r>
                        <a:rPr lang="en-IN" sz="700" spc="-5" dirty="0">
                          <a:latin typeface="Verdana"/>
                          <a:cs typeface="Verdana"/>
                        </a:rPr>
                        <a:t>DML, and</a:t>
                      </a:r>
                      <a:r>
                        <a:rPr lang="en-IN" sz="700" dirty="0">
                          <a:latin typeface="Verdana"/>
                          <a:cs typeface="Verdana"/>
                        </a:rPr>
                        <a:t> </a:t>
                      </a:r>
                      <a:r>
                        <a:rPr lang="en-IN" sz="700" spc="-5" dirty="0">
                          <a:latin typeface="Verdana"/>
                          <a:cs typeface="Verdana"/>
                        </a:rPr>
                        <a:t>TCL.</a:t>
                      </a:r>
                      <a:endParaRPr lang="en-IN" sz="700" dirty="0">
                        <a:latin typeface="Verdana"/>
                        <a:cs typeface="Verdana"/>
                      </a:endParaRPr>
                    </a:p>
                    <a:p>
                      <a:pPr marL="0" marR="0" lvl="0" indent="0" algn="l" rtl="0">
                        <a:spcBef>
                          <a:spcPts val="0"/>
                        </a:spcBef>
                        <a:spcAft>
                          <a:spcPts val="0"/>
                        </a:spcAft>
                        <a:buNone/>
                      </a:pP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48358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spc="-5" dirty="0">
                          <a:latin typeface="Verdana"/>
                          <a:cs typeface="Verdana"/>
                        </a:rPr>
                        <a:t>Mendix</a:t>
                      </a:r>
                      <a:endParaRPr lang="en-IN" sz="800" dirty="0">
                        <a:latin typeface="Verdana"/>
                        <a:cs typeface="Verdana"/>
                      </a:endParaRPr>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128905">
                        <a:lnSpc>
                          <a:spcPct val="100000"/>
                        </a:lnSpc>
                        <a:spcBef>
                          <a:spcPts val="5"/>
                        </a:spcBef>
                      </a:pPr>
                      <a:r>
                        <a:rPr lang="en-IN" sz="700" dirty="0">
                          <a:latin typeface="Verdana"/>
                          <a:cs typeface="Verdana"/>
                        </a:rPr>
                        <a:t>Web</a:t>
                      </a:r>
                      <a:r>
                        <a:rPr lang="en-IN" sz="700" spc="-15" dirty="0">
                          <a:latin typeface="Verdana"/>
                          <a:cs typeface="Verdana"/>
                        </a:rPr>
                        <a:t> </a:t>
                      </a:r>
                      <a:r>
                        <a:rPr lang="en-IN" sz="700" spc="-5" dirty="0">
                          <a:latin typeface="Verdana"/>
                          <a:cs typeface="Verdana"/>
                        </a:rPr>
                        <a:t>application </a:t>
                      </a:r>
                      <a:r>
                        <a:rPr lang="en-IN" sz="700" dirty="0">
                          <a:latin typeface="Verdana"/>
                          <a:cs typeface="Verdana"/>
                        </a:rPr>
                        <a:t>Development</a:t>
                      </a:r>
                      <a:r>
                        <a:rPr lang="en-IN" sz="700" spc="-30" dirty="0">
                          <a:latin typeface="Verdana"/>
                          <a:cs typeface="Verdana"/>
                        </a:rPr>
                        <a:t> </a:t>
                      </a:r>
                      <a:r>
                        <a:rPr lang="en-IN" sz="700" spc="-5" dirty="0">
                          <a:latin typeface="Verdana"/>
                          <a:cs typeface="Verdana"/>
                        </a:rPr>
                        <a:t>in</a:t>
                      </a:r>
                      <a:endParaRPr lang="en-IN" sz="700" dirty="0">
                        <a:latin typeface="Verdana"/>
                        <a:cs typeface="Verdana"/>
                      </a:endParaRPr>
                    </a:p>
                    <a:p>
                      <a:pPr marL="128905">
                        <a:lnSpc>
                          <a:spcPct val="100000"/>
                        </a:lnSpc>
                        <a:spcBef>
                          <a:spcPts val="145"/>
                        </a:spcBef>
                      </a:pPr>
                      <a:r>
                        <a:rPr lang="en-IN" sz="700" spc="-5" dirty="0">
                          <a:latin typeface="Verdana"/>
                          <a:cs typeface="Verdana"/>
                        </a:rPr>
                        <a:t>Mendix</a:t>
                      </a:r>
                    </a:p>
                    <a:p>
                      <a:pPr marL="128905">
                        <a:lnSpc>
                          <a:spcPct val="100000"/>
                        </a:lnSpc>
                        <a:spcBef>
                          <a:spcPts val="145"/>
                        </a:spcBef>
                      </a:pPr>
                      <a:endParaRPr lang="en-IN" sz="700" dirty="0">
                        <a:latin typeface="Verdana"/>
                        <a:cs typeface="Verdana"/>
                      </a:endParaRPr>
                    </a:p>
                  </a:txBody>
                  <a:tcPr marL="91450" marR="91450" marT="45725" marB="45725"/>
                </a:tc>
                <a:extLst>
                  <a:ext uri="{0D108BD9-81ED-4DB2-BD59-A6C34878D82A}">
                    <a16:rowId xmlns:a16="http://schemas.microsoft.com/office/drawing/2014/main" val="10002"/>
                  </a:ext>
                </a:extLst>
              </a:tr>
              <a:tr h="45084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a:latin typeface="Verdana"/>
                          <a:cs typeface="Verdana"/>
                        </a:rPr>
                        <a:t>Service</a:t>
                      </a:r>
                      <a:r>
                        <a:rPr lang="en-IN" sz="800" spc="-65" dirty="0">
                          <a:latin typeface="Verdana"/>
                          <a:cs typeface="Verdana"/>
                        </a:rPr>
                        <a:t> </a:t>
                      </a:r>
                      <a:r>
                        <a:rPr lang="en-IN" sz="800" dirty="0">
                          <a:latin typeface="Verdana"/>
                          <a:cs typeface="Verdana"/>
                        </a:rPr>
                        <a:t>Now</a:t>
                      </a:r>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dirty="0"/>
                        <a:t>Implement DAO layer using spring Data repositories, Transaction Management</a:t>
                      </a:r>
                      <a:endParaRPr sz="700" dirty="0">
                        <a:solidFill>
                          <a:schemeClr val="dk1"/>
                        </a:solidFill>
                      </a:endParaRPr>
                    </a:p>
                  </a:txBody>
                  <a:tcPr marL="91450" marR="91450" marT="45725" marB="45725"/>
                </a:tc>
                <a:extLst>
                  <a:ext uri="{0D108BD9-81ED-4DB2-BD59-A6C34878D82A}">
                    <a16:rowId xmlns:a16="http://schemas.microsoft.com/office/drawing/2014/main" val="10003"/>
                  </a:ext>
                </a:extLst>
              </a:tr>
              <a:tr h="443601">
                <a:tc>
                  <a:txBody>
                    <a:bodyPr/>
                    <a:lstStyle/>
                    <a:p>
                      <a:pPr marL="0" marR="0" lvl="0" indent="0" algn="l" rtl="0">
                        <a:spcBef>
                          <a:spcPts val="0"/>
                        </a:spcBef>
                        <a:spcAft>
                          <a:spcPts val="0"/>
                        </a:spcAft>
                        <a:buNone/>
                      </a:pPr>
                      <a:r>
                        <a:rPr lang="en-US" sz="800" b="0" i="0" u="none" strike="noStrike" cap="none" dirty="0">
                          <a:solidFill>
                            <a:srgbClr val="000000"/>
                          </a:solidFill>
                          <a:latin typeface="Verdana"/>
                          <a:ea typeface="Verdana"/>
                          <a:cs typeface="Verdana"/>
                          <a:sym typeface="Verdana"/>
                        </a:rPr>
                        <a:t>UI Tech</a:t>
                      </a:r>
                      <a:endParaRPr dirty="0"/>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HTML 5 &amp; CSS 3,JavaScript, ES6</a:t>
                      </a:r>
                      <a:endParaRPr dirty="0"/>
                    </a:p>
                  </a:txBody>
                  <a:tcPr marL="91450" marR="91450" marT="45725" marB="45725"/>
                </a:tc>
                <a:extLst>
                  <a:ext uri="{0D108BD9-81ED-4DB2-BD59-A6C34878D82A}">
                    <a16:rowId xmlns:a16="http://schemas.microsoft.com/office/drawing/2014/main" val="10004"/>
                  </a:ext>
                </a:extLst>
              </a:tr>
              <a:tr h="510954">
                <a:tc>
                  <a:txBody>
                    <a:bodyPr/>
                    <a:lstStyle/>
                    <a:p>
                      <a:pPr marL="0" marR="0" lvl="0" indent="0" algn="l" rtl="0">
                        <a:spcBef>
                          <a:spcPts val="0"/>
                        </a:spcBef>
                        <a:spcAft>
                          <a:spcPts val="0"/>
                        </a:spcAft>
                        <a:buNone/>
                      </a:pPr>
                      <a:r>
                        <a:rPr lang="en-US" sz="800" b="0" i="0" u="none" strike="noStrike" cap="none" dirty="0">
                          <a:solidFill>
                            <a:srgbClr val="000000"/>
                          </a:solidFill>
                          <a:latin typeface="Verdana"/>
                          <a:ea typeface="Verdana"/>
                          <a:cs typeface="Verdana"/>
                          <a:sym typeface="Verdana"/>
                        </a:rPr>
                        <a:t>Tools</a:t>
                      </a:r>
                      <a:endParaRPr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700" spc="-5" dirty="0">
                          <a:latin typeface="Verdana"/>
                          <a:cs typeface="Verdana"/>
                        </a:rPr>
                        <a:t>Git,</a:t>
                      </a:r>
                      <a:r>
                        <a:rPr lang="en-IN" sz="700" spc="5" dirty="0">
                          <a:latin typeface="Verdana"/>
                          <a:cs typeface="Verdana"/>
                        </a:rPr>
                        <a:t> </a:t>
                      </a:r>
                      <a:r>
                        <a:rPr lang="en-IN" sz="700" spc="-5" dirty="0">
                          <a:latin typeface="Verdana"/>
                          <a:cs typeface="Verdana"/>
                        </a:rPr>
                        <a:t>Git-Bash, Mendix</a:t>
                      </a:r>
                      <a:r>
                        <a:rPr lang="en-IN" sz="700" spc="20" dirty="0">
                          <a:latin typeface="Verdana"/>
                          <a:cs typeface="Verdana"/>
                        </a:rPr>
                        <a:t> </a:t>
                      </a:r>
                      <a:r>
                        <a:rPr lang="en-IN" sz="700" spc="-5" dirty="0">
                          <a:latin typeface="Verdana"/>
                          <a:cs typeface="Verdana"/>
                        </a:rPr>
                        <a:t>Studio</a:t>
                      </a:r>
                      <a:r>
                        <a:rPr lang="en-IN" sz="700" dirty="0">
                          <a:latin typeface="Verdana"/>
                          <a:cs typeface="Verdana"/>
                        </a:rPr>
                        <a:t> Pro, </a:t>
                      </a:r>
                      <a:r>
                        <a:rPr lang="en-IN" sz="700" spc="-265" dirty="0">
                          <a:latin typeface="Verdana"/>
                          <a:cs typeface="Verdana"/>
                        </a:rPr>
                        <a:t> </a:t>
                      </a:r>
                      <a:r>
                        <a:rPr lang="en-IN" sz="700" dirty="0">
                          <a:latin typeface="Verdana"/>
                          <a:cs typeface="Verdana"/>
                        </a:rPr>
                        <a:t>UI Builder, </a:t>
                      </a:r>
                      <a:r>
                        <a:rPr lang="en-IN" sz="700" spc="-5" dirty="0">
                          <a:latin typeface="Verdana"/>
                          <a:cs typeface="Verdana"/>
                        </a:rPr>
                        <a:t>and </a:t>
                      </a:r>
                      <a:r>
                        <a:rPr lang="en-IN" sz="700" dirty="0">
                          <a:latin typeface="Verdana"/>
                          <a:cs typeface="Verdana"/>
                        </a:rPr>
                        <a:t>Service </a:t>
                      </a:r>
                      <a:r>
                        <a:rPr lang="en-IN" sz="700" spc="-5" dirty="0">
                          <a:latin typeface="Verdana"/>
                          <a:cs typeface="Verdana"/>
                        </a:rPr>
                        <a:t>Portal in </a:t>
                      </a:r>
                      <a:r>
                        <a:rPr lang="en-IN" sz="700" dirty="0">
                          <a:latin typeface="Verdana"/>
                          <a:cs typeface="Verdana"/>
                        </a:rPr>
                        <a:t> ServiceNow, Microsoft VS Code, </a:t>
                      </a:r>
                      <a:r>
                        <a:rPr lang="en-IN" sz="700" spc="5" dirty="0">
                          <a:latin typeface="Verdana"/>
                          <a:cs typeface="Verdana"/>
                        </a:rPr>
                        <a:t> </a:t>
                      </a:r>
                      <a:r>
                        <a:rPr lang="en-IN" sz="700" dirty="0">
                          <a:latin typeface="Verdana"/>
                          <a:cs typeface="Verdana"/>
                        </a:rPr>
                        <a:t>Eclipse,</a:t>
                      </a:r>
                      <a:r>
                        <a:rPr lang="en-IN" sz="700" spc="-15" dirty="0">
                          <a:latin typeface="Verdana"/>
                          <a:cs typeface="Verdana"/>
                        </a:rPr>
                        <a:t> </a:t>
                      </a:r>
                      <a:r>
                        <a:rPr lang="en-IN" sz="700" dirty="0">
                          <a:latin typeface="Verdana"/>
                          <a:cs typeface="Verdana"/>
                        </a:rPr>
                        <a:t>etc.</a:t>
                      </a:r>
                    </a:p>
                    <a:p>
                      <a:pPr marL="0" marR="0" lvl="0" indent="0" algn="l" rtl="0">
                        <a:spcBef>
                          <a:spcPts val="0"/>
                        </a:spcBef>
                        <a:spcAft>
                          <a:spcPts val="0"/>
                        </a:spcAft>
                        <a:buNone/>
                      </a:pPr>
                      <a:endParaRPr sz="700" dirty="0"/>
                    </a:p>
                  </a:txBody>
                  <a:tcPr marL="91450" marR="91450" marT="45725" marB="45725"/>
                </a:tc>
                <a:extLst>
                  <a:ext uri="{0D108BD9-81ED-4DB2-BD59-A6C34878D82A}">
                    <a16:rowId xmlns:a16="http://schemas.microsoft.com/office/drawing/2014/main" val="10005"/>
                  </a:ext>
                </a:extLst>
              </a:tr>
              <a:tr h="315193">
                <a:tc>
                  <a:txBody>
                    <a:bodyPr/>
                    <a:lstStyle/>
                    <a:p>
                      <a:pPr marL="0" marR="0" lvl="0" indent="0" algn="l" rtl="0">
                        <a:spcBef>
                          <a:spcPts val="0"/>
                        </a:spcBef>
                        <a:spcAft>
                          <a:spcPts val="0"/>
                        </a:spcAft>
                        <a:buNone/>
                      </a:pPr>
                      <a:r>
                        <a:rPr lang="en-IN" sz="800" dirty="0"/>
                        <a:t>JavaScript</a:t>
                      </a:r>
                      <a:endParaRPr sz="800" dirty="0"/>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IN" sz="700" b="0" i="0" u="none" strike="noStrike" cap="none" dirty="0">
                          <a:solidFill>
                            <a:srgbClr val="000000"/>
                          </a:solidFill>
                          <a:latin typeface="Verdana"/>
                          <a:ea typeface="Verdana"/>
                          <a:cs typeface="Verdana"/>
                          <a:sym typeface="Verdana"/>
                        </a:rPr>
                        <a:t>Basic Knowledge of JavaScript</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300565">
                <a:tc>
                  <a:txBody>
                    <a:bodyPr/>
                    <a:lstStyle/>
                    <a:p>
                      <a:pPr marL="0" marR="0" lvl="0" indent="0" algn="l" rtl="0">
                        <a:spcBef>
                          <a:spcPts val="0"/>
                        </a:spcBef>
                        <a:spcAft>
                          <a:spcPts val="0"/>
                        </a:spcAft>
                        <a:buNone/>
                      </a:pPr>
                      <a:endParaRPr dirty="0"/>
                    </a:p>
                  </a:txBody>
                  <a:tcPr marL="91450" marR="91450" marT="45725" marB="45725"/>
                </a:tc>
                <a:tc>
                  <a:txBody>
                    <a:bodyPr/>
                    <a:lstStyle/>
                    <a:p>
                      <a:pPr marL="0" marR="0" lvl="0" indent="0" algn="l" rtl="0">
                        <a:spcBef>
                          <a:spcPts val="0"/>
                        </a:spcBef>
                        <a:spcAft>
                          <a:spcPts val="0"/>
                        </a:spcAft>
                        <a:buNone/>
                      </a:pPr>
                      <a:endParaRPr dirty="0"/>
                    </a:p>
                  </a:txBody>
                  <a:tcPr marL="91450" marR="91450" marT="45725" marB="45725"/>
                </a:tc>
                <a:extLst>
                  <a:ext uri="{0D108BD9-81ED-4DB2-BD59-A6C34878D82A}">
                    <a16:rowId xmlns:a16="http://schemas.microsoft.com/office/drawing/2014/main" val="10007"/>
                  </a:ext>
                </a:extLst>
              </a:tr>
              <a:tr h="300565">
                <a:tc>
                  <a:txBody>
                    <a:bodyPr/>
                    <a:lstStyle/>
                    <a:p>
                      <a:pPr marL="0" marR="0" lvl="0" indent="0" algn="l" rtl="0">
                        <a:spcBef>
                          <a:spcPts val="0"/>
                        </a:spcBef>
                        <a:spcAft>
                          <a:spcPts val="0"/>
                        </a:spcAft>
                        <a:buNone/>
                      </a:pPr>
                      <a:endParaRPr dirty="0"/>
                    </a:p>
                  </a:txBody>
                  <a:tcPr marL="91450" marR="91450" marT="45725" marB="45725"/>
                </a:tc>
                <a:tc>
                  <a:txBody>
                    <a:bodyPr/>
                    <a:lstStyle/>
                    <a:p>
                      <a:pPr marL="0" marR="0" lvl="0" indent="0" algn="l" rtl="0">
                        <a:spcBef>
                          <a:spcPts val="0"/>
                        </a:spcBef>
                        <a:spcAft>
                          <a:spcPts val="0"/>
                        </a:spcAft>
                        <a:buNone/>
                      </a:pPr>
                      <a:endParaRPr dirty="0"/>
                    </a:p>
                  </a:txBody>
                  <a:tcPr marL="91450" marR="91450" marT="45725" marB="45725"/>
                </a:tc>
                <a:extLst>
                  <a:ext uri="{0D108BD9-81ED-4DB2-BD59-A6C34878D82A}">
                    <a16:rowId xmlns:a16="http://schemas.microsoft.com/office/drawing/2014/main" val="10009"/>
                  </a:ext>
                </a:extLst>
              </a:tr>
              <a:tr h="300565">
                <a:tc>
                  <a:txBody>
                    <a:bodyPr/>
                    <a:lstStyle/>
                    <a:p>
                      <a:pPr marL="0" marR="0" lvl="0" indent="0" algn="l" rtl="0">
                        <a:spcBef>
                          <a:spcPts val="0"/>
                        </a:spcBef>
                        <a:spcAft>
                          <a:spcPts val="0"/>
                        </a:spcAft>
                        <a:buNone/>
                      </a:pPr>
                      <a:endParaRPr dirty="0"/>
                    </a:p>
                  </a:txBody>
                  <a:tcPr marL="91450" marR="91450" marT="45725" marB="45725"/>
                </a:tc>
                <a:tc>
                  <a:txBody>
                    <a:bodyPr/>
                    <a:lstStyle/>
                    <a:p>
                      <a:pPr marL="0" marR="0" lvl="0" indent="0" algn="l" rtl="0">
                        <a:spcBef>
                          <a:spcPts val="0"/>
                        </a:spcBef>
                        <a:spcAft>
                          <a:spcPts val="0"/>
                        </a:spcAft>
                        <a:buNone/>
                      </a:pPr>
                      <a:endParaRPr dirty="0"/>
                    </a:p>
                  </a:txBody>
                  <a:tcPr marL="91450" marR="91450" marT="45725" marB="45725"/>
                </a:tc>
                <a:extLst>
                  <a:ext uri="{0D108BD9-81ED-4DB2-BD59-A6C34878D82A}">
                    <a16:rowId xmlns:a16="http://schemas.microsoft.com/office/drawing/2014/main" val="10010"/>
                  </a:ext>
                </a:extLst>
              </a:tr>
            </a:tbl>
          </a:graphicData>
        </a:graphic>
      </p:graphicFrame>
      <p:sp>
        <p:nvSpPr>
          <p:cNvPr id="110" name="Google Shape;110;p1"/>
          <p:cNvSpPr txBox="1">
            <a:spLocks noGrp="1"/>
          </p:cNvSpPr>
          <p:nvPr>
            <p:ph type="body" idx="1"/>
          </p:nvPr>
        </p:nvSpPr>
        <p:spPr>
          <a:xfrm>
            <a:off x="4837125" y="2995625"/>
            <a:ext cx="4008300" cy="2842800"/>
          </a:xfrm>
          <a:prstGeom prst="rect">
            <a:avLst/>
          </a:prstGeom>
          <a:noFill/>
          <a:ln>
            <a:noFill/>
          </a:ln>
        </p:spPr>
        <p:txBody>
          <a:bodyPr spcFirstLastPara="1" wrap="square" lIns="0" tIns="0" rIns="0" bIns="0" anchor="t" anchorCtr="0">
            <a:noAutofit/>
          </a:bodyPr>
          <a:lstStyle/>
          <a:p>
            <a:pPr marL="0" indent="0">
              <a:lnSpc>
                <a:spcPct val="114000"/>
              </a:lnSpc>
              <a:spcBef>
                <a:spcPts val="0"/>
              </a:spcBef>
            </a:pPr>
            <a:r>
              <a:rPr lang="en-IN" sz="1000" b="1" dirty="0">
                <a:latin typeface="Verdana"/>
                <a:cs typeface="Verdana"/>
              </a:rPr>
              <a:t>Food</a:t>
            </a:r>
            <a:r>
              <a:rPr lang="en-IN" sz="1000" b="1" spc="-45" dirty="0">
                <a:latin typeface="Verdana"/>
                <a:cs typeface="Verdana"/>
              </a:rPr>
              <a:t> </a:t>
            </a:r>
            <a:r>
              <a:rPr lang="en-IN" sz="1000" b="1" dirty="0">
                <a:latin typeface="Verdana"/>
                <a:cs typeface="Verdana"/>
              </a:rPr>
              <a:t>Ordering</a:t>
            </a:r>
            <a:r>
              <a:rPr lang="en-IN" sz="1000" b="1" spc="-45" dirty="0">
                <a:latin typeface="Verdana"/>
                <a:cs typeface="Verdana"/>
              </a:rPr>
              <a:t> </a:t>
            </a:r>
            <a:r>
              <a:rPr lang="en-IN" sz="1000" b="1" dirty="0">
                <a:latin typeface="Verdana"/>
                <a:cs typeface="Verdana"/>
              </a:rPr>
              <a:t>Application</a:t>
            </a:r>
            <a:endParaRPr lang="en-IN" dirty="0"/>
          </a:p>
          <a:p>
            <a:pPr marL="0" indent="0">
              <a:lnSpc>
                <a:spcPct val="114000"/>
              </a:lnSpc>
            </a:pPr>
            <a:r>
              <a:rPr lang="en-IN" sz="1000" dirty="0">
                <a:latin typeface="Verdana"/>
                <a:cs typeface="Verdana"/>
              </a:rPr>
              <a:t>Completed</a:t>
            </a:r>
            <a:r>
              <a:rPr lang="en-IN" sz="1000" spc="-15" dirty="0">
                <a:latin typeface="Verdana"/>
                <a:cs typeface="Verdana"/>
              </a:rPr>
              <a:t> </a:t>
            </a:r>
            <a:r>
              <a:rPr lang="en-IN" sz="1000" spc="-5" dirty="0">
                <a:latin typeface="Verdana"/>
                <a:cs typeface="Verdana"/>
              </a:rPr>
              <a:t>end-to-end</a:t>
            </a:r>
            <a:r>
              <a:rPr lang="en-IN" sz="1000" spc="10" dirty="0">
                <a:latin typeface="Verdana"/>
                <a:cs typeface="Verdana"/>
              </a:rPr>
              <a:t> </a:t>
            </a:r>
            <a:r>
              <a:rPr lang="en-IN" sz="1000" dirty="0">
                <a:latin typeface="Verdana"/>
                <a:cs typeface="Verdana"/>
              </a:rPr>
              <a:t>case</a:t>
            </a:r>
            <a:r>
              <a:rPr lang="en-IN" sz="1000" spc="-10" dirty="0">
                <a:latin typeface="Verdana"/>
                <a:cs typeface="Verdana"/>
              </a:rPr>
              <a:t> </a:t>
            </a:r>
            <a:r>
              <a:rPr lang="en-IN" sz="1000" spc="-5" dirty="0">
                <a:latin typeface="Verdana"/>
                <a:cs typeface="Verdana"/>
              </a:rPr>
              <a:t>study</a:t>
            </a:r>
            <a:r>
              <a:rPr lang="en-IN" sz="1000" spc="10" dirty="0">
                <a:latin typeface="Verdana"/>
                <a:cs typeface="Verdana"/>
              </a:rPr>
              <a:t> </a:t>
            </a:r>
            <a:r>
              <a:rPr lang="en-IN" sz="1000" dirty="0">
                <a:latin typeface="Verdana"/>
                <a:cs typeface="Verdana"/>
              </a:rPr>
              <a:t>of Food</a:t>
            </a:r>
            <a:r>
              <a:rPr lang="en-IN" sz="1000" spc="-10" dirty="0">
                <a:latin typeface="Verdana"/>
                <a:cs typeface="Verdana"/>
              </a:rPr>
              <a:t> </a:t>
            </a:r>
            <a:r>
              <a:rPr lang="en-IN" sz="1000" dirty="0">
                <a:latin typeface="Verdana"/>
                <a:cs typeface="Verdana"/>
              </a:rPr>
              <a:t>Ordering</a:t>
            </a:r>
            <a:r>
              <a:rPr lang="en-IN" sz="1000" spc="-15" dirty="0">
                <a:latin typeface="Verdana"/>
                <a:cs typeface="Verdana"/>
              </a:rPr>
              <a:t> </a:t>
            </a:r>
            <a:r>
              <a:rPr lang="en-IN" sz="1000" spc="-5" dirty="0">
                <a:latin typeface="Verdana"/>
                <a:cs typeface="Verdana"/>
              </a:rPr>
              <a:t>Application</a:t>
            </a:r>
            <a:r>
              <a:rPr lang="en-IN" sz="1000" spc="20" dirty="0">
                <a:latin typeface="Verdana"/>
                <a:cs typeface="Verdana"/>
              </a:rPr>
              <a:t> </a:t>
            </a:r>
            <a:r>
              <a:rPr lang="en-IN" sz="1000" spc="-5" dirty="0">
                <a:latin typeface="Verdana"/>
                <a:cs typeface="Verdana"/>
              </a:rPr>
              <a:t>using</a:t>
            </a:r>
            <a:r>
              <a:rPr lang="en-IN" sz="1000" spc="35" dirty="0">
                <a:latin typeface="Verdana"/>
                <a:cs typeface="Verdana"/>
              </a:rPr>
              <a:t> </a:t>
            </a:r>
            <a:r>
              <a:rPr lang="en-IN" sz="1000" dirty="0">
                <a:latin typeface="Verdana"/>
                <a:cs typeface="Verdana"/>
              </a:rPr>
              <a:t>Mendix </a:t>
            </a:r>
            <a:r>
              <a:rPr lang="en-IN" sz="1000" spc="-265" dirty="0">
                <a:latin typeface="Verdana"/>
                <a:cs typeface="Verdana"/>
              </a:rPr>
              <a:t> </a:t>
            </a:r>
            <a:r>
              <a:rPr lang="en-IN" sz="1000" dirty="0">
                <a:latin typeface="Verdana"/>
                <a:cs typeface="Verdana"/>
              </a:rPr>
              <a:t>where user can add food items </a:t>
            </a:r>
            <a:r>
              <a:rPr lang="en-IN" sz="1000" spc="-5" dirty="0">
                <a:latin typeface="Verdana"/>
                <a:cs typeface="Verdana"/>
              </a:rPr>
              <a:t>in </a:t>
            </a:r>
            <a:r>
              <a:rPr lang="en-IN" sz="1000" dirty="0">
                <a:latin typeface="Verdana"/>
                <a:cs typeface="Verdana"/>
              </a:rPr>
              <a:t>cart create </a:t>
            </a:r>
            <a:r>
              <a:rPr lang="en-IN" sz="1000" spc="-5" dirty="0">
                <a:latin typeface="Verdana"/>
                <a:cs typeface="Verdana"/>
              </a:rPr>
              <a:t>and </a:t>
            </a:r>
            <a:r>
              <a:rPr lang="en-IN" sz="1000" dirty="0">
                <a:latin typeface="Verdana"/>
                <a:cs typeface="Verdana"/>
              </a:rPr>
              <a:t>cancel orders, </a:t>
            </a:r>
            <a:r>
              <a:rPr lang="en-IN" sz="1000" spc="-5" dirty="0">
                <a:latin typeface="Verdana"/>
                <a:cs typeface="Verdana"/>
              </a:rPr>
              <a:t>and </a:t>
            </a:r>
            <a:r>
              <a:rPr lang="en-IN" sz="1000" dirty="0">
                <a:latin typeface="Verdana"/>
                <a:cs typeface="Verdana"/>
              </a:rPr>
              <a:t>admin </a:t>
            </a:r>
            <a:r>
              <a:rPr lang="en-IN" sz="1000" spc="5" dirty="0">
                <a:latin typeface="Verdana"/>
                <a:cs typeface="Verdana"/>
              </a:rPr>
              <a:t> </a:t>
            </a:r>
            <a:r>
              <a:rPr lang="en-IN" sz="1000" dirty="0">
                <a:latin typeface="Verdana"/>
                <a:cs typeface="Verdana"/>
              </a:rPr>
              <a:t>can</a:t>
            </a:r>
            <a:r>
              <a:rPr lang="en-IN" sz="1000" spc="-10" dirty="0">
                <a:latin typeface="Verdana"/>
                <a:cs typeface="Verdana"/>
              </a:rPr>
              <a:t> </a:t>
            </a:r>
            <a:r>
              <a:rPr lang="en-IN" sz="1000" dirty="0">
                <a:latin typeface="Verdana"/>
                <a:cs typeface="Verdana"/>
              </a:rPr>
              <a:t>add</a:t>
            </a:r>
            <a:r>
              <a:rPr lang="en-IN" sz="1000" spc="-20" dirty="0">
                <a:latin typeface="Verdana"/>
                <a:cs typeface="Verdana"/>
              </a:rPr>
              <a:t> </a:t>
            </a:r>
            <a:r>
              <a:rPr lang="en-IN" sz="1000" dirty="0">
                <a:latin typeface="Verdana"/>
                <a:cs typeface="Verdana"/>
              </a:rPr>
              <a:t>a menu</a:t>
            </a:r>
            <a:r>
              <a:rPr lang="en-IN" sz="1000" spc="10" dirty="0">
                <a:latin typeface="Verdana"/>
                <a:cs typeface="Verdana"/>
              </a:rPr>
              <a:t> </a:t>
            </a:r>
            <a:r>
              <a:rPr lang="en-IN" sz="1000" spc="-5" dirty="0">
                <a:latin typeface="Verdana"/>
                <a:cs typeface="Verdana"/>
              </a:rPr>
              <a:t>to the</a:t>
            </a:r>
            <a:r>
              <a:rPr lang="en-IN" sz="1000" dirty="0">
                <a:latin typeface="Verdana"/>
                <a:cs typeface="Verdana"/>
              </a:rPr>
              <a:t> database.</a:t>
            </a:r>
          </a:p>
          <a:p>
            <a:pPr marL="0" lvl="0" indent="0" algn="l" rtl="0">
              <a:lnSpc>
                <a:spcPct val="114000"/>
              </a:lnSpc>
              <a:spcBef>
                <a:spcPts val="1000"/>
              </a:spcBef>
              <a:spcAft>
                <a:spcPts val="0"/>
              </a:spcAft>
              <a:buClr>
                <a:schemeClr val="dk1"/>
              </a:buClr>
              <a:buSzPts val="1000"/>
              <a:buNone/>
            </a:pPr>
            <a:r>
              <a:rPr lang="en-US" b="1" dirty="0"/>
              <a:t>HealthCare system Application</a:t>
            </a:r>
            <a:endParaRPr b="1" dirty="0"/>
          </a:p>
          <a:p>
            <a:pPr marL="0" lvl="0" indent="0" algn="l" rtl="0">
              <a:lnSpc>
                <a:spcPct val="114000"/>
              </a:lnSpc>
              <a:spcBef>
                <a:spcPts val="1000"/>
              </a:spcBef>
              <a:spcAft>
                <a:spcPts val="0"/>
              </a:spcAft>
              <a:buClr>
                <a:schemeClr val="dk1"/>
              </a:buClr>
              <a:buSzPts val="1000"/>
              <a:buNone/>
            </a:pPr>
            <a:r>
              <a:rPr lang="en-US" dirty="0"/>
              <a:t>Created Healthcare system application using ServiceNow where Patients can book the doctor visit and particular test regarding prescription and also admin can manage the test and center details like </a:t>
            </a:r>
            <a:r>
              <a:rPr lang="en-US" b="1" dirty="0"/>
              <a:t>Location , Test name, doctor </a:t>
            </a:r>
            <a:r>
              <a:rPr lang="en-IN" b="1" i="0" dirty="0">
                <a:solidFill>
                  <a:srgbClr val="202124"/>
                </a:solidFill>
                <a:effectLst/>
                <a:latin typeface="Verdana" panose="020B0604030504040204" pitchFamily="34" charset="0"/>
                <a:ea typeface="Verdana" panose="020B0604030504040204" pitchFamily="34" charset="0"/>
              </a:rPr>
              <a:t>availability</a:t>
            </a:r>
            <a:r>
              <a:rPr lang="en-US" b="1" dirty="0">
                <a:latin typeface="Verdana" panose="020B0604030504040204" pitchFamily="34" charset="0"/>
                <a:ea typeface="Verdana" panose="020B0604030504040204" pitchFamily="34" charset="0"/>
              </a:rPr>
              <a:t> ,Etc.</a:t>
            </a:r>
            <a:endParaRPr b="1" dirty="0">
              <a:latin typeface="Verdana" panose="020B0604030504040204" pitchFamily="34" charset="0"/>
              <a:ea typeface="Verdana" panose="020B0604030504040204" pitchFamily="34" charset="0"/>
            </a:endParaRPr>
          </a:p>
          <a:p>
            <a:pPr marL="0" lvl="0" indent="0" algn="l" rtl="0">
              <a:lnSpc>
                <a:spcPct val="114000"/>
              </a:lnSpc>
              <a:spcBef>
                <a:spcPts val="1000"/>
              </a:spcBef>
              <a:spcAft>
                <a:spcPts val="0"/>
              </a:spcAft>
              <a:buClr>
                <a:schemeClr val="dk1"/>
              </a:buClr>
              <a:buSzPts val="1000"/>
              <a:buNone/>
            </a:pPr>
            <a:endParaRPr lang="en-IN" dirty="0"/>
          </a:p>
          <a:p>
            <a:pPr marL="111760" indent="-99060">
              <a:lnSpc>
                <a:spcPct val="100000"/>
              </a:lnSpc>
              <a:spcBef>
                <a:spcPts val="300"/>
              </a:spcBef>
              <a:buSzPct val="110000"/>
              <a:buFont typeface="Arial MT"/>
              <a:buChar char="•"/>
              <a:tabLst>
                <a:tab pos="111760" algn="l"/>
              </a:tabLst>
            </a:pPr>
            <a:r>
              <a:rPr lang="en-IN" sz="1000" b="1" spc="-5" dirty="0">
                <a:latin typeface="Verdana"/>
                <a:cs typeface="Verdana"/>
              </a:rPr>
              <a:t>Completed</a:t>
            </a:r>
            <a:r>
              <a:rPr lang="en-IN" sz="1000" b="1" spc="20" dirty="0">
                <a:latin typeface="Verdana"/>
                <a:cs typeface="Verdana"/>
              </a:rPr>
              <a:t> </a:t>
            </a:r>
            <a:r>
              <a:rPr lang="en-IN" sz="1000" b="1" spc="-10" dirty="0">
                <a:latin typeface="Verdana"/>
                <a:cs typeface="Verdana"/>
              </a:rPr>
              <a:t>Mendix</a:t>
            </a:r>
            <a:r>
              <a:rPr lang="en-IN" sz="1000" b="1" spc="20" dirty="0">
                <a:latin typeface="Verdana"/>
                <a:cs typeface="Verdana"/>
              </a:rPr>
              <a:t> </a:t>
            </a:r>
            <a:r>
              <a:rPr lang="en-IN" sz="1000" b="1" spc="-10" dirty="0">
                <a:latin typeface="Verdana"/>
                <a:cs typeface="Verdana"/>
              </a:rPr>
              <a:t>Rapid</a:t>
            </a:r>
            <a:r>
              <a:rPr lang="en-IN" sz="1000" b="1" spc="365" dirty="0">
                <a:latin typeface="Verdana"/>
                <a:cs typeface="Verdana"/>
              </a:rPr>
              <a:t> </a:t>
            </a:r>
            <a:r>
              <a:rPr lang="en-IN" sz="1000" b="1" spc="-10" dirty="0">
                <a:latin typeface="Verdana"/>
                <a:cs typeface="Verdana"/>
              </a:rPr>
              <a:t>Development</a:t>
            </a:r>
            <a:r>
              <a:rPr lang="en-IN" sz="1000" b="1" spc="25" dirty="0">
                <a:latin typeface="Verdana"/>
                <a:cs typeface="Verdana"/>
              </a:rPr>
              <a:t> </a:t>
            </a:r>
            <a:r>
              <a:rPr lang="en-IN" sz="1000" b="1" spc="-10" dirty="0">
                <a:latin typeface="Verdana"/>
                <a:cs typeface="Verdana"/>
              </a:rPr>
              <a:t>Certification</a:t>
            </a:r>
            <a:endParaRPr lang="en-IN" sz="1000" dirty="0">
              <a:latin typeface="Verdana"/>
              <a:cs typeface="Verdana"/>
            </a:endParaRPr>
          </a:p>
          <a:p>
            <a:pPr marL="12700">
              <a:lnSpc>
                <a:spcPct val="100000"/>
              </a:lnSpc>
              <a:spcBef>
                <a:spcPts val="204"/>
              </a:spcBef>
            </a:pPr>
            <a:r>
              <a:rPr lang="en-IN" sz="1000" b="1" spc="-10" dirty="0">
                <a:latin typeface="Verdana"/>
                <a:cs typeface="Verdana"/>
              </a:rPr>
              <a:t>and</a:t>
            </a:r>
            <a:r>
              <a:rPr lang="en-IN" sz="1000" b="1" spc="-5" dirty="0">
                <a:latin typeface="Verdana"/>
                <a:cs typeface="Verdana"/>
              </a:rPr>
              <a:t> </a:t>
            </a:r>
            <a:r>
              <a:rPr lang="en-IN" sz="1000" b="1" spc="-10" dirty="0">
                <a:latin typeface="Verdana"/>
                <a:cs typeface="Verdana"/>
              </a:rPr>
              <a:t>ServiceNow</a:t>
            </a:r>
            <a:r>
              <a:rPr lang="en-IN" sz="1000" b="1" spc="20" dirty="0">
                <a:latin typeface="Verdana"/>
                <a:cs typeface="Verdana"/>
              </a:rPr>
              <a:t> </a:t>
            </a:r>
            <a:r>
              <a:rPr lang="en-IN" sz="1000" b="1" spc="-5" dirty="0">
                <a:latin typeface="Verdana"/>
                <a:cs typeface="Verdana"/>
              </a:rPr>
              <a:t>Development</a:t>
            </a:r>
            <a:r>
              <a:rPr lang="en-IN" sz="1000" b="1" spc="5" dirty="0">
                <a:latin typeface="Verdana"/>
                <a:cs typeface="Verdana"/>
              </a:rPr>
              <a:t> </a:t>
            </a:r>
            <a:r>
              <a:rPr lang="en-IN" sz="1000" b="1" spc="-10" dirty="0">
                <a:latin typeface="Verdana"/>
                <a:cs typeface="Verdana"/>
              </a:rPr>
              <a:t>training.</a:t>
            </a:r>
          </a:p>
          <a:p>
            <a:pPr marL="12700">
              <a:lnSpc>
                <a:spcPct val="100000"/>
              </a:lnSpc>
              <a:spcBef>
                <a:spcPts val="204"/>
              </a:spcBef>
            </a:pPr>
            <a:endParaRPr lang="en-IN" b="1" spc="-10" dirty="0"/>
          </a:p>
          <a:p>
            <a:pPr marL="12700">
              <a:lnSpc>
                <a:spcPct val="100000"/>
              </a:lnSpc>
              <a:spcBef>
                <a:spcPts val="204"/>
              </a:spcBef>
            </a:pPr>
            <a:r>
              <a:rPr lang="en-IN" sz="1000" b="1" spc="-10" dirty="0">
                <a:latin typeface="Verdana"/>
                <a:cs typeface="Verdana"/>
              </a:rPr>
              <a:t>JAVA</a:t>
            </a:r>
            <a:r>
              <a:rPr lang="en-IN" sz="1000" b="1" spc="10" dirty="0">
                <a:latin typeface="Verdana"/>
                <a:cs typeface="Verdana"/>
              </a:rPr>
              <a:t> </a:t>
            </a:r>
            <a:r>
              <a:rPr lang="en-IN" sz="1000" b="1" spc="-10" dirty="0">
                <a:latin typeface="Verdana"/>
                <a:cs typeface="Verdana"/>
              </a:rPr>
              <a:t>Development</a:t>
            </a:r>
            <a:r>
              <a:rPr lang="en-IN" sz="1000" b="1" spc="20" dirty="0">
                <a:latin typeface="Verdana"/>
                <a:cs typeface="Verdana"/>
              </a:rPr>
              <a:t> </a:t>
            </a:r>
            <a:r>
              <a:rPr lang="en-IN" sz="1000" b="1" spc="-10" dirty="0">
                <a:latin typeface="Verdana"/>
                <a:cs typeface="Verdana"/>
              </a:rPr>
              <a:t>certification</a:t>
            </a:r>
            <a:r>
              <a:rPr lang="en-IN" sz="1000" b="1" spc="20" dirty="0">
                <a:latin typeface="Verdana"/>
                <a:cs typeface="Verdana"/>
              </a:rPr>
              <a:t> </a:t>
            </a:r>
            <a:r>
              <a:rPr lang="en-IN" sz="1000" b="1" spc="-10" dirty="0">
                <a:latin typeface="Verdana"/>
                <a:cs typeface="Verdana"/>
              </a:rPr>
              <a:t>Qspider</a:t>
            </a:r>
            <a:endParaRPr lang="en-IN" sz="1000" dirty="0">
              <a:latin typeface="Verdana"/>
              <a:cs typeface="Verdana"/>
            </a:endParaRPr>
          </a:p>
          <a:p>
            <a:pPr marL="12700">
              <a:lnSpc>
                <a:spcPct val="100000"/>
              </a:lnSpc>
              <a:spcBef>
                <a:spcPts val="204"/>
              </a:spcBef>
            </a:pPr>
            <a:endParaRPr lang="en-IN" sz="1000" dirty="0">
              <a:latin typeface="Verdana"/>
              <a:cs typeface="Verdana"/>
            </a:endParaRPr>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111" name="Google Shape;111;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112" name="Google Shape;112;p1"/>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Mumbai</a:t>
            </a:r>
            <a:endParaRPr dirty="0"/>
          </a:p>
          <a:p>
            <a:pPr marL="0" lvl="0" indent="0" algn="l" rtl="0">
              <a:lnSpc>
                <a:spcPct val="90000"/>
              </a:lnSpc>
              <a:spcBef>
                <a:spcPts val="1000"/>
              </a:spcBef>
              <a:spcAft>
                <a:spcPts val="0"/>
              </a:spcAft>
              <a:buClr>
                <a:schemeClr val="lt1"/>
              </a:buClr>
              <a:buSzPts val="1100"/>
              <a:buNone/>
            </a:pPr>
            <a:endParaRPr dirty="0"/>
          </a:p>
        </p:txBody>
      </p:sp>
      <p:sp>
        <p:nvSpPr>
          <p:cNvPr id="113" name="Google Shape;113;p1"/>
          <p:cNvSpPr txBox="1">
            <a:spLocks noGrp="1"/>
          </p:cNvSpPr>
          <p:nvPr>
            <p:ph type="body" idx="6"/>
          </p:nvPr>
        </p:nvSpPr>
        <p:spPr>
          <a:xfrm>
            <a:off x="3313709" y="1586481"/>
            <a:ext cx="3203654" cy="32226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u="sng" dirty="0">
                <a:solidFill>
                  <a:schemeClr val="hlink"/>
                </a:solidFill>
              </a:rPr>
              <a:t>Shaktiman.sitaramnishad@capgemini.com</a:t>
            </a:r>
            <a:r>
              <a:rPr lang="en-US" dirty="0"/>
              <a:t> </a:t>
            </a:r>
            <a:endParaRPr dirty="0"/>
          </a:p>
        </p:txBody>
      </p:sp>
      <p:sp>
        <p:nvSpPr>
          <p:cNvPr id="114" name="Google Shape;114;p1"/>
          <p:cNvSpPr txBox="1">
            <a:spLocks noGrp="1"/>
          </p:cNvSpPr>
          <p:nvPr>
            <p:ph type="body" idx="7"/>
          </p:nvPr>
        </p:nvSpPr>
        <p:spPr>
          <a:xfrm>
            <a:off x="3649663" y="1836745"/>
            <a:ext cx="2382900" cy="181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+91 9619355973</a:t>
            </a:r>
            <a:endParaRPr dirty="0"/>
          </a:p>
        </p:txBody>
      </p:sp>
      <p:sp>
        <p:nvSpPr>
          <p:cNvPr id="115" name="Google Shape;115;p1"/>
          <p:cNvSpPr txBox="1">
            <a:spLocks noGrp="1"/>
          </p:cNvSpPr>
          <p:nvPr>
            <p:ph type="body" idx="8"/>
          </p:nvPr>
        </p:nvSpPr>
        <p:spPr>
          <a:xfrm>
            <a:off x="383259" y="2722179"/>
            <a:ext cx="4112691" cy="4081051"/>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Rapid Developer</a:t>
            </a:r>
            <a:endParaRPr lang="en-US"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creating </a:t>
            </a:r>
            <a:r>
              <a:rPr lang="en-US" b="1" dirty="0"/>
              <a:t>Microflows, entities, validations, and Navigation profiles.</a:t>
            </a:r>
          </a:p>
          <a:p>
            <a:pPr marL="171450" lvl="0" indent="-171450" algn="l" rtl="0">
              <a:lnSpc>
                <a:spcPct val="114000"/>
              </a:lnSpc>
              <a:spcBef>
                <a:spcPts val="1000"/>
              </a:spcBef>
              <a:spcAft>
                <a:spcPts val="0"/>
              </a:spcAft>
              <a:buClr>
                <a:schemeClr val="dk1"/>
              </a:buClr>
              <a:buSzPts val="1000"/>
              <a:buFont typeface="Arial"/>
              <a:buChar char="•"/>
            </a:pPr>
            <a:r>
              <a:rPr lang="en-IN" b="0" i="0" dirty="0">
                <a:effectLst/>
                <a:latin typeface="Verdana" panose="020B0604030504040204" pitchFamily="34" charset="0"/>
                <a:ea typeface="Verdana" panose="020B0604030504040204" pitchFamily="34" charset="0"/>
              </a:rPr>
              <a:t>Proficient in creating </a:t>
            </a:r>
            <a:r>
              <a:rPr lang="en-IN" b="1" i="0" dirty="0">
                <a:effectLst/>
                <a:latin typeface="Verdana" panose="020B0604030504040204" pitchFamily="34" charset="0"/>
                <a:ea typeface="Verdana" panose="020B0604030504040204" pitchFamily="34" charset="0"/>
              </a:rPr>
              <a:t>Responsive Web</a:t>
            </a:r>
            <a:r>
              <a:rPr lang="en-IN" b="0" i="0" dirty="0">
                <a:effectLst/>
                <a:latin typeface="Verdana" panose="020B0604030504040204" pitchFamily="34" charset="0"/>
                <a:ea typeface="Verdana" panose="020B0604030504040204" pitchFamily="34" charset="0"/>
              </a:rPr>
              <a:t>, </a:t>
            </a:r>
            <a:r>
              <a:rPr lang="en-IN" b="1" i="0" dirty="0">
                <a:effectLst/>
                <a:latin typeface="Verdana" panose="020B0604030504040204" pitchFamily="34" charset="0"/>
                <a:ea typeface="Verdana" panose="020B0604030504040204" pitchFamily="34" charset="0"/>
              </a:rPr>
              <a:t>and Phone web</a:t>
            </a:r>
            <a:r>
              <a:rPr lang="en-IN" b="0" i="0" dirty="0">
                <a:effectLst/>
                <a:latin typeface="Verdana" panose="020B0604030504040204" pitchFamily="34" charset="0"/>
                <a:ea typeface="Verdana" panose="020B0604030504040204" pitchFamily="34" charset="0"/>
              </a:rPr>
              <a:t> Applications in </a:t>
            </a:r>
            <a:r>
              <a:rPr lang="en-IN" b="1" i="0" dirty="0">
                <a:effectLst/>
                <a:latin typeface="Verdana" panose="020B0604030504040204" pitchFamily="34" charset="0"/>
                <a:ea typeface="Verdana" panose="020B0604030504040204" pitchFamily="34" charset="0"/>
              </a:rPr>
              <a:t>Mendix</a:t>
            </a:r>
            <a:r>
              <a:rPr lang="en-IN" b="0" i="0" dirty="0">
                <a:effectLst/>
                <a:latin typeface="Verdana" panose="020B0604030504040204" pitchFamily="34" charset="0"/>
                <a:ea typeface="Verdana" panose="020B0604030504040204" pitchFamily="34" charset="0"/>
              </a:rPr>
              <a:t> with Different User profiles with the production security level and Different User roles</a:t>
            </a:r>
            <a:r>
              <a:rPr lang="en-IN" b="0" i="0" dirty="0">
                <a:effectLst/>
                <a:latin typeface="Arial" panose="020B0604020202020204" pitchFamily="34" charset="0"/>
              </a:rPr>
              <a:t>.</a:t>
            </a:r>
            <a:endParaRPr lang="en-US" b="0" i="0" dirty="0">
              <a:effectLst/>
              <a:latin typeface="Arial" panose="020B0604020202020204" pitchFamily="34" charset="0"/>
            </a:endParaRPr>
          </a:p>
          <a:p>
            <a:pPr marL="171450" lvl="0" indent="-171450" algn="l" rtl="0">
              <a:lnSpc>
                <a:spcPct val="114000"/>
              </a:lnSpc>
              <a:spcBef>
                <a:spcPts val="1000"/>
              </a:spcBef>
              <a:spcAft>
                <a:spcPts val="0"/>
              </a:spcAft>
              <a:buClr>
                <a:schemeClr val="dk1"/>
              </a:buClr>
              <a:buSzPts val="1000"/>
              <a:buFont typeface="Arial"/>
              <a:buChar char="•"/>
            </a:pPr>
            <a:r>
              <a:rPr lang="en-IN" b="0" i="0" dirty="0">
                <a:effectLst/>
                <a:latin typeface="Verdana" panose="020B0604030504040204" pitchFamily="34" charset="0"/>
                <a:ea typeface="Verdana" panose="020B0604030504040204" pitchFamily="34" charset="0"/>
              </a:rPr>
              <a:t>Experience in Debugging in Mendix</a:t>
            </a:r>
            <a:r>
              <a:rPr lang="en-IN" b="0" i="0" dirty="0">
                <a:effectLst/>
                <a:latin typeface="Arial" panose="020B0604020202020204" pitchFamily="34" charset="0"/>
              </a:rPr>
              <a:t>. </a:t>
            </a:r>
          </a:p>
          <a:p>
            <a:pPr marL="171450" lvl="0" indent="-171450" algn="l" rtl="0">
              <a:lnSpc>
                <a:spcPct val="114000"/>
              </a:lnSpc>
              <a:spcBef>
                <a:spcPts val="1000"/>
              </a:spcBef>
              <a:spcAft>
                <a:spcPts val="0"/>
              </a:spcAft>
              <a:buClr>
                <a:schemeClr val="dk1"/>
              </a:buClr>
              <a:buSzPts val="1000"/>
              <a:buFont typeface="Arial"/>
              <a:buChar char="•"/>
            </a:pPr>
            <a:r>
              <a:rPr lang="en-IN" b="0" i="0" dirty="0">
                <a:effectLst/>
                <a:latin typeface="Verdana" panose="020B0604030504040204" pitchFamily="34" charset="0"/>
                <a:ea typeface="Verdana" panose="020B0604030504040204" pitchFamily="34" charset="0"/>
              </a:rPr>
              <a:t>• Proficient in creating </a:t>
            </a:r>
            <a:r>
              <a:rPr lang="en-IN" b="1" i="0" dirty="0">
                <a:effectLst/>
                <a:latin typeface="Verdana" panose="020B0604030504040204" pitchFamily="34" charset="0"/>
                <a:ea typeface="Verdana" panose="020B0604030504040204" pitchFamily="34" charset="0"/>
              </a:rPr>
              <a:t>Mendix</a:t>
            </a:r>
            <a:r>
              <a:rPr lang="en-IN" b="0" i="0" dirty="0">
                <a:effectLst/>
                <a:latin typeface="Verdana" panose="020B0604030504040204" pitchFamily="34" charset="0"/>
                <a:ea typeface="Verdana" panose="020B0604030504040204" pitchFamily="34" charset="0"/>
              </a:rPr>
              <a:t> Applications.</a:t>
            </a:r>
          </a:p>
          <a:p>
            <a:pPr marL="0" lvl="0" indent="0" algn="l" rtl="0">
              <a:lnSpc>
                <a:spcPct val="114000"/>
              </a:lnSpc>
              <a:spcBef>
                <a:spcPts val="1000"/>
              </a:spcBef>
              <a:spcAft>
                <a:spcPts val="0"/>
              </a:spcAft>
              <a:buClr>
                <a:schemeClr val="dk1"/>
              </a:buClr>
              <a:buSzPts val="1000"/>
            </a:pPr>
            <a:r>
              <a:rPr lang="en-IN" sz="1100" b="1" i="0" dirty="0">
                <a:effectLst/>
                <a:latin typeface="Verdana" panose="020B0604030504040204" pitchFamily="34" charset="0"/>
                <a:ea typeface="Verdana" panose="020B0604030504040204" pitchFamily="34" charset="0"/>
              </a:rPr>
              <a:t>ServiceNow Developer</a:t>
            </a:r>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IN" b="0" i="0" dirty="0">
                <a:effectLst/>
                <a:latin typeface="Verdana" panose="020B0604030504040204" pitchFamily="34" charset="0"/>
                <a:ea typeface="Verdana" panose="020B0604030504040204" pitchFamily="34" charset="0"/>
              </a:rPr>
              <a:t>Used UI Builder and Service portal to create pages as templates on the requirement. </a:t>
            </a:r>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IN" b="0" i="0" dirty="0">
                <a:effectLst/>
                <a:latin typeface="Verdana" panose="020B0604030504040204" pitchFamily="34" charset="0"/>
                <a:ea typeface="Verdana" panose="020B0604030504040204" pitchFamily="34" charset="0"/>
              </a:rPr>
              <a:t>Worked on UI scripts, Securing Applications, Data Visualization, Source Control, and Notifications as part of customizing the SNOW. </a:t>
            </a:r>
            <a:endParaRPr lang="en-IN" b="1" i="0" dirty="0">
              <a:effectLst/>
              <a:latin typeface="Verdana" panose="020B0604030504040204" pitchFamily="34" charset="0"/>
              <a:ea typeface="Verdana" panose="020B0604030504040204" pitchFamily="34" charset="0"/>
            </a:endParaRPr>
          </a:p>
        </p:txBody>
      </p:sp>
      <p:sp>
        <p:nvSpPr>
          <p:cNvPr id="116" name="Google Shape;116;p1"/>
          <p:cNvSpPr txBox="1">
            <a:spLocks noGrp="1"/>
          </p:cNvSpPr>
          <p:nvPr>
            <p:ph type="body" idx="2"/>
          </p:nvPr>
        </p:nvSpPr>
        <p:spPr>
          <a:xfrm>
            <a:off x="2468563" y="122348"/>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Shakti Nishad</a:t>
            </a:r>
            <a:endParaRPr dirty="0"/>
          </a:p>
        </p:txBody>
      </p:sp>
      <p:sp>
        <p:nvSpPr>
          <p:cNvPr id="121" name="Google Shape;121;p1"/>
          <p:cNvSpPr txBox="1"/>
          <p:nvPr/>
        </p:nvSpPr>
        <p:spPr>
          <a:xfrm>
            <a:off x="3649663" y="1927495"/>
            <a:ext cx="2381400" cy="1815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122" name="Google Shape;122;p1"/>
          <p:cNvSpPr/>
          <p:nvPr/>
        </p:nvSpPr>
        <p:spPr>
          <a:xfrm>
            <a:off x="9499417" y="547041"/>
            <a:ext cx="2424112" cy="618591"/>
          </a:xfrm>
          <a:prstGeom prst="rect">
            <a:avLst/>
          </a:prstGeom>
          <a:noFill/>
          <a:ln>
            <a:noFill/>
          </a:ln>
        </p:spPr>
        <p:txBody>
          <a:bodyPr spcFirstLastPara="1" wrap="square" lIns="91425" tIns="45700" rIns="91425" bIns="45700" anchor="t" anchorCtr="0">
            <a:spAutoFit/>
          </a:bodyPr>
          <a:lstStyle/>
          <a:p>
            <a:pPr marR="0" lvl="0" algn="l" rtl="0">
              <a:lnSpc>
                <a:spcPct val="114000"/>
              </a:lnSpc>
              <a:spcBef>
                <a:spcPts val="0"/>
              </a:spcBef>
              <a:spcAft>
                <a:spcPts val="0"/>
              </a:spcAft>
              <a:buClr>
                <a:srgbClr val="000000"/>
              </a:buClr>
              <a:buSzPts val="1000"/>
            </a:pPr>
            <a:r>
              <a:rPr lang="en-US" sz="1000" b="0" i="0" u="none" strike="noStrike" cap="none" dirty="0">
                <a:solidFill>
                  <a:srgbClr val="000000"/>
                </a:solidFill>
                <a:latin typeface="Verdana"/>
                <a:ea typeface="Verdana"/>
                <a:cs typeface="Verdana"/>
                <a:sym typeface="Verdana"/>
              </a:rPr>
              <a:t>Bachelor of </a:t>
            </a:r>
            <a:r>
              <a:rPr lang="en-US" sz="1000" dirty="0">
                <a:latin typeface="Verdana"/>
                <a:ea typeface="Verdana"/>
                <a:cs typeface="Verdana"/>
                <a:sym typeface="Verdana"/>
              </a:rPr>
              <a:t>Electronics and Telecommunication</a:t>
            </a:r>
          </a:p>
          <a:p>
            <a:pPr marR="0" lvl="0" algn="l" rtl="0">
              <a:lnSpc>
                <a:spcPct val="114000"/>
              </a:lnSpc>
              <a:spcBef>
                <a:spcPts val="0"/>
              </a:spcBef>
              <a:spcAft>
                <a:spcPts val="0"/>
              </a:spcAft>
              <a:buClr>
                <a:srgbClr val="000000"/>
              </a:buClr>
              <a:buSzPts val="1000"/>
            </a:pPr>
            <a:r>
              <a:rPr lang="en-US" sz="1000" dirty="0">
                <a:latin typeface="Verdana"/>
                <a:ea typeface="Verdana"/>
                <a:cs typeface="Verdana"/>
                <a:sym typeface="Verdana"/>
              </a:rPr>
              <a:t>2017-2021</a:t>
            </a:r>
          </a:p>
        </p:txBody>
      </p:sp>
      <p:sp>
        <p:nvSpPr>
          <p:cNvPr id="123" name="Google Shape;123;p1"/>
          <p:cNvSpPr/>
          <p:nvPr/>
        </p:nvSpPr>
        <p:spPr>
          <a:xfrm>
            <a:off x="9242029" y="1330142"/>
            <a:ext cx="56778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dirty="0">
                <a:solidFill>
                  <a:srgbClr val="0070AD"/>
                </a:solidFill>
                <a:latin typeface="Verdana"/>
                <a:ea typeface="Verdana"/>
                <a:cs typeface="Verdana"/>
                <a:sym typeface="Verdana"/>
              </a:rPr>
              <a:t>Skills</a:t>
            </a:r>
            <a:endParaRPr sz="1000" b="0" i="0" u="none" strike="noStrike" cap="none" dirty="0">
              <a:solidFill>
                <a:srgbClr val="000000"/>
              </a:solidFill>
              <a:latin typeface="Verdana"/>
              <a:ea typeface="Verdana"/>
              <a:cs typeface="Verdana"/>
              <a:sym typeface="Verdana"/>
            </a:endParaRPr>
          </a:p>
        </p:txBody>
      </p:sp>
      <p:sp>
        <p:nvSpPr>
          <p:cNvPr id="124" name="Google Shape;124;p1"/>
          <p:cNvSpPr>
            <a:spLocks noGrp="1"/>
          </p:cNvSpPr>
          <p:nvPr>
            <p:ph type="pic" idx="5"/>
          </p:nvPr>
        </p:nvSpPr>
        <p:spPr>
          <a:xfrm>
            <a:off x="383259" y="287492"/>
            <a:ext cx="1734208" cy="1735628"/>
          </a:xfrm>
          <a:prstGeom prst="ellipse">
            <a:avLst/>
          </a:prstGeom>
          <a:solidFill>
            <a:schemeClr val="lt1"/>
          </a:solidFill>
          <a:ln>
            <a:noFill/>
          </a:ln>
        </p:spPr>
      </p:sp>
      <p:pic>
        <p:nvPicPr>
          <p:cNvPr id="125" name="Google Shape;125;p1"/>
          <p:cNvPicPr preferRelativeResize="0"/>
          <p:nvPr/>
        </p:nvPicPr>
        <p:blipFill>
          <a:blip r:embed="rId3"/>
          <a:srcRect t="12759" b="12759"/>
          <a:stretch/>
        </p:blipFill>
        <p:spPr>
          <a:xfrm>
            <a:off x="344213" y="287556"/>
            <a:ext cx="1812300" cy="1735500"/>
          </a:xfrm>
          <a:prstGeom prst="ellipse">
            <a:avLst/>
          </a:prstGeom>
          <a:noFill/>
          <a:ln>
            <a:noFill/>
          </a:ln>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358</Words>
  <Application>Microsoft Office PowerPoint</Application>
  <PresentationFormat>Widescreen</PresentationFormat>
  <Paragraphs>63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MT</vt:lpstr>
      <vt:lpstr>Noto Sans Symbols</vt:lpstr>
      <vt:lpstr>Times New Roman</vt:lpstr>
      <vt:lpstr>Verdana</vt:lpstr>
      <vt:lpstr>2_Capgemini Master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Sitaramnishad, Shaktiman</cp:lastModifiedBy>
  <cp:revision>3</cp:revision>
  <dcterms:created xsi:type="dcterms:W3CDTF">2020-09-22T06:24:34Z</dcterms:created>
  <dcterms:modified xsi:type="dcterms:W3CDTF">2023-01-06T11:48:26Z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