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swald Light" panose="00000400000000000000" pitchFamily="2" charset="0"/>
      <p:regular r:id="rId42"/>
      <p:bold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6">
          <p15:clr>
            <a:srgbClr val="747775"/>
          </p15:clr>
        </p15:guide>
        <p15:guide id="4" pos="252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yAj02LjGCE0GrZCs2evpI+4B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EDE36-2210-4140-B68C-54EC92417216}">
  <a:tblStyle styleId="{4B1EDE36-2210-4140-B68C-54EC9241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584"/>
        <p:guide pos="2880"/>
        <p:guide orient="horz" pos="936"/>
        <p:guide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3d1a56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3d1a56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3d1a562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3d1a562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ccac1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ccac1f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3d1a56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3d1a56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d3d1a562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d3d1a562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3d1a5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3d1a5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d3d1a56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d3d1a56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a228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81a228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3d1a5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3d1a5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3d1a5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3d1a5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3d1a562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3d1a562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3d1a56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3d1a56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3d1a5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3d1a5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3d1a562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3d1a562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cef3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4cef3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66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179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240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5932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613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102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8477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8360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17645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ình bày chứa tiêu đề 1">
  <p:cSld name="Trang trình bày chứa tiêu đề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9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76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3200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5544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1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568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065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092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7814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50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5550" y="1532125"/>
            <a:ext cx="90291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Supply Chain Analytics</a:t>
            </a:r>
            <a:r>
              <a:rPr lang="en" sz="4900" dirty="0">
                <a:solidFill>
                  <a:schemeClr val="lt1"/>
                </a:solidFill>
              </a:rPr>
              <a:t> </a:t>
            </a:r>
            <a:endParaRPr sz="4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2"/>
                </a:solidFill>
              </a:rPr>
              <a:t>Analyzing supply chain’s inefficiencies</a:t>
            </a:r>
            <a:br>
              <a:rPr lang="en" sz="2700" dirty="0">
                <a:solidFill>
                  <a:schemeClr val="accent2"/>
                </a:solidFill>
              </a:rPr>
            </a:br>
            <a:r>
              <a:rPr lang="en" sz="2700" dirty="0">
                <a:solidFill>
                  <a:schemeClr val="accent2"/>
                </a:solidFill>
              </a:rPr>
              <a:t>By: Shakti Siddharth Ray</a:t>
            </a:r>
            <a:endParaRPr sz="4000" dirty="0">
              <a:solidFill>
                <a:srgbClr val="2F4B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 idx="4294967295"/>
          </p:nvPr>
        </p:nvSpPr>
        <p:spPr>
          <a:xfrm>
            <a:off x="0" y="801688"/>
            <a:ext cx="53721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20">
                <a:solidFill>
                  <a:schemeClr val="accent1"/>
                </a:solidFill>
              </a:rPr>
              <a:t>Project</a:t>
            </a:r>
            <a:endParaRPr sz="2820" b="1">
              <a:solidFill>
                <a:schemeClr val="accent1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421750" y="1440400"/>
            <a:ext cx="5537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3d1a5626_0_104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g23d3d1a562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3" y="588325"/>
            <a:ext cx="5708841" cy="3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d3d1a5626_0_104"/>
          <p:cNvSpPr txBox="1"/>
          <p:nvPr/>
        </p:nvSpPr>
        <p:spPr>
          <a:xfrm>
            <a:off x="6023225" y="1415025"/>
            <a:ext cx="2646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company is frequently having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excessive inventory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or overstocked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g23d3d1a5626_0_104"/>
          <p:cNvCxnSpPr/>
          <p:nvPr/>
        </p:nvCxnSpPr>
        <p:spPr>
          <a:xfrm>
            <a:off x="4830250" y="1645575"/>
            <a:ext cx="0" cy="79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3d3d1a5626_0_104"/>
          <p:cNvCxnSpPr>
            <a:endCxn id="197" idx="1"/>
          </p:cNvCxnSpPr>
          <p:nvPr/>
        </p:nvCxnSpPr>
        <p:spPr>
          <a:xfrm rot="10800000" flipH="1">
            <a:off x="4840325" y="1748325"/>
            <a:ext cx="1182900" cy="3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23d3d1a5626_0_104"/>
          <p:cNvSpPr txBox="1"/>
          <p:nvPr/>
        </p:nvSpPr>
        <p:spPr>
          <a:xfrm>
            <a:off x="6023225" y="2918800"/>
            <a:ext cx="2737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Inventory fluctuates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strongly at times, even though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customers’ demand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quite stable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01" name="Google Shape;201;g23d3d1a5626_0_104"/>
          <p:cNvCxnSpPr>
            <a:endCxn id="200" idx="1"/>
          </p:cNvCxnSpPr>
          <p:nvPr/>
        </p:nvCxnSpPr>
        <p:spPr>
          <a:xfrm>
            <a:off x="3910625" y="2495950"/>
            <a:ext cx="2112600" cy="81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23d3d1a5626_0_104"/>
          <p:cNvCxnSpPr>
            <a:endCxn id="200" idx="1"/>
          </p:cNvCxnSpPr>
          <p:nvPr/>
        </p:nvCxnSpPr>
        <p:spPr>
          <a:xfrm>
            <a:off x="2648225" y="2799850"/>
            <a:ext cx="337500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g23d3d1a5626_0_104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the challenge of not being able to maintain a stable warehouse inventory to meet the ordering demand of customers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3d3d1a562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408864"/>
            <a:ext cx="4645200" cy="319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d3d1a5626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150075"/>
            <a:ext cx="4217472" cy="32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3d3d1a5626_0_112"/>
          <p:cNvCxnSpPr/>
          <p:nvPr/>
        </p:nvCxnSpPr>
        <p:spPr>
          <a:xfrm rot="10800000">
            <a:off x="7141300" y="1215925"/>
            <a:ext cx="3000" cy="1815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g23d3d1a5626_0_112"/>
          <p:cNvSpPr txBox="1"/>
          <p:nvPr/>
        </p:nvSpPr>
        <p:spPr>
          <a:xfrm>
            <a:off x="174575" y="351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3d3d1a5626_0_112"/>
          <p:cNvSpPr txBox="1"/>
          <p:nvPr/>
        </p:nvSpPr>
        <p:spPr>
          <a:xfrm>
            <a:off x="4838075" y="3216350"/>
            <a:ext cx="4185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product departments have LSRs 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around the 40% mark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except for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technology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whose rates go up to more than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50%.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3d3d1a5626_0_112"/>
          <p:cNvSpPr txBox="1"/>
          <p:nvPr/>
        </p:nvSpPr>
        <p:spPr>
          <a:xfrm>
            <a:off x="215825" y="3416450"/>
            <a:ext cx="418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LSR range from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40% to 50%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3d3d1a5626_0_112"/>
          <p:cNvSpPr/>
          <p:nvPr/>
        </p:nvSpPr>
        <p:spPr>
          <a:xfrm>
            <a:off x="508350" y="4059925"/>
            <a:ext cx="8127300" cy="7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high late shipment rate of average 40% over a long time which remains concerning and indicates inefficiencies in the shipping system that need improvement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cac1fab_0_45"/>
          <p:cNvSpPr txBox="1"/>
          <p:nvPr/>
        </p:nvSpPr>
        <p:spPr>
          <a:xfrm>
            <a:off x="7325" y="59825"/>
            <a:ext cx="8450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</a:t>
            </a: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supply chain issues that need to be addressed</a:t>
            </a:r>
            <a:endParaRPr sz="16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39ccac1fab_0_45"/>
          <p:cNvSpPr txBox="1"/>
          <p:nvPr/>
        </p:nvSpPr>
        <p:spPr>
          <a:xfrm>
            <a:off x="576000" y="2637175"/>
            <a:ext cx="2247600" cy="586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Supply chain inefficiencies</a:t>
            </a:r>
            <a:endParaRPr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239ccac1fab_0_45"/>
          <p:cNvSpPr txBox="1"/>
          <p:nvPr/>
        </p:nvSpPr>
        <p:spPr>
          <a:xfrm>
            <a:off x="3199400" y="1597602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inventory management</a:t>
            </a:r>
            <a:endParaRPr sz="13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239ccac1fab_0_45"/>
          <p:cNvSpPr txBox="1"/>
          <p:nvPr/>
        </p:nvSpPr>
        <p:spPr>
          <a:xfrm>
            <a:off x="3199575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shipment system</a:t>
            </a:r>
            <a:endParaRPr sz="1300"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39ccac1fab_0_45"/>
          <p:cNvSpPr txBox="1"/>
          <p:nvPr/>
        </p:nvSpPr>
        <p:spPr>
          <a:xfrm>
            <a:off x="6066850" y="2310277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Overstock and understock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239ccac1fab_0_45"/>
          <p:cNvSpPr txBox="1"/>
          <p:nvPr/>
        </p:nvSpPr>
        <p:spPr>
          <a:xfrm>
            <a:off x="6066850" y="821250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Supplier network disruption</a:t>
            </a:r>
            <a:endParaRPr sz="13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239ccac1fab_0_45"/>
          <p:cNvSpPr txBox="1"/>
          <p:nvPr/>
        </p:nvSpPr>
        <p:spPr>
          <a:xfrm>
            <a:off x="6066850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late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shipment rate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g239ccac1fab_0_45"/>
          <p:cNvCxnSpPr>
            <a:stCxn id="221" idx="3"/>
            <a:endCxn id="224" idx="1"/>
          </p:cNvCxnSpPr>
          <p:nvPr/>
        </p:nvCxnSpPr>
        <p:spPr>
          <a:xfrm rot="10800000" flipH="1">
            <a:off x="5021900" y="1137702"/>
            <a:ext cx="1044900" cy="77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39ccac1fab_0_45"/>
          <p:cNvCxnSpPr>
            <a:stCxn id="223" idx="1"/>
            <a:endCxn id="221" idx="3"/>
          </p:cNvCxnSpPr>
          <p:nvPr/>
        </p:nvCxnSpPr>
        <p:spPr>
          <a:xfrm rot="10800000">
            <a:off x="5021950" y="1913977"/>
            <a:ext cx="1044900" cy="7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39ccac1fab_0_45"/>
          <p:cNvCxnSpPr>
            <a:stCxn id="225" idx="1"/>
            <a:endCxn id="222" idx="3"/>
          </p:cNvCxnSpPr>
          <p:nvPr/>
        </p:nvCxnSpPr>
        <p:spPr>
          <a:xfrm rot="10800000">
            <a:off x="5021950" y="3908825"/>
            <a:ext cx="10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39ccac1fab_0_45"/>
          <p:cNvCxnSpPr>
            <a:stCxn id="220" idx="3"/>
            <a:endCxn id="221" idx="1"/>
          </p:cNvCxnSpPr>
          <p:nvPr/>
        </p:nvCxnSpPr>
        <p:spPr>
          <a:xfrm rot="10800000" flipH="1">
            <a:off x="2823600" y="1914025"/>
            <a:ext cx="375900" cy="10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39ccac1fab_0_45"/>
          <p:cNvCxnSpPr>
            <a:stCxn id="222" idx="1"/>
            <a:endCxn id="220" idx="3"/>
          </p:cNvCxnSpPr>
          <p:nvPr/>
        </p:nvCxnSpPr>
        <p:spPr>
          <a:xfrm rot="10800000">
            <a:off x="2823675" y="2930525"/>
            <a:ext cx="375900" cy="9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39ccac1fab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3d3d1a5626_1_2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g23d3d1a5626_1_2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3d3d1a5626_1_2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g23d3d1a5626_1_2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d3d1a562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588325"/>
            <a:ext cx="5771549" cy="33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3d3d1a5626_1_9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3d3d1a5626_1_9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Supplier disruption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23d3d1a5626_1_9"/>
          <p:cNvSpPr txBox="1"/>
          <p:nvPr/>
        </p:nvSpPr>
        <p:spPr>
          <a:xfrm>
            <a:off x="436900" y="3893400"/>
            <a:ext cx="545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time, the tendency to join shopping online rise sharply in the LATAM, then in turn to Europe, Pacific Asia, North America and Africa. This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trend continues to repeat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LATAM</a:t>
            </a:r>
            <a:endParaRPr sz="120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g23d3d1a5626_1_9"/>
          <p:cNvCxnSpPr/>
          <p:nvPr/>
        </p:nvCxnSpPr>
        <p:spPr>
          <a:xfrm>
            <a:off x="485050" y="3900575"/>
            <a:ext cx="508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g23d3d1a5626_1_9"/>
          <p:cNvSpPr txBox="1"/>
          <p:nvPr/>
        </p:nvSpPr>
        <p:spPr>
          <a:xfrm>
            <a:off x="6246700" y="588325"/>
            <a:ext cx="2814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short term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the company should focus on suppliers in the likely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growing customer group in Asia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especially those that provide emerging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departments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such as technology.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3d3d1a5626_1_9"/>
          <p:cNvSpPr txBox="1"/>
          <p:nvPr/>
        </p:nvSpPr>
        <p:spPr>
          <a:xfrm>
            <a:off x="6246700" y="2421375"/>
            <a:ext cx="281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term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next main customer group is likely to be from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North America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company needs to take advantage of the time 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redesign the supplier network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recalling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old best selling departments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51" name="Google Shape;251;g23d3d1a5626_1_9"/>
          <p:cNvCxnSpPr>
            <a:endCxn id="249" idx="1"/>
          </p:cNvCxnSpPr>
          <p:nvPr/>
        </p:nvCxnSpPr>
        <p:spPr>
          <a:xfrm rot="10800000" flipH="1">
            <a:off x="5668900" y="1029325"/>
            <a:ext cx="577800" cy="132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23d3d1a5626_1_9"/>
          <p:cNvCxnSpPr>
            <a:endCxn id="249" idx="1"/>
          </p:cNvCxnSpPr>
          <p:nvPr/>
        </p:nvCxnSpPr>
        <p:spPr>
          <a:xfrm rot="10800000" flipH="1">
            <a:off x="2667700" y="1029325"/>
            <a:ext cx="3579000" cy="76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23d3d1a5626_1_9"/>
          <p:cNvCxnSpPr>
            <a:endCxn id="250" idx="1"/>
          </p:cNvCxnSpPr>
          <p:nvPr/>
        </p:nvCxnSpPr>
        <p:spPr>
          <a:xfrm>
            <a:off x="3304300" y="2496075"/>
            <a:ext cx="2942400" cy="64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23d3d1a5626_1_30"/>
          <p:cNvGraphicFramePr/>
          <p:nvPr/>
        </p:nvGraphicFramePr>
        <p:xfrm>
          <a:off x="952500" y="769625"/>
          <a:ext cx="7239000" cy="38175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Forecasting demand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Analyzing historical sales data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Tracking market trends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Employing predictive analytics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Anticipate future demand, allowing to maintain an optimal inventory level.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Setting up controlling indicators for each product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Reorder points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Lead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Sales velocity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Desired safety stock levels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Ensuring the company replenishes stock in a timely manner without risking overstocking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Predicting the product life cycle for each region (if possible)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Calculate the appropriate amount of inventory and chose the right product for each market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g23d3d1a5626_1_30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3d3d1a5626_1_3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3d1a5626_1_18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6" name="Google Shape;266;g23d3d1a5626_1_18"/>
          <p:cNvGraphicFramePr/>
          <p:nvPr/>
        </p:nvGraphicFramePr>
        <p:xfrm>
          <a:off x="586725" y="674020"/>
          <a:ext cx="7970550" cy="425754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6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near the warehouse (North America, LATAM, Western Europe,...)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Redesigned transportation route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Adopting a cross-docking strategy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Take advantage of Less - than - truckload  transportation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shipping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far away from the warehouse (Asia Pacific, SEA,...)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Establishing a warehouse in a strategic logistics hub like Singapore in Asia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Expand the company's control on global reach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shipping time to those markets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Collaboration with local logistics companies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Leverage their local existing resources and expertise to optimize cost and supply chain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13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209325" y="1999400"/>
            <a:ext cx="614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a228482_0_45"/>
          <p:cNvSpPr txBox="1"/>
          <p:nvPr/>
        </p:nvSpPr>
        <p:spPr>
          <a:xfrm>
            <a:off x="954969" y="2185932"/>
            <a:ext cx="224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2381a228482_0_45"/>
          <p:cNvSpPr/>
          <p:nvPr/>
        </p:nvSpPr>
        <p:spPr>
          <a:xfrm>
            <a:off x="4322078" y="372919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381a228482_0_45"/>
          <p:cNvSpPr/>
          <p:nvPr/>
        </p:nvSpPr>
        <p:spPr>
          <a:xfrm>
            <a:off x="4322078" y="921526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381a228482_0_45"/>
          <p:cNvSpPr txBox="1"/>
          <p:nvPr/>
        </p:nvSpPr>
        <p:spPr>
          <a:xfrm>
            <a:off x="5082350" y="1036950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2381a228482_0_45"/>
          <p:cNvSpPr txBox="1"/>
          <p:nvPr/>
        </p:nvSpPr>
        <p:spPr>
          <a:xfrm>
            <a:off x="5153800" y="3838479"/>
            <a:ext cx="14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2381a228482_0_45"/>
          <p:cNvSpPr txBox="1"/>
          <p:nvPr/>
        </p:nvSpPr>
        <p:spPr>
          <a:xfrm>
            <a:off x="5153800" y="140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performance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and Product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2381a228482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381a228482_0_45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g2381a228482_0_45"/>
          <p:cNvSpPr/>
          <p:nvPr/>
        </p:nvSpPr>
        <p:spPr>
          <a:xfrm>
            <a:off x="4322078" y="228134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81a228482_0_45"/>
          <p:cNvSpPr txBox="1"/>
          <p:nvPr/>
        </p:nvSpPr>
        <p:spPr>
          <a:xfrm>
            <a:off x="5153800" y="2390625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2381a228482_0_45"/>
          <p:cNvSpPr txBox="1"/>
          <p:nvPr/>
        </p:nvSpPr>
        <p:spPr>
          <a:xfrm>
            <a:off x="5162300" y="277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downturn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Overstock and understock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 shipment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23d3d1a5626_0_50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3d3d1a5626_0_50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d3d1a5626_0_50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d3d1a5626_0_50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d1a5626_0_15"/>
          <p:cNvSpPr txBox="1"/>
          <p:nvPr/>
        </p:nvSpPr>
        <p:spPr>
          <a:xfrm>
            <a:off x="21500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performance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23d3d1a5626_0_15"/>
          <p:cNvSpPr txBox="1"/>
          <p:nvPr/>
        </p:nvSpPr>
        <p:spPr>
          <a:xfrm>
            <a:off x="451550" y="3250625"/>
            <a:ext cx="38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net sales and profit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dropped sharply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Q4/2017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3d3d1a5626_0_15"/>
          <p:cNvSpPr txBox="1"/>
          <p:nvPr/>
        </p:nvSpPr>
        <p:spPr>
          <a:xfrm>
            <a:off x="473235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Customer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3d3d1a562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709575"/>
            <a:ext cx="4000208" cy="24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d3d1a562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12" y="667950"/>
            <a:ext cx="3805428" cy="21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3d3d1a5626_0_15"/>
          <p:cNvCxnSpPr/>
          <p:nvPr/>
        </p:nvCxnSpPr>
        <p:spPr>
          <a:xfrm rot="10800000">
            <a:off x="7098425" y="1172150"/>
            <a:ext cx="0" cy="1399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8" name="Google Shape;138;g23d3d1a562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200" y="2793800"/>
            <a:ext cx="3729300" cy="2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3d1a562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751200"/>
            <a:ext cx="4203576" cy="3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d3d1a5626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12" y="751200"/>
            <a:ext cx="4705463" cy="2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3d1a5626_1_51"/>
          <p:cNvSpPr txBox="1"/>
          <p:nvPr/>
        </p:nvSpPr>
        <p:spPr>
          <a:xfrm>
            <a:off x="222450" y="207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Product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3d3d1a5626_1_51"/>
          <p:cNvSpPr txBox="1"/>
          <p:nvPr/>
        </p:nvSpPr>
        <p:spPr>
          <a:xfrm>
            <a:off x="359625" y="3772250"/>
            <a:ext cx="376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three departments alone account for more than </a:t>
            </a:r>
            <a:r>
              <a:rPr lang="en" sz="15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3d3d1a5626_1_51"/>
          <p:cNvSpPr txBox="1"/>
          <p:nvPr/>
        </p:nvSpPr>
        <p:spPr>
          <a:xfrm>
            <a:off x="4501275" y="3795350"/>
            <a:ext cx="41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no product names out of the top 9 could reach 1000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g23d3d1a5626_1_51"/>
          <p:cNvCxnSpPr/>
          <p:nvPr/>
        </p:nvCxnSpPr>
        <p:spPr>
          <a:xfrm rot="10800000">
            <a:off x="7452100" y="1505725"/>
            <a:ext cx="0" cy="1949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d3d1a5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513693"/>
            <a:ext cx="3802575" cy="200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d3d1a5626_0_38"/>
          <p:cNvSpPr txBox="1"/>
          <p:nvPr/>
        </p:nvSpPr>
        <p:spPr>
          <a:xfrm>
            <a:off x="215000" y="997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Inventory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23d3d1a5626_0_38"/>
          <p:cNvSpPr txBox="1"/>
          <p:nvPr/>
        </p:nvSpPr>
        <p:spPr>
          <a:xfrm>
            <a:off x="2762500" y="743275"/>
            <a:ext cx="182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which, most of the orders are shipped from the US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g23d3d1a5626_0_38"/>
          <p:cNvCxnSpPr>
            <a:endCxn id="155" idx="2"/>
          </p:cNvCxnSpPr>
          <p:nvPr/>
        </p:nvCxnSpPr>
        <p:spPr>
          <a:xfrm rot="10800000" flipH="1">
            <a:off x="2672800" y="1312675"/>
            <a:ext cx="1002000" cy="46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23d3d1a5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0" y="89050"/>
            <a:ext cx="3495700" cy="2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d3d1a5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275" y="2551425"/>
            <a:ext cx="4356999" cy="235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d3d1a5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00" y="2619775"/>
            <a:ext cx="4357000" cy="2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3d3d1a5626_0_64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g23d3d1a5626_0_64"/>
          <p:cNvSpPr txBox="1"/>
          <p:nvPr/>
        </p:nvSpPr>
        <p:spPr>
          <a:xfrm>
            <a:off x="3091732" y="2121638"/>
            <a:ext cx="555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3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23d3d1a5626_0_64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23d3d1a5626_0_64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3d1a5626_0_96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absence of the old leading - best selling departments (Apparel, Fanshop, Footwear, Golf), was closely linked to this downturn.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23d3d1a5626_0_96"/>
          <p:cNvSpPr txBox="1"/>
          <p:nvPr/>
        </p:nvSpPr>
        <p:spPr>
          <a:xfrm>
            <a:off x="6377550" y="1492800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Apparel, Fanshop, Footwear and Golf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which were instrumental to business’s success has suddenly plummeted and </a:t>
            </a:r>
            <a:r>
              <a:rPr lang="en" sz="1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almost disappeared.</a:t>
            </a:r>
            <a:endParaRPr sz="12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23d3d1a5626_0_96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g23d3d1a562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0" y="588325"/>
            <a:ext cx="60601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3d1a5626_0_96"/>
          <p:cNvSpPr txBox="1"/>
          <p:nvPr/>
        </p:nvSpPr>
        <p:spPr>
          <a:xfrm>
            <a:off x="6399550" y="2590975"/>
            <a:ext cx="2661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Meanwhile, the product departments such as </a:t>
            </a:r>
            <a:r>
              <a:rPr lang="en" sz="12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Technology and Discs Shop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showed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potential growth 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177" name="Google Shape;177;g23d3d1a5626_0_96"/>
          <p:cNvCxnSpPr>
            <a:stCxn id="175" idx="3"/>
          </p:cNvCxnSpPr>
          <p:nvPr/>
        </p:nvCxnSpPr>
        <p:spPr>
          <a:xfrm flipH="1">
            <a:off x="5830750" y="2254550"/>
            <a:ext cx="568800" cy="18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3d3d1a5626_0_96"/>
          <p:cNvCxnSpPr>
            <a:stCxn id="176" idx="1"/>
          </p:cNvCxnSpPr>
          <p:nvPr/>
        </p:nvCxnSpPr>
        <p:spPr>
          <a:xfrm rot="10800000">
            <a:off x="5881150" y="2889925"/>
            <a:ext cx="518400" cy="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cef3cc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513900"/>
            <a:ext cx="6324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cef3ccd_0_10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decline was not due to changing customer preferences, but rather a supply chain disruption from supplier network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3d4cef3ccd_0_10"/>
          <p:cNvSpPr txBox="1"/>
          <p:nvPr/>
        </p:nvSpPr>
        <p:spPr>
          <a:xfrm>
            <a:off x="6377550" y="976625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Inventories of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Apparel, Fanshop, Footwear and Golf 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almost disappeared even though there was no sign of a sharp decrease before.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23d4cef3ccd_0_1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3d4cef3ccd_0_10"/>
          <p:cNvSpPr txBox="1"/>
          <p:nvPr/>
        </p:nvSpPr>
        <p:spPr>
          <a:xfrm>
            <a:off x="6399550" y="2209975"/>
            <a:ext cx="2796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departments like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Technology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suddenly had an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inventory follow by a gradual decrease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8" name="Google Shape;188;g23d4cef3ccd_0_10"/>
          <p:cNvCxnSpPr>
            <a:stCxn id="185" idx="1"/>
          </p:cNvCxnSpPr>
          <p:nvPr/>
        </p:nvCxnSpPr>
        <p:spPr>
          <a:xfrm flipH="1">
            <a:off x="909450" y="1417625"/>
            <a:ext cx="5468100" cy="6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3d4cef3ccd_0_10"/>
          <p:cNvCxnSpPr>
            <a:stCxn id="185" idx="1"/>
          </p:cNvCxnSpPr>
          <p:nvPr/>
        </p:nvCxnSpPr>
        <p:spPr>
          <a:xfrm flipH="1">
            <a:off x="5052450" y="1417625"/>
            <a:ext cx="1325100" cy="8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3d4cef3ccd_0_10"/>
          <p:cNvCxnSpPr>
            <a:stCxn id="187" idx="1"/>
          </p:cNvCxnSpPr>
          <p:nvPr/>
        </p:nvCxnSpPr>
        <p:spPr>
          <a:xfrm flipH="1">
            <a:off x="5658850" y="2607025"/>
            <a:ext cx="740700" cy="60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713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Montserrat</vt:lpstr>
      <vt:lpstr>Roboto</vt:lpstr>
      <vt:lpstr>Arial</vt:lpstr>
      <vt:lpstr>Open Sans</vt:lpstr>
      <vt:lpstr>Fira Sans Extra Condensed</vt:lpstr>
      <vt:lpstr>Calibri Light</vt:lpstr>
      <vt:lpstr>Nunito Medium</vt:lpstr>
      <vt:lpstr>Calibri</vt:lpstr>
      <vt:lpstr>Lato</vt:lpstr>
      <vt:lpstr>Oswald Light</vt:lpstr>
      <vt:lpstr>Celestial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cp:lastModifiedBy>SHAKTI SIDDHARTH RAY</cp:lastModifiedBy>
  <cp:revision>1</cp:revision>
  <dcterms:modified xsi:type="dcterms:W3CDTF">2024-08-21T18:32:00Z</dcterms:modified>
</cp:coreProperties>
</file>