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146846642" r:id="rId2"/>
    <p:sldId id="2146846645" r:id="rId3"/>
    <p:sldId id="257" r:id="rId4"/>
    <p:sldId id="2146846644" r:id="rId5"/>
    <p:sldId id="258" r:id="rId6"/>
    <p:sldId id="270" r:id="rId7"/>
    <p:sldId id="2146846646" r:id="rId8"/>
    <p:sldId id="271" r:id="rId9"/>
    <p:sldId id="2146846647" r:id="rId10"/>
    <p:sldId id="275" r:id="rId11"/>
    <p:sldId id="276"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9FFF"/>
    <a:srgbClr val="A1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5792D9-F048-4E3C-84E3-231DA3AB4C70}" v="1" dt="2025-03-17T05:45:24.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pta, Sumit" userId="1897bf9b-0dd3-4194-b659-65bd26db6033" providerId="ADAL" clId="{A75792D9-F048-4E3C-84E3-231DA3AB4C70}"/>
    <pc:docChg chg="modSld">
      <pc:chgData name="Gupta, Sumit" userId="1897bf9b-0dd3-4194-b659-65bd26db6033" providerId="ADAL" clId="{A75792D9-F048-4E3C-84E3-231DA3AB4C70}" dt="2025-03-17T05:46:17.606" v="13" actId="1076"/>
      <pc:docMkLst>
        <pc:docMk/>
      </pc:docMkLst>
      <pc:sldChg chg="addSp modSp mod">
        <pc:chgData name="Gupta, Sumit" userId="1897bf9b-0dd3-4194-b659-65bd26db6033" providerId="ADAL" clId="{A75792D9-F048-4E3C-84E3-231DA3AB4C70}" dt="2025-03-17T05:46:17.606" v="13" actId="1076"/>
        <pc:sldMkLst>
          <pc:docMk/>
          <pc:sldMk cId="1034298420" sldId="2146846645"/>
        </pc:sldMkLst>
        <pc:spChg chg="mod">
          <ac:chgData name="Gupta, Sumit" userId="1897bf9b-0dd3-4194-b659-65bd26db6033" providerId="ADAL" clId="{A75792D9-F048-4E3C-84E3-231DA3AB4C70}" dt="2025-03-17T05:46:17.606" v="13" actId="1076"/>
          <ac:spMkLst>
            <pc:docMk/>
            <pc:sldMk cId="1034298420" sldId="2146846645"/>
            <ac:spMk id="3" creationId="{B05C2CB0-0343-F5F7-DC39-4B19C208B46A}"/>
          </ac:spMkLst>
        </pc:spChg>
        <pc:spChg chg="add mod">
          <ac:chgData name="Gupta, Sumit" userId="1897bf9b-0dd3-4194-b659-65bd26db6033" providerId="ADAL" clId="{A75792D9-F048-4E3C-84E3-231DA3AB4C70}" dt="2025-03-17T05:46:13.704" v="12" actId="14100"/>
          <ac:spMkLst>
            <pc:docMk/>
            <pc:sldMk cId="1034298420" sldId="2146846645"/>
            <ac:spMk id="4" creationId="{DECEAEA0-57D2-4376-DAC1-1AEDB8E9B8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C652EB-1AD3-475A-A521-A73369DAF7B8}"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F3C519-617E-43DC-8CB2-0DA69DD3A737}" type="slidenum">
              <a:rPr lang="en-US" smtClean="0"/>
              <a:t>‹#›</a:t>
            </a:fld>
            <a:endParaRPr lang="en-US"/>
          </a:p>
        </p:txBody>
      </p:sp>
    </p:spTree>
    <p:extLst>
      <p:ext uri="{BB962C8B-B14F-4D97-AF65-F5344CB8AC3E}">
        <p14:creationId xmlns:p14="http://schemas.microsoft.com/office/powerpoint/2010/main" val="16995587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a:extLst>
            <a:ext uri="{FF2B5EF4-FFF2-40B4-BE49-F238E27FC236}">
              <a16:creationId xmlns:a16="http://schemas.microsoft.com/office/drawing/2014/main" id="{377E5138-09A3-18C3-30F9-87EEF93DA76F}"/>
            </a:ext>
          </a:extLst>
        </p:cNvPr>
        <p:cNvGrpSpPr/>
        <p:nvPr/>
      </p:nvGrpSpPr>
      <p:grpSpPr>
        <a:xfrm>
          <a:off x="0" y="0"/>
          <a:ext cx="0" cy="0"/>
          <a:chOff x="0" y="0"/>
          <a:chExt cx="0" cy="0"/>
        </a:xfrm>
      </p:grpSpPr>
      <p:sp>
        <p:nvSpPr>
          <p:cNvPr id="73" name="Google Shape;73;g22b7494ca56_0_6:notes">
            <a:extLst>
              <a:ext uri="{FF2B5EF4-FFF2-40B4-BE49-F238E27FC236}">
                <a16:creationId xmlns:a16="http://schemas.microsoft.com/office/drawing/2014/main" id="{7380F242-D4C9-837E-A2C7-6CF73E8085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a:extLst>
              <a:ext uri="{FF2B5EF4-FFF2-40B4-BE49-F238E27FC236}">
                <a16:creationId xmlns:a16="http://schemas.microsoft.com/office/drawing/2014/main" id="{AEAA5733-BDFF-0500-865E-9BDB2DF84E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919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2b7494ca5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2b7494ca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9618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020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603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2b7494ca5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2b7494ca5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80541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c190bc4ce7_0_12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2c190bc4ce7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686726695"/>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000775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5499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349730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78537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182639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GB" smtClean="0"/>
              <a:pPr/>
              <a:t>‹#›</a:t>
            </a:fld>
            <a:endParaRPr lang="en-GB"/>
          </a:p>
        </p:txBody>
      </p:sp>
    </p:spTree>
    <p:extLst>
      <p:ext uri="{BB962C8B-B14F-4D97-AF65-F5344CB8AC3E}">
        <p14:creationId xmlns:p14="http://schemas.microsoft.com/office/powerpoint/2010/main" val="2872444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50"/>
        <p:cNvGrpSpPr/>
        <p:nvPr/>
      </p:nvGrpSpPr>
      <p:grpSpPr>
        <a:xfrm>
          <a:off x="0" y="0"/>
          <a:ext cx="0" cy="0"/>
          <a:chOff x="0" y="0"/>
          <a:chExt cx="0" cy="0"/>
        </a:xfrm>
      </p:grpSpPr>
    </p:spTree>
    <p:extLst>
      <p:ext uri="{BB962C8B-B14F-4D97-AF65-F5344CB8AC3E}">
        <p14:creationId xmlns:p14="http://schemas.microsoft.com/office/powerpoint/2010/main" val="354881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104981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94" r:id="rId7"/>
    <p:sldLayoutId id="2147483695" r:id="rId8"/>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positivepsychology.com/artificial-intelligence-in-psychology/"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positivepsychology.com/artificial-intelligence-in-psychology/" TargetMode="External"/><Relationship Id="rId3" Type="http://schemas.openxmlformats.org/officeDocument/2006/relationships/hyperlink" Target="https://www.apa.org/monitor/2023/07/psychology-embracing-ai" TargetMode="External"/><Relationship Id="rId7" Type="http://schemas.openxmlformats.org/officeDocument/2006/relationships/hyperlink" Target="https://bigthink.com/articles/my-problem-with-ai/"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hyperlink" Target="https://news.mit.edu/2023/ai-accelerates-problem-solving-complex-scenarios-1205" TargetMode="External"/><Relationship Id="rId11" Type="http://schemas.openxmlformats.org/officeDocument/2006/relationships/hyperlink" Target="https://www.frontiersin.org/journals/neuroscience/articles/10.3389/fnins.2022.1024316/full" TargetMode="External"/><Relationship Id="rId5" Type="http://schemas.openxmlformats.org/officeDocument/2006/relationships/hyperlink" Target="https://www.apa.org/monitor/2021/11/cover-artificial-intelligence" TargetMode="External"/><Relationship Id="rId10" Type="http://schemas.openxmlformats.org/officeDocument/2006/relationships/hyperlink" Target="https://www.vationventures.com/research-article/cognitive-ai-explained-impact-and-future-in-the-digital-world" TargetMode="External"/><Relationship Id="rId4" Type="http://schemas.openxmlformats.org/officeDocument/2006/relationships/hyperlink" Target="https://www.ncbi.nlm.nih.gov/pmc/articles/PMC9582153/" TargetMode="External"/><Relationship Id="rId9" Type="http://schemas.openxmlformats.org/officeDocument/2006/relationships/hyperlink" Target="https://pmc.ncbi.nlm.nih.gov/articles/PMC9818923/"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5.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ncbi.nlm.nih.gov/pmc/articles/PMC9582153/" TargetMode="External"/><Relationship Id="rId7" Type="http://schemas.openxmlformats.org/officeDocument/2006/relationships/hyperlink" Target="https://positivepsychology.com/artificial-intelligence-in-psychology/"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www.frontiersin.org/journals/neuroscience/articles/10.3389/fnins.2022.1024316/full" TargetMode="External"/><Relationship Id="rId5" Type="http://schemas.openxmlformats.org/officeDocument/2006/relationships/hyperlink" Target="https://bigthink.com/articles/my-problem-with-ai/" TargetMode="External"/><Relationship Id="rId4" Type="http://schemas.openxmlformats.org/officeDocument/2006/relationships/hyperlink" Target="https://news.mit.edu/2023/ai-accelerates-problem-solving-complex-scenarios-1205"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apa.org/monitor/2021/11/cover-artificial-intelligence"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hyperlink" Target="https://pmc.ncbi.nlm.nih.gov/articles/PMC9582153/" TargetMode="External"/><Relationship Id="rId4" Type="http://schemas.openxmlformats.org/officeDocument/2006/relationships/hyperlink" Target="https://www.apa.org/monitor/2023/07/psychology-embracing-a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mc.ncbi.nlm.nih.gov/articles/PMC9818923/" TargetMode="External"/><Relationship Id="rId2" Type="http://schemas.openxmlformats.org/officeDocument/2006/relationships/hyperlink" Target="https://news.mit.edu/2023/ai-accelerates-problem-solving-complex-scenarios-1205" TargetMode="External"/><Relationship Id="rId1" Type="http://schemas.openxmlformats.org/officeDocument/2006/relationships/slideLayout" Target="../slideLayouts/slideLayout7.xml"/><Relationship Id="rId5" Type="http://schemas.openxmlformats.org/officeDocument/2006/relationships/hyperlink" Target="https://www.vationventures.com/research-article/cognitive-ai-explained-impact-and-future-in-the-digital-world" TargetMode="External"/><Relationship Id="rId4" Type="http://schemas.openxmlformats.org/officeDocument/2006/relationships/hyperlink" Target="https://positivepsychology.com/artificial-intelligence-in-psychology/"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apa.org/monitor/2021/11/cover-artificial-intelligence"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hyperlink" Target="https://news.mit.edu/2023/ai-accelerates-problem-solving-complex-scenarios-1205" TargetMode="External"/><Relationship Id="rId5" Type="http://schemas.openxmlformats.org/officeDocument/2006/relationships/hyperlink" Target="https://www.frontiersin.org/journals/neuroscience/articles/10.3389/fnins.2022.1024316/full" TargetMode="External"/><Relationship Id="rId4" Type="http://schemas.openxmlformats.org/officeDocument/2006/relationships/hyperlink" Target="https://www.apa.org/monitor/2023/07/psychology-embracing-ai"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583914" y="2317308"/>
            <a:ext cx="5108963" cy="1352986"/>
          </a:xfrm>
        </p:spPr>
        <p:txBody>
          <a:bodyPr/>
          <a:lstStyle/>
          <a:p>
            <a:pPr>
              <a:lnSpc>
                <a:spcPts val="4797"/>
              </a:lnSpc>
            </a:pPr>
            <a:r>
              <a:rPr lang="en-US" sz="4400"/>
              <a:t>Hack the Future: A Gen AI Sprint </a:t>
            </a:r>
            <a:br>
              <a:rPr lang="en-US" sz="4400"/>
            </a:br>
            <a:r>
              <a:rPr lang="en-US" sz="440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Conclusion</a:t>
            </a:r>
          </a:p>
          <a:p>
            <a:pPr defTabSz="1219170">
              <a:lnSpc>
                <a:spcPct val="80000"/>
              </a:lnSpc>
              <a:buClr>
                <a:srgbClr val="000000"/>
              </a:buClr>
              <a:buSzPts val="1100"/>
            </a:pPr>
            <a:endParaRPr lang="en-IN" sz="1200"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endParaRPr lang="en-IN" sz="1200"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endParaRPr lang="en-IN" sz="1200"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endParaRPr lang="en-IN" b="1" kern="0" dirty="0">
              <a:solidFill>
                <a:srgbClr val="000000"/>
              </a:solidFill>
              <a:latin typeface="Graphik" panose="020B0503030202060203" pitchFamily="34" charset="0"/>
              <a:ea typeface="Google Sans SemiBold"/>
              <a:cs typeface="Google Sans SemiBold"/>
              <a:sym typeface="Google Sans SemiBold"/>
            </a:endParaRPr>
          </a:p>
          <a:p>
            <a:pPr>
              <a:buNone/>
            </a:pPr>
            <a:r>
              <a:rPr lang="en-US" b="1" dirty="0">
                <a:effectLst/>
              </a:rPr>
              <a:t>The solution's impact includes:</a:t>
            </a:r>
          </a:p>
          <a:p>
            <a:pPr>
              <a:buNone/>
            </a:pPr>
            <a:endParaRPr lang="en-US" dirty="0">
              <a:effectLst/>
            </a:endParaRPr>
          </a:p>
          <a:p>
            <a:pPr>
              <a:buFont typeface="Arial" panose="020B0604020202020204" pitchFamily="34" charset="0"/>
              <a:buChar char="•"/>
            </a:pPr>
            <a:r>
              <a:rPr lang="en-US" dirty="0"/>
              <a:t>Enhanced decision-making speed and accuracy through data-driven insights, reducing delays.</a:t>
            </a:r>
          </a:p>
          <a:p>
            <a:pPr>
              <a:buFont typeface="Arial" panose="020B0604020202020204" pitchFamily="34" charset="0"/>
              <a:buChar char="•"/>
            </a:pPr>
            <a:endParaRPr lang="en-US" dirty="0"/>
          </a:p>
          <a:p>
            <a:pPr>
              <a:buFont typeface="Arial" panose="020B0604020202020204" pitchFamily="34" charset="0"/>
              <a:buChar char="•"/>
            </a:pPr>
            <a:r>
              <a:rPr lang="en-US" dirty="0"/>
              <a:t>Mitigation of cognitive biases by providing objective analysis and diverse perspectives, addressing a key cognitive psychology challenge.</a:t>
            </a:r>
          </a:p>
          <a:p>
            <a:pPr>
              <a:buFont typeface="Arial" panose="020B0604020202020204" pitchFamily="34" charset="0"/>
              <a:buChar char="•"/>
            </a:pPr>
            <a:endParaRPr lang="en-US" dirty="0"/>
          </a:p>
          <a:p>
            <a:pPr>
              <a:buFont typeface="Arial" panose="020B0604020202020204" pitchFamily="34" charset="0"/>
              <a:buChar char="•"/>
            </a:pPr>
            <a:r>
              <a:rPr lang="en-US" dirty="0"/>
              <a:t>Improved client satisfaction through empathetic and personalized interactions, leveraging emotional intelligence.</a:t>
            </a:r>
          </a:p>
          <a:p>
            <a:pPr>
              <a:buFont typeface="Arial" panose="020B0604020202020204" pitchFamily="34" charset="0"/>
              <a:buChar char="•"/>
            </a:pPr>
            <a:endParaRPr lang="en-US" dirty="0"/>
          </a:p>
          <a:p>
            <a:pPr>
              <a:buFont typeface="Arial" panose="020B0604020202020204" pitchFamily="34" charset="0"/>
              <a:buChar char="•"/>
            </a:pPr>
            <a:r>
              <a:rPr lang="en-US" dirty="0"/>
              <a:t>Reduced cognitive load on consultants, allowing focus on strategic thinking, as supported by </a:t>
            </a:r>
            <a:r>
              <a:rPr lang="en-US" dirty="0">
                <a:hlinkClick r:id="rId3"/>
              </a:rPr>
              <a:t>Psychology &amp; AI: 9 Examples &amp; Apps</a:t>
            </a:r>
            <a:r>
              <a:rPr lang="en-US" dirty="0"/>
              <a:t>.</a:t>
            </a:r>
          </a:p>
          <a:p>
            <a:endParaRPr lang="en-US" dirty="0">
              <a:effectLst/>
            </a:endParaRPr>
          </a:p>
          <a:p>
            <a:r>
              <a:rPr lang="en-US" dirty="0">
                <a:effectLst/>
              </a:rPr>
              <a:t>Its effectiveness lies in leveraging proven AI technologies tailored to consulting needs, augmenting rather than replacing human capabilities. It solves the problem by addressing inefficiencies in data analysis, reducing biases, and enhancing client understanding, leading to better strategic outcomes and increased efficiency for consulting firms.</a:t>
            </a:r>
          </a:p>
          <a:p>
            <a:pPr defTabSz="1219170">
              <a:lnSpc>
                <a:spcPct val="80000"/>
              </a:lnSpc>
              <a:buClr>
                <a:srgbClr val="000000"/>
              </a:buClr>
              <a:buSzPts val="1100"/>
            </a:pP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2429482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Graphik" panose="020B0503030202060203" pitchFamily="34" charset="0"/>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References/Other details</a:t>
            </a: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a:buNone/>
            </a:pPr>
            <a:r>
              <a:rPr lang="en-US" dirty="0">
                <a:effectLst/>
              </a:rPr>
              <a:t>For credibility, the following references are included:</a:t>
            </a:r>
          </a:p>
          <a:p>
            <a:pPr>
              <a:buFont typeface="Arial" panose="020B0604020202020204" pitchFamily="34" charset="0"/>
              <a:buChar char="•"/>
            </a:pPr>
            <a:r>
              <a:rPr lang="en-US" dirty="0"/>
              <a:t>Articles on AI in psychology and cognitive psychology-based AI provide foundational insights.</a:t>
            </a:r>
          </a:p>
          <a:p>
            <a:pPr>
              <a:buFont typeface="Arial" panose="020B0604020202020204" pitchFamily="34" charset="0"/>
              <a:buChar char="•"/>
            </a:pPr>
            <a:endParaRPr lang="en-US" dirty="0"/>
          </a:p>
          <a:p>
            <a:pPr>
              <a:buFont typeface="Arial" panose="020B0604020202020204" pitchFamily="34" charset="0"/>
              <a:buChar char="•"/>
            </a:pPr>
            <a:r>
              <a:rPr lang="en-US" dirty="0"/>
              <a:t>Statistics or examples, such as those in </a:t>
            </a:r>
            <a:r>
              <a:rPr lang="en-US" dirty="0">
                <a:hlinkClick r:id="rId3"/>
              </a:rPr>
              <a:t>AI is changing every aspect of psychology. Here’s what to watch for</a:t>
            </a:r>
            <a:r>
              <a:rPr lang="en-US" dirty="0"/>
              <a:t>, highlight AI's impact on decision-making in business.</a:t>
            </a:r>
          </a:p>
          <a:p>
            <a:endParaRPr lang="en-US" dirty="0">
              <a:effectLst/>
            </a:endParaRPr>
          </a:p>
          <a:p>
            <a:r>
              <a:rPr lang="en-US" dirty="0">
                <a:effectLst/>
              </a:rPr>
              <a:t>Additional notes align the solution with Accenture's focus on innovation and efficiency, with future work potentially expanding the AI agent's capabilities to handle more complex client interactions or integrate with other business tools.</a:t>
            </a:r>
          </a:p>
          <a:p>
            <a:endParaRPr lang="en-GB" sz="2667" b="1" kern="0" dirty="0">
              <a:solidFill>
                <a:srgbClr val="000000"/>
              </a:solidFill>
              <a:latin typeface="Graphik" panose="020B0503030202060203" pitchFamily="34" charset="0"/>
              <a:ea typeface="Google Sans SemiBold"/>
              <a:cs typeface="Google Sans SemiBold"/>
              <a:sym typeface="Google Sans SemiBold"/>
            </a:endParaRPr>
          </a:p>
          <a:p>
            <a:pPr>
              <a:buNone/>
            </a:pPr>
            <a:r>
              <a:rPr lang="en-US" sz="1600" b="1" dirty="0"/>
              <a:t>Key Citations</a:t>
            </a:r>
          </a:p>
          <a:p>
            <a:pPr>
              <a:buFont typeface="Arial" panose="020B0604020202020204" pitchFamily="34" charset="0"/>
              <a:buChar char="•"/>
            </a:pPr>
            <a:r>
              <a:rPr lang="en-US" sz="1600" dirty="0">
                <a:hlinkClick r:id="rId4"/>
              </a:rPr>
              <a:t>Cognitive psychology-based artificial intelligence review</a:t>
            </a:r>
            <a:endParaRPr lang="en-US" sz="1600" dirty="0"/>
          </a:p>
          <a:p>
            <a:pPr>
              <a:buFont typeface="Arial" panose="020B0604020202020204" pitchFamily="34" charset="0"/>
              <a:buChar char="•"/>
            </a:pPr>
            <a:r>
              <a:rPr lang="en-US" sz="1600" dirty="0">
                <a:hlinkClick r:id="rId3"/>
              </a:rPr>
              <a:t>AI is changing every aspect of psychology. Here’s what to watch for</a:t>
            </a:r>
            <a:endParaRPr lang="en-US" sz="1600" dirty="0"/>
          </a:p>
          <a:p>
            <a:pPr>
              <a:buFont typeface="Arial" panose="020B0604020202020204" pitchFamily="34" charset="0"/>
              <a:buChar char="•"/>
            </a:pPr>
            <a:r>
              <a:rPr lang="en-US" sz="1600" dirty="0">
                <a:hlinkClick r:id="rId5"/>
              </a:rPr>
              <a:t>The promise and challenges of AI</a:t>
            </a:r>
            <a:endParaRPr lang="en-US" sz="1600" dirty="0"/>
          </a:p>
          <a:p>
            <a:pPr>
              <a:buFont typeface="Arial" panose="020B0604020202020204" pitchFamily="34" charset="0"/>
              <a:buChar char="•"/>
            </a:pPr>
            <a:r>
              <a:rPr lang="en-US" sz="1600" dirty="0">
                <a:hlinkClick r:id="rId6"/>
              </a:rPr>
              <a:t>AI accelerates problem-solving in complex scenarios | MIT News</a:t>
            </a:r>
            <a:endParaRPr lang="en-US" sz="1600" dirty="0"/>
          </a:p>
          <a:p>
            <a:pPr>
              <a:buFont typeface="Arial" panose="020B0604020202020204" pitchFamily="34" charset="0"/>
              <a:buChar char="•"/>
            </a:pPr>
            <a:r>
              <a:rPr lang="en-US" sz="1600" dirty="0">
                <a:hlinkClick r:id="rId7"/>
              </a:rPr>
              <a:t>My Problem with AI - Big Think</a:t>
            </a:r>
            <a:endParaRPr lang="en-US" sz="1600" dirty="0"/>
          </a:p>
          <a:p>
            <a:pPr>
              <a:buFont typeface="Arial" panose="020B0604020202020204" pitchFamily="34" charset="0"/>
              <a:buChar char="•"/>
            </a:pPr>
            <a:r>
              <a:rPr lang="en-US" sz="1600" dirty="0">
                <a:hlinkClick r:id="rId8"/>
              </a:rPr>
              <a:t>Psychology &amp; AI: 9 Examples &amp; Apps</a:t>
            </a:r>
            <a:endParaRPr lang="en-US" sz="1600" dirty="0"/>
          </a:p>
          <a:p>
            <a:pPr>
              <a:buFont typeface="Arial" panose="020B0604020202020204" pitchFamily="34" charset="0"/>
              <a:buChar char="•"/>
            </a:pPr>
            <a:r>
              <a:rPr lang="en-US" sz="1600" dirty="0">
                <a:hlinkClick r:id="rId9"/>
              </a:rPr>
              <a:t>Challenges for Artificial Intelligence in Recognizing Mental Disorders</a:t>
            </a:r>
            <a:endParaRPr lang="en-US" sz="1600" dirty="0"/>
          </a:p>
          <a:p>
            <a:pPr>
              <a:buFont typeface="Arial" panose="020B0604020202020204" pitchFamily="34" charset="0"/>
              <a:buChar char="•"/>
            </a:pPr>
            <a:r>
              <a:rPr lang="en-US" sz="1600" dirty="0">
                <a:hlinkClick r:id="rId10"/>
              </a:rPr>
              <a:t>Cognitive AI Explained: Impact and Future in the Digital World | </a:t>
            </a:r>
            <a:r>
              <a:rPr lang="en-US" sz="1600" dirty="0" err="1">
                <a:hlinkClick r:id="rId10"/>
              </a:rPr>
              <a:t>Vation</a:t>
            </a:r>
            <a:r>
              <a:rPr lang="en-US" sz="1600" dirty="0">
                <a:hlinkClick r:id="rId10"/>
              </a:rPr>
              <a:t> Ventures Research</a:t>
            </a:r>
            <a:endParaRPr lang="en-US" sz="1600" dirty="0"/>
          </a:p>
          <a:p>
            <a:pPr>
              <a:buFont typeface="Arial" panose="020B0604020202020204" pitchFamily="34" charset="0"/>
              <a:buChar char="•"/>
            </a:pPr>
            <a:r>
              <a:rPr lang="en-US" sz="1600" dirty="0">
                <a:hlinkClick r:id="rId11"/>
              </a:rPr>
              <a:t>Cognitive psychology-based artificial intelligence review</a:t>
            </a:r>
            <a:endParaRPr lang="en-US" sz="1600" dirty="0"/>
          </a:p>
          <a:p>
            <a:pPr defTabSz="1219170">
              <a:lnSpc>
                <a:spcPct val="80000"/>
              </a:lnSpc>
              <a:buClr>
                <a:srgbClr val="000000"/>
              </a:buClr>
              <a:buSzPts val="1100"/>
            </a:pPr>
            <a:endParaRPr lang="en-GB" sz="2667"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4123678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4" descr="5.png"/>
          <p:cNvPicPr preferRelativeResize="0"/>
          <p:nvPr/>
        </p:nvPicPr>
        <p:blipFill rotWithShape="1">
          <a:blip r:embed="rId3">
            <a:alphaModFix/>
          </a:blip>
          <a:srcRect l="37699" t="55828" r="25355"/>
          <a:stretch/>
        </p:blipFill>
        <p:spPr>
          <a:xfrm>
            <a:off x="-18005" y="-13189"/>
            <a:ext cx="5881517" cy="3955604"/>
          </a:xfrm>
          <a:prstGeom prst="rect">
            <a:avLst/>
          </a:prstGeom>
          <a:noFill/>
          <a:ln>
            <a:noFill/>
          </a:ln>
        </p:spPr>
      </p:pic>
      <p:pic>
        <p:nvPicPr>
          <p:cNvPr id="141" name="Google Shape;141;p24" descr="5.png"/>
          <p:cNvPicPr preferRelativeResize="0"/>
          <p:nvPr/>
        </p:nvPicPr>
        <p:blipFill rotWithShape="1">
          <a:blip r:embed="rId3">
            <a:alphaModFix amt="55980"/>
          </a:blip>
          <a:srcRect l="12849" r="46909" b="51453"/>
          <a:stretch/>
        </p:blipFill>
        <p:spPr>
          <a:xfrm>
            <a:off x="5267499" y="2166593"/>
            <a:ext cx="6914227" cy="4691927"/>
          </a:xfrm>
          <a:prstGeom prst="rect">
            <a:avLst/>
          </a:prstGeom>
          <a:noFill/>
          <a:ln>
            <a:noFill/>
          </a:ln>
        </p:spPr>
      </p:pic>
      <p:sp>
        <p:nvSpPr>
          <p:cNvPr id="143" name="Google Shape;143;p24"/>
          <p:cNvSpPr txBox="1"/>
          <p:nvPr/>
        </p:nvSpPr>
        <p:spPr>
          <a:xfrm>
            <a:off x="1246000" y="3179322"/>
            <a:ext cx="4850000" cy="1019200"/>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4400" b="1">
                <a:solidFill>
                  <a:schemeClr val="bg1"/>
                </a:solidFill>
                <a:latin typeface="Graphik Semibold" panose="020B0503030202060203" pitchFamily="34" charset="77"/>
                <a:sym typeface="Google Sans SemiBold"/>
              </a:rPr>
              <a:t>Thank You</a:t>
            </a:r>
            <a:endParaRPr sz="4400" b="1">
              <a:solidFill>
                <a:schemeClr val="bg1"/>
              </a:solidFill>
              <a:latin typeface="Graphik Semibold" panose="020B0503030202060203" pitchFamily="34" charset="77"/>
              <a:sym typeface="Google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a:extLst>
            <a:ext uri="{FF2B5EF4-FFF2-40B4-BE49-F238E27FC236}">
              <a16:creationId xmlns:a16="http://schemas.microsoft.com/office/drawing/2014/main" id="{6722BA94-509B-E938-2B5C-66C080795053}"/>
            </a:ext>
          </a:extLst>
        </p:cNvPr>
        <p:cNvGrpSpPr/>
        <p:nvPr/>
      </p:nvGrpSpPr>
      <p:grpSpPr>
        <a:xfrm>
          <a:off x="0" y="0"/>
          <a:ext cx="0" cy="0"/>
          <a:chOff x="0" y="0"/>
          <a:chExt cx="0" cy="0"/>
        </a:xfrm>
      </p:grpSpPr>
      <p:sp>
        <p:nvSpPr>
          <p:cNvPr id="79" name="Google Shape;79;p16">
            <a:extLst>
              <a:ext uri="{FF2B5EF4-FFF2-40B4-BE49-F238E27FC236}">
                <a16:creationId xmlns:a16="http://schemas.microsoft.com/office/drawing/2014/main" id="{12D1A6E8-E791-64F0-F8ED-A4398B50CBB9}"/>
              </a:ext>
            </a:extLst>
          </p:cNvPr>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endParaRPr kumimoji="0" sz="1867" b="0" i="0" u="none" strike="noStrike" kern="0" cap="none" spc="0" normalizeH="0" baseline="0" noProof="0">
              <a:ln>
                <a:noFill/>
              </a:ln>
              <a:solidFill>
                <a:srgbClr val="000000"/>
              </a:solidFill>
              <a:effectLst/>
              <a:uLnTx/>
              <a:uFillTx/>
              <a:latin typeface="Arial"/>
              <a:ea typeface="+mn-ea"/>
              <a:cs typeface="Arial"/>
              <a:sym typeface="Arial"/>
            </a:endParaRPr>
          </a:p>
        </p:txBody>
      </p:sp>
      <p:sp>
        <p:nvSpPr>
          <p:cNvPr id="3" name="Google Shape;58;p14">
            <a:extLst>
              <a:ext uri="{FF2B5EF4-FFF2-40B4-BE49-F238E27FC236}">
                <a16:creationId xmlns:a16="http://schemas.microsoft.com/office/drawing/2014/main" id="{B05C2CB0-0343-F5F7-DC39-4B19C208B46A}"/>
              </a:ext>
            </a:extLst>
          </p:cNvPr>
          <p:cNvSpPr txBox="1"/>
          <p:nvPr/>
        </p:nvSpPr>
        <p:spPr>
          <a:xfrm>
            <a:off x="402526" y="460721"/>
            <a:ext cx="11233753" cy="846811"/>
          </a:xfrm>
          <a:prstGeom prst="rect">
            <a:avLst/>
          </a:prstGeom>
          <a:noFill/>
          <a:ln>
            <a:noFill/>
          </a:ln>
        </p:spPr>
        <p:txBody>
          <a:bodyPr spcFirstLastPara="1" wrap="square" lIns="0" tIns="0" rIns="121900" bIns="0" anchor="t" anchorCtr="0">
            <a:noAutofit/>
          </a:bodyPr>
          <a:lstStyle/>
          <a:p>
            <a:pPr marL="0" marR="0" lvl="0" indent="0" algn="l" defTabSz="1219170" rtl="0" eaLnBrk="1" fontAlgn="auto" latinLnBrk="0" hangingPunct="1">
              <a:lnSpc>
                <a:spcPct val="80000"/>
              </a:lnSpc>
              <a:spcBef>
                <a:spcPts val="0"/>
              </a:spcBef>
              <a:spcAft>
                <a:spcPts val="0"/>
              </a:spcAft>
              <a:buClr>
                <a:srgbClr val="000000"/>
              </a:buClr>
              <a:buSzPts val="1100"/>
              <a:buFontTx/>
              <a:buNone/>
              <a:tabLst/>
              <a:defRPr/>
            </a:pPr>
            <a:r>
              <a:rPr kumimoji="0" lang="en-GB" sz="2667" b="1" i="0" u="none" strike="noStrike" kern="0" cap="none" spc="0" normalizeH="0" baseline="0" noProof="0" dirty="0">
                <a:ln>
                  <a:noFill/>
                </a:ln>
                <a:solidFill>
                  <a:srgbClr val="000000"/>
                </a:solidFill>
                <a:effectLst/>
                <a:uLnTx/>
                <a:uFillTx/>
                <a:latin typeface="Graphik" panose="020B0503030202060203" pitchFamily="34" charset="0"/>
                <a:ea typeface="Google Sans SemiBold"/>
                <a:cs typeface="Google Sans SemiBold"/>
                <a:sym typeface="Google Sans SemiBold"/>
              </a:rPr>
              <a:t>Theme</a:t>
            </a:r>
            <a:endParaRPr kumimoji="0" sz="1200" b="1" i="0" u="none" strike="noStrike" kern="0" cap="none" spc="0" normalizeH="0" baseline="0" noProof="0" dirty="0">
              <a:ln>
                <a:noFill/>
              </a:ln>
              <a:solidFill>
                <a:srgbClr val="000000"/>
              </a:solidFill>
              <a:effectLst/>
              <a:uLnTx/>
              <a:uFillTx/>
              <a:latin typeface="Graphik" panose="020B0503030202060203" pitchFamily="34" charset="0"/>
              <a:ea typeface="Google Sans SemiBold"/>
              <a:cs typeface="Google Sans SemiBold"/>
              <a:sym typeface="Google Sans SemiBold"/>
            </a:endParaRPr>
          </a:p>
        </p:txBody>
      </p:sp>
      <p:sp>
        <p:nvSpPr>
          <p:cNvPr id="4" name="TextBox 3">
            <a:extLst>
              <a:ext uri="{FF2B5EF4-FFF2-40B4-BE49-F238E27FC236}">
                <a16:creationId xmlns:a16="http://schemas.microsoft.com/office/drawing/2014/main" id="{DECEAEA0-57D2-4376-DAC1-1AEDB8E9B817}"/>
              </a:ext>
            </a:extLst>
          </p:cNvPr>
          <p:cNvSpPr txBox="1"/>
          <p:nvPr/>
        </p:nvSpPr>
        <p:spPr>
          <a:xfrm>
            <a:off x="-152400" y="1199378"/>
            <a:ext cx="10564761" cy="2739211"/>
          </a:xfrm>
          <a:prstGeom prst="rect">
            <a:avLst/>
          </a:prstGeom>
          <a:noFill/>
        </p:spPr>
        <p:txBody>
          <a:bodyPr wrap="square">
            <a:spAutoFit/>
          </a:bodyPr>
          <a:lstStyle/>
          <a:p>
            <a:pPr marL="457200" marR="0"/>
            <a:r>
              <a:rPr lang="en-US" sz="1800" b="1" dirty="0">
                <a:effectLst/>
                <a:latin typeface="Graphik" panose="020B0503030202060203" pitchFamily="34" charset="0"/>
                <a:ea typeface="Aptos" panose="020B0004020202020204" pitchFamily="34" charset="0"/>
                <a:cs typeface="Aptos" panose="020B0004020202020204" pitchFamily="34" charset="0"/>
              </a:rPr>
              <a:t>"Applications of AI Agents in the Real-World”</a:t>
            </a:r>
          </a:p>
          <a:p>
            <a:pPr marL="457200" marR="0"/>
            <a:endParaRPr lang="en-US" sz="2800" dirty="0">
              <a:effectLst/>
              <a:latin typeface="Graphik" panose="020B0503030202060203" pitchFamily="34" charset="0"/>
              <a:ea typeface="Aptos" panose="020B0004020202020204" pitchFamily="34" charset="0"/>
              <a:cs typeface="Aptos" panose="020B0004020202020204" pitchFamily="34" charset="0"/>
            </a:endParaRPr>
          </a:p>
          <a:p>
            <a:pPr marL="457200" marR="0"/>
            <a:r>
              <a:rPr lang="en-US" sz="1800" dirty="0">
                <a:effectLst/>
                <a:latin typeface="Graphik" panose="020B0503030202060203" pitchFamily="34" charset="0"/>
                <a:ea typeface="Aptos" panose="020B0004020202020204" pitchFamily="34" charset="0"/>
                <a:cs typeface="Aptos" panose="020B0004020202020204" pitchFamily="34" charset="0"/>
              </a:rPr>
              <a:t>This theme explores how advanced artificial intelligence can be seamlessly integrated into practical, real-world scenarios to drive innovation and efficiency. It highlights the potential of AI agents to transform business processes, enhance decision-making, and optimize client services. From automating routine tasks to providing deep insights through data analysis, AI agents can empower consultants to deliver more strategic, data-driven solutions to address real-world challenges, such as improving operational efficiency, enhancing customer experiences, and driving sustainable growth.</a:t>
            </a:r>
            <a:endParaRPr lang="en-US" sz="2800" dirty="0">
              <a:effectLst/>
              <a:latin typeface="Graphik" panose="020B0503030202060203"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1034298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6" name="Google Shape;66;p15"/>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sp>
        <p:nvSpPr>
          <p:cNvPr id="67" name="Google Shape;67;p15"/>
          <p:cNvSpPr/>
          <p:nvPr/>
        </p:nvSpPr>
        <p:spPr>
          <a:xfrm>
            <a:off x="-16400" y="2365236"/>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2400" kern="0">
              <a:solidFill>
                <a:srgbClr val="000000"/>
              </a:solidFill>
              <a:latin typeface="Graphik" panose="020B0503030202060203" pitchFamily="34" charset="0"/>
              <a:cs typeface="Arial"/>
              <a:sym typeface="Arial"/>
            </a:endParaRPr>
          </a:p>
        </p:txBody>
      </p:sp>
      <p:pic>
        <p:nvPicPr>
          <p:cNvPr id="69" name="Google Shape;69;p15"/>
          <p:cNvPicPr preferRelativeResize="0"/>
          <p:nvPr/>
        </p:nvPicPr>
        <p:blipFill rotWithShape="1">
          <a:blip r:embed="rId3">
            <a:alphaModFix/>
          </a:blip>
          <a:srcRect b="86877"/>
          <a:stretch/>
        </p:blipFill>
        <p:spPr>
          <a:xfrm>
            <a:off x="1" y="0"/>
            <a:ext cx="12192004" cy="899965"/>
          </a:xfrm>
          <a:prstGeom prst="rect">
            <a:avLst/>
          </a:prstGeom>
          <a:noFill/>
          <a:ln>
            <a:noFill/>
          </a:ln>
        </p:spPr>
      </p:pic>
      <p:pic>
        <p:nvPicPr>
          <p:cNvPr id="2" name="Picture 1" descr="A bright light in the sky&#10;&#10;AI-generated content may be incorrect.">
            <a:extLst>
              <a:ext uri="{FF2B5EF4-FFF2-40B4-BE49-F238E27FC236}">
                <a16:creationId xmlns:a16="http://schemas.microsoft.com/office/drawing/2014/main" id="{FE4E1242-A2E1-CE79-930C-1CDFA98340C4}"/>
              </a:ext>
            </a:extLst>
          </p:cNvPr>
          <p:cNvPicPr>
            <a:picLocks noChangeAspect="1"/>
          </p:cNvPicPr>
          <p:nvPr/>
        </p:nvPicPr>
        <p:blipFill>
          <a:blip r:embed="rId4"/>
          <a:stretch>
            <a:fillRect/>
          </a:stretch>
        </p:blipFill>
        <p:spPr>
          <a:xfrm>
            <a:off x="0" y="0"/>
            <a:ext cx="12192000" cy="2370667"/>
          </a:xfrm>
          <a:prstGeom prst="rect">
            <a:avLst/>
          </a:prstGeom>
        </p:spPr>
      </p:pic>
      <p:grpSp>
        <p:nvGrpSpPr>
          <p:cNvPr id="8" name="Group 7">
            <a:extLst>
              <a:ext uri="{FF2B5EF4-FFF2-40B4-BE49-F238E27FC236}">
                <a16:creationId xmlns:a16="http://schemas.microsoft.com/office/drawing/2014/main" id="{B52ED2C4-F73E-CF5A-BF7C-0A430F065734}"/>
              </a:ext>
            </a:extLst>
          </p:cNvPr>
          <p:cNvGrpSpPr/>
          <p:nvPr/>
        </p:nvGrpSpPr>
        <p:grpSpPr>
          <a:xfrm>
            <a:off x="1437210" y="1714039"/>
            <a:ext cx="2966257" cy="440017"/>
            <a:chOff x="415600" y="1568886"/>
            <a:chExt cx="2966257" cy="440017"/>
          </a:xfrm>
        </p:grpSpPr>
        <p:sp>
          <p:nvSpPr>
            <p:cNvPr id="3" name="Rectangle 2">
              <a:extLst>
                <a:ext uri="{FF2B5EF4-FFF2-40B4-BE49-F238E27FC236}">
                  <a16:creationId xmlns:a16="http://schemas.microsoft.com/office/drawing/2014/main" id="{98BFF640-EAAB-CF3A-4C85-790407726C03}"/>
                </a:ext>
              </a:extLst>
            </p:cNvPr>
            <p:cNvSpPr/>
            <p:nvPr/>
          </p:nvSpPr>
          <p:spPr>
            <a:xfrm>
              <a:off x="415600" y="1568886"/>
              <a:ext cx="2966257" cy="440017"/>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0C1551D-3641-BAF5-9579-63C60DB1ED33}"/>
                </a:ext>
              </a:extLst>
            </p:cNvPr>
            <p:cNvSpPr txBox="1"/>
            <p:nvPr/>
          </p:nvSpPr>
          <p:spPr>
            <a:xfrm>
              <a:off x="633859" y="1604228"/>
              <a:ext cx="2579004" cy="338554"/>
            </a:xfrm>
            <a:prstGeom prst="rect">
              <a:avLst/>
            </a:prstGeom>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i="0">
                  <a:solidFill>
                    <a:srgbClr val="EBB0FE"/>
                  </a:solidFill>
                  <a:latin typeface="Graphik Medium" panose="020B0503030202060203" pitchFamily="34" charset="77"/>
                </a:rPr>
                <a:t>Data and AI Week</a:t>
              </a:r>
            </a:p>
          </p:txBody>
        </p:sp>
      </p:grpSp>
      <p:pic>
        <p:nvPicPr>
          <p:cNvPr id="5" name="Picture 4" descr="A white arrow on a black background&#10;&#10;AI-generated content may be incorrect.">
            <a:extLst>
              <a:ext uri="{FF2B5EF4-FFF2-40B4-BE49-F238E27FC236}">
                <a16:creationId xmlns:a16="http://schemas.microsoft.com/office/drawing/2014/main" id="{5F713958-C4C7-780B-FFFD-8F410CF44835}"/>
              </a:ext>
            </a:extLst>
          </p:cNvPr>
          <p:cNvPicPr>
            <a:picLocks noChangeAspect="1"/>
          </p:cNvPicPr>
          <p:nvPr/>
        </p:nvPicPr>
        <p:blipFill>
          <a:blip r:embed="rId5"/>
          <a:stretch>
            <a:fillRect/>
          </a:stretch>
        </p:blipFill>
        <p:spPr>
          <a:xfrm>
            <a:off x="461007" y="602264"/>
            <a:ext cx="713410" cy="786848"/>
          </a:xfrm>
          <a:prstGeom prst="rect">
            <a:avLst/>
          </a:prstGeom>
        </p:spPr>
      </p:pic>
      <p:sp>
        <p:nvSpPr>
          <p:cNvPr id="9" name="Text Placeholder 3">
            <a:extLst>
              <a:ext uri="{FF2B5EF4-FFF2-40B4-BE49-F238E27FC236}">
                <a16:creationId xmlns:a16="http://schemas.microsoft.com/office/drawing/2014/main" id="{A9E1495F-FE75-9708-38F9-0BBC65F4D451}"/>
              </a:ext>
            </a:extLst>
          </p:cNvPr>
          <p:cNvSpPr txBox="1">
            <a:spLocks/>
          </p:cNvSpPr>
          <p:nvPr/>
        </p:nvSpPr>
        <p:spPr>
          <a:xfrm>
            <a:off x="1326460" y="440837"/>
            <a:ext cx="5492195" cy="135298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nSpc>
                <a:spcPts val="2797"/>
              </a:lnSpc>
            </a:pPr>
            <a:r>
              <a:rPr lang="en-US" sz="3200" kern="0">
                <a:solidFill>
                  <a:schemeClr val="bg1"/>
                </a:solidFill>
                <a:latin typeface="Graphik Semibold" panose="020B0703030202060203" pitchFamily="34" charset="0"/>
              </a:rPr>
              <a:t>Hack the Future: </a:t>
            </a:r>
            <a:br>
              <a:rPr lang="en-US" sz="3200" kern="0">
                <a:solidFill>
                  <a:schemeClr val="bg1"/>
                </a:solidFill>
                <a:latin typeface="Graphik Semibold" panose="020B0703030202060203" pitchFamily="34" charset="0"/>
              </a:rPr>
            </a:br>
            <a:r>
              <a:rPr lang="en-US" sz="3200" kern="0">
                <a:solidFill>
                  <a:schemeClr val="bg1"/>
                </a:solidFill>
                <a:latin typeface="Graphik Semibold" panose="020B0703030202060203" pitchFamily="34" charset="0"/>
              </a:rPr>
              <a:t>A Gen AI Sprint </a:t>
            </a:r>
            <a:br>
              <a:rPr lang="en-US" sz="3200" kern="0">
                <a:solidFill>
                  <a:schemeClr val="bg1"/>
                </a:solidFill>
                <a:latin typeface="Graphik Semibold" panose="020B0703030202060203" pitchFamily="34" charset="0"/>
              </a:rPr>
            </a:br>
            <a:r>
              <a:rPr lang="en-US" sz="3200" kern="0">
                <a:solidFill>
                  <a:schemeClr val="bg1"/>
                </a:solidFill>
                <a:latin typeface="Graphik Semibold" panose="020B0703030202060203" pitchFamily="34" charset="0"/>
              </a:rPr>
              <a:t>Powered by Data</a:t>
            </a:r>
          </a:p>
        </p:txBody>
      </p:sp>
      <p:sp>
        <p:nvSpPr>
          <p:cNvPr id="13" name="Rectangle 12">
            <a:extLst>
              <a:ext uri="{FF2B5EF4-FFF2-40B4-BE49-F238E27FC236}">
                <a16:creationId xmlns:a16="http://schemas.microsoft.com/office/drawing/2014/main" id="{E8A4F854-78AF-BC25-0565-685458E792EF}"/>
              </a:ext>
            </a:extLst>
          </p:cNvPr>
          <p:cNvSpPr/>
          <p:nvPr/>
        </p:nvSpPr>
        <p:spPr>
          <a:xfrm>
            <a:off x="924152" y="4315279"/>
            <a:ext cx="1443661" cy="14713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raphik"/>
              <a:ea typeface="+mn-ea"/>
              <a:cs typeface="+mn-cs"/>
            </a:endParaRPr>
          </a:p>
        </p:txBody>
      </p:sp>
      <p:sp>
        <p:nvSpPr>
          <p:cNvPr id="15" name="Text Placeholder 27">
            <a:extLst>
              <a:ext uri="{FF2B5EF4-FFF2-40B4-BE49-F238E27FC236}">
                <a16:creationId xmlns:a16="http://schemas.microsoft.com/office/drawing/2014/main" id="{4E6E6483-22B8-8DE4-F4D4-3D22A89DA1A7}"/>
              </a:ext>
            </a:extLst>
          </p:cNvPr>
          <p:cNvSpPr txBox="1">
            <a:spLocks/>
          </p:cNvSpPr>
          <p:nvPr/>
        </p:nvSpPr>
        <p:spPr>
          <a:xfrm>
            <a:off x="2694666" y="3757968"/>
            <a:ext cx="3825877" cy="193105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a:ln>
                  <a:noFill/>
                </a:ln>
                <a:solidFill>
                  <a:srgbClr val="A100FF"/>
                </a:solidFill>
                <a:effectLst/>
                <a:uLnTx/>
                <a:uFillTx/>
                <a:latin typeface="Graphik"/>
                <a:ea typeface="+mn-ea"/>
                <a:cs typeface="+mn-cs"/>
              </a:rPr>
              <a:t>Name: Shakti Swarup   Panigrahi</a:t>
            </a:r>
          </a:p>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lang="en-GB" sz="2000" dirty="0">
                <a:latin typeface="Graphik"/>
              </a:rPr>
              <a:t>Veer Surendra Sai University of Technology, Burla</a:t>
            </a:r>
            <a:endParaRPr kumimoji="0" lang="en-GB" sz="2000" b="1" i="0" u="none" strike="noStrike" kern="1200" cap="none" spc="0" normalizeH="0" baseline="0" noProof="0" dirty="0">
              <a:ln>
                <a:noFill/>
              </a:ln>
              <a:solidFill>
                <a:srgbClr val="A100FF"/>
              </a:solidFill>
              <a:effectLst/>
              <a:uLnTx/>
              <a:uFillTx/>
              <a:latin typeface="Graphik"/>
              <a:ea typeface="+mn-ea"/>
              <a:cs typeface="+mn-cs"/>
            </a:endParaRPr>
          </a:p>
        </p:txBody>
      </p:sp>
      <p:cxnSp>
        <p:nvCxnSpPr>
          <p:cNvPr id="18" name="Straight Connector 17">
            <a:extLst>
              <a:ext uri="{FF2B5EF4-FFF2-40B4-BE49-F238E27FC236}">
                <a16:creationId xmlns:a16="http://schemas.microsoft.com/office/drawing/2014/main" id="{10E780D7-8359-373C-8C58-C27EB0044A3A}"/>
              </a:ext>
            </a:extLst>
          </p:cNvPr>
          <p:cNvCxnSpPr/>
          <p:nvPr/>
        </p:nvCxnSpPr>
        <p:spPr>
          <a:xfrm>
            <a:off x="2694666" y="4818998"/>
            <a:ext cx="1718008" cy="0"/>
          </a:xfrm>
          <a:prstGeom prst="line">
            <a:avLst/>
          </a:prstGeom>
          <a:ln>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 Placeholder 27">
            <a:extLst>
              <a:ext uri="{FF2B5EF4-FFF2-40B4-BE49-F238E27FC236}">
                <a16:creationId xmlns:a16="http://schemas.microsoft.com/office/drawing/2014/main" id="{D04596E6-8892-485C-27A3-05953A7C9A22}"/>
              </a:ext>
            </a:extLst>
          </p:cNvPr>
          <p:cNvSpPr txBox="1">
            <a:spLocks/>
          </p:cNvSpPr>
          <p:nvPr/>
        </p:nvSpPr>
        <p:spPr>
          <a:xfrm>
            <a:off x="8366900" y="3907614"/>
            <a:ext cx="3177007" cy="811161"/>
          </a:xfrm>
          <a:prstGeom prst="rect">
            <a:avLst/>
          </a:prstGeom>
        </p:spPr>
        <p:txBody>
          <a:bodyPr vert="horz" lIns="0" tIns="0" rIns="0" bIns="0" rtlCol="0" anchor="b">
            <a:noAutofit/>
          </a:bodyPr>
          <a:lstStyle>
            <a:lvl1pPr marL="0" indent="0" algn="l" defTabSz="914377" rtl="0" eaLnBrk="1" latinLnBrk="0" hangingPunct="1">
              <a:lnSpc>
                <a:spcPct val="90000"/>
              </a:lnSpc>
              <a:spcBef>
                <a:spcPts val="1200"/>
              </a:spcBef>
              <a:spcAft>
                <a:spcPts val="1200"/>
              </a:spcAft>
              <a:buFont typeface="Arial" panose="020B0604020202020204" pitchFamily="34" charset="0"/>
              <a:buNone/>
              <a:defRPr lang="en-US" sz="3600" b="1" kern="1200" cap="none" baseline="0" dirty="0" smtClean="0">
                <a:solidFill>
                  <a:srgbClr val="A100FF"/>
                </a:solidFill>
                <a:latin typeface="+mj-lt"/>
                <a:ea typeface="+mn-ea"/>
                <a:cs typeface="+mn-cs"/>
              </a:defRPr>
            </a:lvl1pPr>
            <a:lvl2pPr marL="0" indent="0" algn="l" defTabSz="914377" rtl="0" eaLnBrk="1" latinLnBrk="0" hangingPunct="1">
              <a:lnSpc>
                <a:spcPct val="90000"/>
              </a:lnSpc>
              <a:spcBef>
                <a:spcPts val="1200"/>
              </a:spcBef>
              <a:spcAft>
                <a:spcPts val="1200"/>
              </a:spcAft>
              <a:buFont typeface="Arial" panose="020B0604020202020204" pitchFamily="34" charset="0"/>
              <a:buNone/>
              <a:defRPr sz="2200" kern="1200">
                <a:solidFill>
                  <a:schemeClr val="tx1"/>
                </a:solidFill>
                <a:latin typeface="+mn-lt"/>
                <a:ea typeface="+mn-ea"/>
                <a:cs typeface="+mn-cs"/>
              </a:defRPr>
            </a:lvl2pPr>
            <a:lvl3pPr marL="180975" indent="-180975" algn="l" defTabSz="914377" rtl="0" eaLnBrk="1" latinLnBrk="0" hangingPunct="1">
              <a:lnSpc>
                <a:spcPct val="90000"/>
              </a:lnSpc>
              <a:spcBef>
                <a:spcPts val="1200"/>
              </a:spcBef>
              <a:spcAft>
                <a:spcPts val="1200"/>
              </a:spcAft>
              <a:buFont typeface="Arial" panose="020B0604020202020204" pitchFamily="34" charset="0"/>
              <a:buChar char="•"/>
              <a:defRPr sz="1800" kern="1200">
                <a:solidFill>
                  <a:schemeClr val="tx1"/>
                </a:solidFill>
                <a:latin typeface="+mn-lt"/>
                <a:ea typeface="+mn-ea"/>
                <a:cs typeface="+mn-cs"/>
              </a:defRPr>
            </a:lvl3pPr>
            <a:lvl4pPr marL="173034" indent="-169858" algn="l" defTabSz="914377" rtl="0" eaLnBrk="1" latinLnBrk="0" hangingPunct="1">
              <a:lnSpc>
                <a:spcPct val="110000"/>
              </a:lnSpc>
              <a:spcBef>
                <a:spcPts val="0"/>
              </a:spcBef>
              <a:spcAft>
                <a:spcPts val="0"/>
              </a:spcAft>
              <a:buFont typeface="Arial" panose="020B0604020202020204" pitchFamily="34" charset="0"/>
              <a:buChar char="•"/>
              <a:defRPr sz="1800" kern="1200">
                <a:solidFill>
                  <a:schemeClr val="tx1"/>
                </a:solidFill>
                <a:latin typeface="+mn-lt"/>
                <a:ea typeface="+mn-ea"/>
                <a:cs typeface="+mn-cs"/>
              </a:defRPr>
            </a:lvl4pPr>
            <a:lvl5pPr marL="346066"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512750" indent="-173034" algn="l" defTabSz="914377"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0" indent="0" algn="l" defTabSz="914377" rtl="0" eaLnBrk="1" fontAlgn="auto" latinLnBrk="0" hangingPunct="1">
              <a:lnSpc>
                <a:spcPct val="90000"/>
              </a:lnSpc>
              <a:spcBef>
                <a:spcPts val="1200"/>
              </a:spcBef>
              <a:spcAft>
                <a:spcPts val="1200"/>
              </a:spcAft>
              <a:buClrTx/>
              <a:buSzTx/>
              <a:buFont typeface="Arial" panose="020B0604020202020204" pitchFamily="34" charset="0"/>
              <a:buNone/>
              <a:tabLst/>
              <a:defRPr/>
            </a:pPr>
            <a:r>
              <a:rPr kumimoji="0" lang="en-GB" sz="2000" b="1" i="0" u="none" strike="noStrike" kern="1200" cap="none" spc="0" normalizeH="0" baseline="0" noProof="0" dirty="0">
                <a:ln>
                  <a:noFill/>
                </a:ln>
                <a:solidFill>
                  <a:srgbClr val="A100FF"/>
                </a:solidFill>
                <a:effectLst/>
                <a:uLnTx/>
                <a:uFillTx/>
                <a:latin typeface="Graphik"/>
                <a:ea typeface="+mn-ea"/>
                <a:cs typeface="+mn-cs"/>
              </a:rPr>
              <a:t> </a:t>
            </a:r>
          </a:p>
        </p:txBody>
      </p:sp>
      <p:sp>
        <p:nvSpPr>
          <p:cNvPr id="25" name="Title 17">
            <a:extLst>
              <a:ext uri="{FF2B5EF4-FFF2-40B4-BE49-F238E27FC236}">
                <a16:creationId xmlns:a16="http://schemas.microsoft.com/office/drawing/2014/main" id="{9240FEF2-AAA6-406E-1BEC-B220846E54E6}"/>
              </a:ext>
            </a:extLst>
          </p:cNvPr>
          <p:cNvSpPr txBox="1">
            <a:spLocks/>
          </p:cNvSpPr>
          <p:nvPr/>
        </p:nvSpPr>
        <p:spPr>
          <a:xfrm>
            <a:off x="255225" y="2867440"/>
            <a:ext cx="11430000" cy="72643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b="1" kern="0">
                <a:latin typeface="Graphik" panose="020B0503030202060203" pitchFamily="34" charset="0"/>
              </a:rPr>
              <a:t>Team details</a:t>
            </a:r>
            <a:endParaRPr lang="en-GB" b="1" kern="0">
              <a:latin typeface="Graphik" panose="020B0503030202060203" pitchFamily="34" charset="0"/>
            </a:endParaRPr>
          </a:p>
        </p:txBody>
      </p:sp>
      <p:graphicFrame>
        <p:nvGraphicFramePr>
          <p:cNvPr id="26" name="Table 2">
            <a:extLst>
              <a:ext uri="{FF2B5EF4-FFF2-40B4-BE49-F238E27FC236}">
                <a16:creationId xmlns:a16="http://schemas.microsoft.com/office/drawing/2014/main" id="{8E054308-2CF0-5FCF-1076-92BF42D93733}"/>
              </a:ext>
            </a:extLst>
          </p:cNvPr>
          <p:cNvGraphicFramePr>
            <a:graphicFrameLocks noGrp="1"/>
          </p:cNvGraphicFramePr>
          <p:nvPr>
            <p:extLst>
              <p:ext uri="{D42A27DB-BD31-4B8C-83A1-F6EECF244321}">
                <p14:modId xmlns:p14="http://schemas.microsoft.com/office/powerpoint/2010/main" val="440100569"/>
              </p:ext>
            </p:extLst>
          </p:nvPr>
        </p:nvGraphicFramePr>
        <p:xfrm>
          <a:off x="319038" y="3342942"/>
          <a:ext cx="11617737" cy="378454"/>
        </p:xfrm>
        <a:graphic>
          <a:graphicData uri="http://schemas.openxmlformats.org/drawingml/2006/table">
            <a:tbl>
              <a:tblPr firstRow="1" bandRow="1">
                <a:tableStyleId>{D7AC3CCA-C797-4891-BE02-D94E43425B78}</a:tableStyleId>
              </a:tblPr>
              <a:tblGrid>
                <a:gridCol w="4382355">
                  <a:extLst>
                    <a:ext uri="{9D8B030D-6E8A-4147-A177-3AD203B41FA5}">
                      <a16:colId xmlns:a16="http://schemas.microsoft.com/office/drawing/2014/main" val="129918070"/>
                    </a:ext>
                  </a:extLst>
                </a:gridCol>
                <a:gridCol w="7235382">
                  <a:extLst>
                    <a:ext uri="{9D8B030D-6E8A-4147-A177-3AD203B41FA5}">
                      <a16:colId xmlns:a16="http://schemas.microsoft.com/office/drawing/2014/main" val="1188269312"/>
                    </a:ext>
                  </a:extLst>
                </a:gridCol>
              </a:tblGrid>
              <a:tr h="378454">
                <a:tc>
                  <a:txBody>
                    <a:bodyPr/>
                    <a:lstStyle/>
                    <a:p>
                      <a:r>
                        <a:rPr lang="en-US" sz="1400" dirty="0">
                          <a:solidFill>
                            <a:srgbClr val="A100FF"/>
                          </a:solidFill>
                        </a:rPr>
                        <a:t>TEAM NAME: AI Solutions With Shakti</a:t>
                      </a:r>
                    </a:p>
                  </a:txBody>
                  <a:tcPr>
                    <a:lnL w="6350" cap="flat" cmpd="sng" algn="ctr">
                      <a:solidFill>
                        <a:schemeClr val="accent2">
                          <a:lumMod val="20000"/>
                          <a:lumOff val="80000"/>
                        </a:schemeClr>
                      </a:solidFill>
                      <a:prstDash val="solid"/>
                      <a:round/>
                      <a:headEnd type="none" w="med" len="med"/>
                      <a:tailEnd type="none" w="med" len="med"/>
                    </a:lnL>
                    <a:lnR w="6350" cap="flat" cmpd="sng" algn="ctr">
                      <a:solidFill>
                        <a:schemeClr val="accent1">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accent1">
                          <a:lumMod val="20000"/>
                          <a:lumOff val="80000"/>
                        </a:schemeClr>
                      </a:solidFill>
                      <a:prstDash val="solid"/>
                      <a:round/>
                      <a:headEnd type="none" w="med" len="med"/>
                      <a:tailEnd type="none" w="med" len="med"/>
                    </a:lnB>
                    <a:solidFill>
                      <a:schemeClr val="bg2">
                        <a:lumMod val="20000"/>
                        <a:lumOff val="8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lang="en-US" sz="1000" b="1" dirty="0">
                        <a:solidFill>
                          <a:srgbClr val="A100FF"/>
                        </a:solidFill>
                      </a:endParaRPr>
                    </a:p>
                  </a:txBody>
                  <a:tcPr>
                    <a:lnL w="6350" cap="flat" cmpd="sng" algn="ctr">
                      <a:solidFill>
                        <a:schemeClr val="accent1">
                          <a:lumMod val="20000"/>
                          <a:lumOff val="80000"/>
                        </a:schemeClr>
                      </a:solidFill>
                      <a:prstDash val="solid"/>
                      <a:round/>
                      <a:headEnd type="none" w="med" len="med"/>
                      <a:tailEnd type="none" w="med" len="med"/>
                    </a:lnL>
                    <a:lnR w="6350" cap="flat" cmpd="sng" algn="ctr">
                      <a:solidFill>
                        <a:schemeClr val="accent2">
                          <a:lumMod val="20000"/>
                          <a:lumOff val="80000"/>
                        </a:schemeClr>
                      </a:solidFill>
                      <a:prstDash val="solid"/>
                      <a:round/>
                      <a:headEnd type="none" w="med" len="med"/>
                      <a:tailEnd type="none" w="med" len="med"/>
                    </a:lnR>
                    <a:lnT w="6350" cap="flat" cmpd="sng" algn="ctr">
                      <a:solidFill>
                        <a:schemeClr val="accent2">
                          <a:lumMod val="20000"/>
                          <a:lumOff val="80000"/>
                        </a:schemeClr>
                      </a:solidFill>
                      <a:prstDash val="solid"/>
                      <a:round/>
                      <a:headEnd type="none" w="med" len="med"/>
                      <a:tailEnd type="none" w="med" len="med"/>
                    </a:lnT>
                    <a:lnB w="6350" cap="flat" cmpd="sng" algn="ctr">
                      <a:solidFill>
                        <a:schemeClr val="bg2">
                          <a:lumMod val="40000"/>
                          <a:lumOff val="60000"/>
                        </a:schemeClr>
                      </a:solidFill>
                      <a:prstDash val="solid"/>
                      <a:round/>
                      <a:headEnd type="none" w="med" len="med"/>
                      <a:tailEnd type="none" w="med" len="med"/>
                    </a:lnB>
                    <a:solidFill>
                      <a:schemeClr val="bg2">
                        <a:lumMod val="20000"/>
                        <a:lumOff val="80000"/>
                      </a:schemeClr>
                    </a:solidFill>
                  </a:tcPr>
                </a:tc>
                <a:extLst>
                  <a:ext uri="{0D108BD9-81ED-4DB2-BD59-A6C34878D82A}">
                    <a16:rowId xmlns:a16="http://schemas.microsoft.com/office/drawing/2014/main" val="2234512452"/>
                  </a:ext>
                </a:extLst>
              </a:tr>
            </a:tbl>
          </a:graphicData>
        </a:graphic>
      </p:graphicFrame>
      <p:pic>
        <p:nvPicPr>
          <p:cNvPr id="7" name="Picture 6">
            <a:extLst>
              <a:ext uri="{FF2B5EF4-FFF2-40B4-BE49-F238E27FC236}">
                <a16:creationId xmlns:a16="http://schemas.microsoft.com/office/drawing/2014/main" id="{8ADDA986-711E-2FE9-D154-5AC6EC8DF4A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2066" y="3837831"/>
            <a:ext cx="1906805" cy="21348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58;p14">
            <a:extLst>
              <a:ext uri="{FF2B5EF4-FFF2-40B4-BE49-F238E27FC236}">
                <a16:creationId xmlns:a16="http://schemas.microsoft.com/office/drawing/2014/main" id="{321B8FFC-3ACD-A63B-7FE8-C3E8D22CF879}"/>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a:solidFill>
                  <a:srgbClr val="000000"/>
                </a:solidFill>
                <a:latin typeface="Graphik" panose="020B0503030202060203" pitchFamily="34" charset="0"/>
                <a:ea typeface="Google Sans SemiBold"/>
                <a:cs typeface="Google Sans SemiBold"/>
                <a:sym typeface="Google Sans SemiBold"/>
              </a:rPr>
              <a:t>Entry Submission Summary</a:t>
            </a:r>
            <a:endParaRPr sz="1200" b="1" kern="0">
              <a:solidFill>
                <a:srgbClr val="000000"/>
              </a:solidFill>
              <a:latin typeface="Graphik" panose="020B0503030202060203" pitchFamily="34" charset="0"/>
              <a:ea typeface="Google Sans SemiBold"/>
              <a:cs typeface="Google Sans SemiBold"/>
              <a:sym typeface="Google Sans SemiBold"/>
            </a:endParaRPr>
          </a:p>
        </p:txBody>
      </p:sp>
      <p:graphicFrame>
        <p:nvGraphicFramePr>
          <p:cNvPr id="3" name="Table 2">
            <a:extLst>
              <a:ext uri="{FF2B5EF4-FFF2-40B4-BE49-F238E27FC236}">
                <a16:creationId xmlns:a16="http://schemas.microsoft.com/office/drawing/2014/main" id="{8330E63F-7543-6F17-0E7C-48BE4A3025F6}"/>
              </a:ext>
            </a:extLst>
          </p:cNvPr>
          <p:cNvGraphicFramePr>
            <a:graphicFrameLocks noGrp="1"/>
          </p:cNvGraphicFramePr>
          <p:nvPr>
            <p:extLst>
              <p:ext uri="{D42A27DB-BD31-4B8C-83A1-F6EECF244321}">
                <p14:modId xmlns:p14="http://schemas.microsoft.com/office/powerpoint/2010/main" val="3346612096"/>
              </p:ext>
            </p:extLst>
          </p:nvPr>
        </p:nvGraphicFramePr>
        <p:xfrm>
          <a:off x="323868" y="990600"/>
          <a:ext cx="11544264" cy="5267325"/>
        </p:xfrm>
        <a:graphic>
          <a:graphicData uri="http://schemas.openxmlformats.org/drawingml/2006/table">
            <a:tbl>
              <a:tblPr bandRow="1">
                <a:tableStyleId>{B301B821-A1FF-4177-AEE7-76D212191A09}</a:tableStyleId>
              </a:tblPr>
              <a:tblGrid>
                <a:gridCol w="2907429">
                  <a:extLst>
                    <a:ext uri="{9D8B030D-6E8A-4147-A177-3AD203B41FA5}">
                      <a16:colId xmlns:a16="http://schemas.microsoft.com/office/drawing/2014/main" val="562209318"/>
                    </a:ext>
                  </a:extLst>
                </a:gridCol>
                <a:gridCol w="8636835">
                  <a:extLst>
                    <a:ext uri="{9D8B030D-6E8A-4147-A177-3AD203B41FA5}">
                      <a16:colId xmlns:a16="http://schemas.microsoft.com/office/drawing/2014/main" val="400706380"/>
                    </a:ext>
                  </a:extLst>
                </a:gridCol>
              </a:tblGrid>
              <a:tr h="828675">
                <a:tc>
                  <a:txBody>
                    <a:bodyPr/>
                    <a:lstStyle/>
                    <a:p>
                      <a:pPr algn="ctr"/>
                      <a:r>
                        <a:rPr lang="en-US" b="1" dirty="0">
                          <a:latin typeface="Graphik" panose="020B0503030202060203" pitchFamily="34" charset="0"/>
                        </a:rPr>
                        <a:t>Idea Title</a:t>
                      </a:r>
                      <a:br>
                        <a:rPr lang="en-US" dirty="0">
                          <a:latin typeface="Graphik" panose="020B0503030202060203" pitchFamily="34" charset="0"/>
                        </a:rPr>
                      </a:br>
                      <a:endParaRPr lang="en-US" dirty="0">
                        <a:latin typeface="Graphik" panose="020B05030302020602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pPr marL="0" marR="0" lvl="0" indent="0" algn="l" defTabSz="849328" rtl="0" eaLnBrk="1" fontAlgn="auto" latinLnBrk="0" hangingPunct="1">
                        <a:lnSpc>
                          <a:spcPct val="100000"/>
                        </a:lnSpc>
                        <a:spcBef>
                          <a:spcPts val="0"/>
                        </a:spcBef>
                        <a:spcAft>
                          <a:spcPts val="0"/>
                        </a:spcAft>
                        <a:buClrTx/>
                        <a:buSzTx/>
                        <a:buFontTx/>
                        <a:buNone/>
                        <a:tabLst/>
                        <a:defRPr/>
                      </a:pPr>
                      <a:r>
                        <a:rPr lang="en-US" dirty="0"/>
                        <a:t>AI-Powered Decision-Making: Enhancing Consulting with Cognitive Psychology</a:t>
                      </a:r>
                    </a:p>
                    <a:p>
                      <a:pPr marL="0" marR="0" lvl="0" indent="0" algn="l" defTabSz="849328" rtl="0" eaLnBrk="1" fontAlgn="auto" latinLnBrk="0" hangingPunct="1">
                        <a:lnSpc>
                          <a:spcPct val="100000"/>
                        </a:lnSpc>
                        <a:spcBef>
                          <a:spcPts val="0"/>
                        </a:spcBef>
                        <a:spcAft>
                          <a:spcPts val="0"/>
                        </a:spcAft>
                        <a:buClrTx/>
                        <a:buSzTx/>
                        <a:buFontTx/>
                        <a:buNone/>
                        <a:tabLst/>
                        <a:defRPr/>
                      </a:pP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2836812125"/>
                  </a:ext>
                </a:extLst>
              </a:tr>
              <a:tr h="816769">
                <a:tc>
                  <a:txBody>
                    <a:bodyPr/>
                    <a:lstStyle/>
                    <a:p>
                      <a:pPr algn="ctr"/>
                      <a:r>
                        <a:rPr lang="en-US" b="1">
                          <a:latin typeface="Graphik" panose="020B0503030202060203" pitchFamily="34" charset="0"/>
                        </a:rPr>
                        <a:t>Team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b="1" dirty="0">
                          <a:solidFill>
                            <a:srgbClr val="A100FF"/>
                          </a:solidFill>
                        </a:rPr>
                        <a:t>AI Solutions With Shakti</a:t>
                      </a:r>
                      <a:endParaRPr lang="en-US" b="1"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9433584"/>
                  </a:ext>
                </a:extLst>
              </a:tr>
              <a:tr h="1840706">
                <a:tc>
                  <a:txBody>
                    <a:bodyPr/>
                    <a:lstStyle/>
                    <a:p>
                      <a:pPr algn="ctr"/>
                      <a:r>
                        <a:rPr lang="en-US" b="1">
                          <a:latin typeface="Graphik" panose="020B0503030202060203" pitchFamily="34" charset="0"/>
                        </a:rPr>
                        <a:t>Problem Statement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tc>
                  <a:txBody>
                    <a:bodyPr/>
                    <a:lstStyle/>
                    <a:p>
                      <a:pPr marL="0" marR="0" lvl="0" indent="0" algn="l" defTabSz="849328" rtl="0" eaLnBrk="1" fontAlgn="auto" latinLnBrk="0" hangingPunct="1">
                        <a:lnSpc>
                          <a:spcPct val="100000"/>
                        </a:lnSpc>
                        <a:spcBef>
                          <a:spcPts val="0"/>
                        </a:spcBef>
                        <a:spcAft>
                          <a:spcPts val="0"/>
                        </a:spcAft>
                        <a:buClrTx/>
                        <a:buSzTx/>
                        <a:buFontTx/>
                        <a:buNone/>
                        <a:tabLst/>
                        <a:defRPr/>
                      </a:pPr>
                      <a:r>
                        <a:rPr lang="en-US" dirty="0"/>
                        <a:t>In consulting, decision-making often faces challenges due to time-consuming data analysis, cognitive biases (like confirmation bias or anchoring), and difficulty in consistently understanding client emotions. These issues can delay decisions, reduce personalization, and increase errors, impacting client satisfaction and business outcomes.</a:t>
                      </a:r>
                    </a:p>
                    <a:p>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D9FFF"/>
                    </a:solidFill>
                  </a:tcPr>
                </a:tc>
                <a:extLst>
                  <a:ext uri="{0D108BD9-81ED-4DB2-BD59-A6C34878D82A}">
                    <a16:rowId xmlns:a16="http://schemas.microsoft.com/office/drawing/2014/main" val="1929743077"/>
                  </a:ext>
                </a:extLst>
              </a:tr>
              <a:tr h="1781175">
                <a:tc>
                  <a:txBody>
                    <a:bodyPr/>
                    <a:lstStyle/>
                    <a:p>
                      <a:pPr algn="ctr"/>
                      <a:r>
                        <a:rPr lang="en-US" b="1" dirty="0">
                          <a:latin typeface="Graphik" panose="020B0503030202060203" pitchFamily="34" charset="0"/>
                        </a:rPr>
                        <a:t>Proposed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849328" rtl="0" eaLnBrk="1" fontAlgn="auto" latinLnBrk="0" hangingPunct="1">
                        <a:lnSpc>
                          <a:spcPct val="100000"/>
                        </a:lnSpc>
                        <a:spcBef>
                          <a:spcPts val="0"/>
                        </a:spcBef>
                        <a:spcAft>
                          <a:spcPts val="0"/>
                        </a:spcAft>
                        <a:buClrTx/>
                        <a:buSzTx/>
                        <a:buFontTx/>
                        <a:buNone/>
                        <a:tabLst/>
                        <a:defRPr/>
                      </a:pPr>
                      <a:r>
                        <a:rPr lang="en-US" dirty="0"/>
                        <a:t>AI agent enhances consulting by providing faster, unbiased insights, improving client interactions, and reducing consultant workload. It addresses the problem by augmenting human capabilities, leading to better strategic outcomes and client satisfaction.</a:t>
                      </a:r>
                    </a:p>
                    <a:p>
                      <a:endParaRPr lang="en-US" dirty="0">
                        <a:latin typeface="Graphik" panose="020B050303020206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66236264"/>
                  </a:ext>
                </a:extLst>
              </a:tr>
            </a:tbl>
          </a:graphicData>
        </a:graphic>
      </p:graphicFrame>
    </p:spTree>
    <p:extLst>
      <p:ext uri="{BB962C8B-B14F-4D97-AF65-F5344CB8AC3E}">
        <p14:creationId xmlns:p14="http://schemas.microsoft.com/office/powerpoint/2010/main" val="1509750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479123" y="555767"/>
            <a:ext cx="11233753" cy="500147"/>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GB" sz="2667" b="1" kern="0" dirty="0">
                <a:solidFill>
                  <a:srgbClr val="000000"/>
                </a:solidFill>
                <a:latin typeface="Graphik" panose="020B0503030202060203" pitchFamily="34" charset="0"/>
                <a:ea typeface="Google Sans SemiBold"/>
                <a:cs typeface="Google Sans SemiBold"/>
                <a:sym typeface="Google Sans SemiBold"/>
              </a:rPr>
              <a:t>Problem Statement (in detail)</a:t>
            </a:r>
          </a:p>
          <a:p>
            <a:pPr defTabSz="1219170">
              <a:lnSpc>
                <a:spcPct val="80000"/>
              </a:lnSpc>
              <a:buClr>
                <a:srgbClr val="000000"/>
              </a:buClr>
              <a:buSzPts val="1100"/>
            </a:pPr>
            <a:endParaRPr lang="en-GB" sz="3600" b="1" kern="0" dirty="0">
              <a:solidFill>
                <a:srgbClr val="000000"/>
              </a:solidFill>
              <a:latin typeface="Graphik" panose="020B0503030202060203" pitchFamily="34" charset="0"/>
              <a:ea typeface="Google Sans SemiBold"/>
              <a:cs typeface="Google Sans SemiBold"/>
              <a:sym typeface="Google Sans SemiBold"/>
            </a:endParaRPr>
          </a:p>
          <a:p>
            <a:pPr>
              <a:buNone/>
            </a:pPr>
            <a:r>
              <a:rPr lang="en-US" dirty="0">
                <a:effectLst/>
              </a:rPr>
              <a:t>The hackathon theme emphasizes integrating advanced AI into real-world scenarios to drive innovation, efficiency, and strategic decision-making in consulting. Given the focus on cognitive psychology, we identified a pertinent issue: the challenges in human decision-making within consulting, which align with cognitive psychology principles such as perception, attention, and problem-solving. Research, such as that found in </a:t>
            </a:r>
            <a:r>
              <a:rPr lang="en-US" dirty="0">
                <a:effectLst/>
                <a:hlinkClick r:id="rId3"/>
              </a:rPr>
              <a:t>Cognitive psychology-based artificial intelligence review</a:t>
            </a:r>
            <a:r>
              <a:rPr lang="en-US" dirty="0">
                <a:effectLst/>
              </a:rPr>
              <a:t>, highlights how AI can address cognitive processes, particularly in problem-solving and emotion recognition, which are critical in consulting.</a:t>
            </a:r>
          </a:p>
          <a:p>
            <a:pPr>
              <a:buNone/>
            </a:pPr>
            <a:r>
              <a:rPr lang="en-US" dirty="0">
                <a:effectLst/>
              </a:rPr>
              <a:t>The problem statement centers on the inefficiencies and biases in consulting decision-making:</a:t>
            </a:r>
          </a:p>
          <a:p>
            <a:pPr>
              <a:buFont typeface="Arial" panose="020B0604020202020204" pitchFamily="34" charset="0"/>
              <a:buChar char="•"/>
            </a:pPr>
            <a:r>
              <a:rPr lang="en-US" b="1" dirty="0"/>
              <a:t>Time-Consuming Data Analysis</a:t>
            </a:r>
            <a:r>
              <a:rPr lang="en-US" dirty="0"/>
              <a:t>: Consultants often manually process vast datasets, delaying decisions. This is supported by findings in </a:t>
            </a:r>
            <a:r>
              <a:rPr lang="en-US" dirty="0">
                <a:hlinkClick r:id="rId4"/>
              </a:rPr>
              <a:t>AI accelerates problem-solving in complex scenarios | MIT News</a:t>
            </a:r>
            <a:r>
              <a:rPr lang="en-US" dirty="0"/>
              <a:t>, which discuss AI's role in speeding up optimization problems.</a:t>
            </a:r>
          </a:p>
          <a:p>
            <a:pPr>
              <a:buFont typeface="Arial" panose="020B0604020202020204" pitchFamily="34" charset="0"/>
              <a:buChar char="•"/>
            </a:pPr>
            <a:r>
              <a:rPr lang="en-US" b="1" dirty="0"/>
              <a:t>Cognitive Biases</a:t>
            </a:r>
            <a:r>
              <a:rPr lang="en-US" dirty="0"/>
              <a:t>: Human decisions are prone to biases like confirmation bias and anchoring, as noted in </a:t>
            </a:r>
            <a:r>
              <a:rPr lang="en-US" dirty="0">
                <a:hlinkClick r:id="rId5"/>
              </a:rPr>
              <a:t>My Problem with AI - Big Think</a:t>
            </a:r>
            <a:r>
              <a:rPr lang="en-US" dirty="0"/>
              <a:t>, which critiques AI's focus on problem-solving but acknowledges human limitations.</a:t>
            </a:r>
          </a:p>
          <a:p>
            <a:pPr>
              <a:buFont typeface="Arial" panose="020B0604020202020204" pitchFamily="34" charset="0"/>
              <a:buChar char="•"/>
            </a:pPr>
            <a:r>
              <a:rPr lang="en-US" b="1" dirty="0"/>
              <a:t>Client Understanding</a:t>
            </a:r>
            <a:r>
              <a:rPr lang="en-US" dirty="0"/>
              <a:t>: Consistently empathizing with client emotions is challenging, a gap that affective computing, as introduced by Picard (1995) in </a:t>
            </a:r>
            <a:r>
              <a:rPr lang="en-US" dirty="0">
                <a:hlinkClick r:id="rId6"/>
              </a:rPr>
              <a:t>Cognitive psychology-based artificial intelligence review</a:t>
            </a:r>
            <a:r>
              <a:rPr lang="en-US" dirty="0"/>
              <a:t>, aims to address.</a:t>
            </a:r>
          </a:p>
          <a:p>
            <a:pPr>
              <a:buFont typeface="Arial" panose="020B0604020202020204" pitchFamily="34" charset="0"/>
              <a:buChar char="•"/>
            </a:pPr>
            <a:r>
              <a:rPr lang="en-US" b="1" dirty="0"/>
              <a:t>Cognitive Load</a:t>
            </a:r>
            <a:r>
              <a:rPr lang="en-US" dirty="0"/>
              <a:t>: The burden of complex tasks reduces consultants' ability to focus on strategic thinking, a concern echoed in </a:t>
            </a:r>
            <a:r>
              <a:rPr lang="en-US" dirty="0">
                <a:hlinkClick r:id="rId7"/>
              </a:rPr>
              <a:t>Psychology &amp; AI: 9 Examples &amp; Apps</a:t>
            </a:r>
            <a:r>
              <a:rPr lang="en-US" dirty="0"/>
              <a:t>, which discusses AI's potential to reduce cognitive load.</a:t>
            </a:r>
          </a:p>
          <a:p>
            <a:r>
              <a:rPr lang="en-US" dirty="0">
                <a:effectLst/>
              </a:rPr>
              <a:t>These challenges lead to delayed decisions, less personalized solutions, and increased error risk, impacting client satisfaction and business outcomes.</a:t>
            </a:r>
          </a:p>
          <a:p>
            <a:pPr defTabSz="1219170">
              <a:lnSpc>
                <a:spcPct val="80000"/>
              </a:lnSpc>
              <a:buClr>
                <a:srgbClr val="000000"/>
              </a:buClr>
              <a:buSzPts val="1100"/>
            </a:pP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US" sz="2667" b="1" kern="0" dirty="0">
                <a:solidFill>
                  <a:srgbClr val="000000"/>
                </a:solidFill>
                <a:latin typeface="Graphik" panose="020B0503030202060203" pitchFamily="34" charset="0"/>
                <a:ea typeface="Google Sans SemiBold"/>
                <a:cs typeface="Google Sans SemiBold"/>
                <a:sym typeface="Google Sans SemiBold"/>
              </a:rPr>
              <a:t>Proposed Solution Overview</a:t>
            </a:r>
          </a:p>
          <a:p>
            <a:pPr defTabSz="1219170">
              <a:lnSpc>
                <a:spcPct val="80000"/>
              </a:lnSpc>
              <a:buClr>
                <a:srgbClr val="000000"/>
              </a:buClr>
              <a:buSzPts val="1100"/>
            </a:pPr>
            <a:r>
              <a:rPr lang="en-US" sz="2667" kern="0" dirty="0">
                <a:solidFill>
                  <a:srgbClr val="000000"/>
                </a:solidFill>
                <a:latin typeface="Graphik" panose="020B0503030202060203" pitchFamily="34" charset="0"/>
                <a:ea typeface="Times New Roman" panose="02020603050405020304" pitchFamily="18" charset="0"/>
                <a:cs typeface="Times New Roman" panose="02020603050405020304" pitchFamily="18" charset="0"/>
                <a:sym typeface="Arial"/>
              </a:rPr>
              <a:t>(Applicability of GenAI and agentic AI in the proposed solution)</a:t>
            </a:r>
          </a:p>
          <a:p>
            <a:pPr defTabSz="1219170">
              <a:lnSpc>
                <a:spcPct val="80000"/>
              </a:lnSpc>
              <a:buClr>
                <a:srgbClr val="000000"/>
              </a:buClr>
              <a:buSzPts val="1100"/>
            </a:pPr>
            <a:endParaRPr lang="en-US" sz="2667" b="1" kern="0" dirty="0">
              <a:solidFill>
                <a:srgbClr val="000000"/>
              </a:solidFill>
              <a:latin typeface="Graphik" panose="020B0503030202060203" pitchFamily="34" charset="0"/>
              <a:ea typeface="Google Sans SemiBold"/>
              <a:cs typeface="Times New Roman" panose="02020603050405020304" pitchFamily="18" charset="0"/>
              <a:sym typeface="Arial"/>
            </a:endParaRPr>
          </a:p>
          <a:p>
            <a:pPr>
              <a:buNone/>
            </a:pPr>
            <a:endParaRPr lang="en-US" dirty="0">
              <a:effectLst/>
            </a:endParaRPr>
          </a:p>
          <a:p>
            <a:pPr>
              <a:buNone/>
            </a:pPr>
            <a:endParaRPr lang="en-US" dirty="0"/>
          </a:p>
          <a:p>
            <a:pPr>
              <a:buNone/>
            </a:pPr>
            <a:r>
              <a:rPr lang="en-US" sz="2000" dirty="0">
                <a:effectLst/>
              </a:rPr>
              <a:t>The proposed solution is an AI agent that integrates cognitive psychology principles to enhance consulting decision-making. This agent is designed to:</a:t>
            </a:r>
          </a:p>
          <a:p>
            <a:pPr>
              <a:buNone/>
            </a:pPr>
            <a:endParaRPr lang="en-US" sz="2000" dirty="0">
              <a:effectLst/>
            </a:endParaRPr>
          </a:p>
          <a:p>
            <a:pPr>
              <a:buFont typeface="Arial" panose="020B0604020202020204" pitchFamily="34" charset="0"/>
              <a:buChar char="•"/>
            </a:pPr>
            <a:r>
              <a:rPr lang="en-US" sz="2000" b="1" dirty="0"/>
              <a:t>Data Analysis and Pattern Recognition</a:t>
            </a:r>
            <a:r>
              <a:rPr lang="en-US" sz="2000" dirty="0"/>
              <a:t>: Utilize machine learning to process large datasets and identify trends, reducing analysis time. This aligns with findings in </a:t>
            </a:r>
            <a:r>
              <a:rPr lang="en-US" sz="2000" dirty="0">
                <a:hlinkClick r:id="rId3"/>
              </a:rPr>
              <a:t>The promise and challenges of AI</a:t>
            </a:r>
            <a:r>
              <a:rPr lang="en-US" sz="2000" dirty="0"/>
              <a:t>, which discuss deep learning algorithms for pattern recognition.</a:t>
            </a:r>
          </a:p>
          <a:p>
            <a:pPr>
              <a:buFont typeface="Arial" panose="020B0604020202020204" pitchFamily="34" charset="0"/>
              <a:buChar char="•"/>
            </a:pPr>
            <a:endParaRPr lang="en-US" sz="2000" b="1" dirty="0"/>
          </a:p>
          <a:p>
            <a:pPr>
              <a:buFont typeface="Arial" panose="020B0604020202020204" pitchFamily="34" charset="0"/>
              <a:buChar char="•"/>
            </a:pPr>
            <a:r>
              <a:rPr lang="en-US" sz="2000" b="1" dirty="0"/>
              <a:t>Natural Language Processing (NLP)</a:t>
            </a:r>
            <a:r>
              <a:rPr lang="en-US" sz="2000" dirty="0"/>
              <a:t>: Extract insights from client communications using libraries like </a:t>
            </a:r>
            <a:r>
              <a:rPr lang="en-US" sz="2000" dirty="0" err="1"/>
              <a:t>spaCy</a:t>
            </a:r>
            <a:r>
              <a:rPr lang="en-US" sz="2000" dirty="0"/>
              <a:t> or Hugging Face's Transformers, ensuring personalized solutions. This is supported by </a:t>
            </a:r>
            <a:r>
              <a:rPr lang="en-US" sz="2000" dirty="0">
                <a:hlinkClick r:id="rId4"/>
              </a:rPr>
              <a:t>AI is changing every aspect of psychology. Here’s what to watch for</a:t>
            </a:r>
            <a:r>
              <a:rPr lang="en-US" sz="2000" dirty="0"/>
              <a:t>, which mentions GPT-3's use in analyzing speech patterns.</a:t>
            </a:r>
          </a:p>
          <a:p>
            <a:pPr>
              <a:buFont typeface="Arial" panose="020B0604020202020204" pitchFamily="34" charset="0"/>
              <a:buChar char="•"/>
            </a:pPr>
            <a:endParaRPr lang="en-US" sz="2000" b="1" dirty="0"/>
          </a:p>
          <a:p>
            <a:pPr>
              <a:buFont typeface="Arial" panose="020B0604020202020204" pitchFamily="34" charset="0"/>
              <a:buChar char="•"/>
            </a:pPr>
            <a:r>
              <a:rPr lang="en-US" sz="2000" b="1" dirty="0"/>
              <a:t>Emotional Intelligence</a:t>
            </a:r>
            <a:r>
              <a:rPr lang="en-US" sz="2000" dirty="0"/>
              <a:t>: Incorporate affective computing, as pioneered by Picard (1995), to recognize and respond to client emotions, enhancing empathy. This is detailed in </a:t>
            </a:r>
            <a:r>
              <a:rPr lang="en-US" sz="2000" dirty="0">
                <a:hlinkClick r:id="rId5"/>
              </a:rPr>
              <a:t>Cognitive psychology-based artificial intelligence review</a:t>
            </a:r>
            <a:r>
              <a:rPr lang="en-US" sz="2000" dirty="0"/>
              <a:t>, emphasizing emotion's role in AI.</a:t>
            </a:r>
          </a:p>
          <a:p>
            <a:pPr defTabSz="1219170">
              <a:lnSpc>
                <a:spcPct val="80000"/>
              </a:lnSpc>
              <a:buClr>
                <a:srgbClr val="000000"/>
              </a:buClr>
              <a:buSzPts val="1100"/>
            </a:pPr>
            <a:endParaRPr lang="en-US"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869363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6AE783-8C50-5ED2-0512-90532629DE44}"/>
              </a:ext>
            </a:extLst>
          </p:cNvPr>
          <p:cNvSpPr txBox="1"/>
          <p:nvPr/>
        </p:nvSpPr>
        <p:spPr>
          <a:xfrm>
            <a:off x="500743" y="765246"/>
            <a:ext cx="11397343" cy="4801314"/>
          </a:xfrm>
          <a:prstGeom prst="rect">
            <a:avLst/>
          </a:prstGeom>
          <a:noFill/>
        </p:spPr>
        <p:txBody>
          <a:bodyPr wrap="square">
            <a:spAutoFit/>
          </a:bodyPr>
          <a:lstStyle/>
          <a:p>
            <a:pPr>
              <a:buFont typeface="Arial" panose="020B0604020202020204" pitchFamily="34" charset="0"/>
              <a:buChar char="•"/>
            </a:pPr>
            <a:r>
              <a:rPr lang="en-US" b="1" dirty="0"/>
              <a:t>Scenario Simulation</a:t>
            </a:r>
            <a:r>
              <a:rPr lang="en-US" dirty="0"/>
              <a:t>: Model various outcomes based on historical data to evaluate strategy effectiveness, aiding decision-making. This is akin to the optimization problems discussed in </a:t>
            </a:r>
            <a:r>
              <a:rPr lang="en-US" dirty="0">
                <a:hlinkClick r:id="rId2"/>
              </a:rPr>
              <a:t>AI accelerates problem-solving in complex scenarios | MIT News</a:t>
            </a:r>
            <a:r>
              <a:rPr lang="en-US" dirty="0"/>
              <a:t>.</a:t>
            </a:r>
          </a:p>
          <a:p>
            <a:endParaRPr lang="en-US" dirty="0"/>
          </a:p>
          <a:p>
            <a:pPr>
              <a:buFont typeface="Arial" panose="020B0604020202020204" pitchFamily="34" charset="0"/>
              <a:buChar char="•"/>
            </a:pPr>
            <a:r>
              <a:rPr lang="en-US" b="1" dirty="0"/>
              <a:t>Cognitive Load Management</a:t>
            </a:r>
            <a:r>
              <a:rPr lang="en-US" dirty="0"/>
              <a:t>: Automate routine tasks like data collection to free consultants for strategic thinking, reducing workload. This is supported by </a:t>
            </a:r>
            <a:r>
              <a:rPr lang="en-US" dirty="0">
                <a:hlinkClick r:id="rId3"/>
              </a:rPr>
              <a:t>Challenges for Artificial Intelligence in Recognizing Mental Disorders</a:t>
            </a:r>
            <a:r>
              <a:rPr lang="en-US" dirty="0"/>
              <a:t>, which discusses AI automating assessments.</a:t>
            </a:r>
          </a:p>
          <a:p>
            <a:pPr>
              <a:buNone/>
            </a:pPr>
            <a:endParaRPr lang="en-US" dirty="0">
              <a:effectLst/>
            </a:endParaRPr>
          </a:p>
          <a:p>
            <a:pPr>
              <a:buNone/>
            </a:pPr>
            <a:endParaRPr lang="en-US" dirty="0"/>
          </a:p>
          <a:p>
            <a:pPr>
              <a:buNone/>
            </a:pPr>
            <a:r>
              <a:rPr lang="en-US" dirty="0">
                <a:effectLst/>
              </a:rPr>
              <a:t>The applicability of GenAI and agentic AI is crucial:</a:t>
            </a:r>
          </a:p>
          <a:p>
            <a:pPr>
              <a:buFont typeface="Arial" panose="020B0604020202020204" pitchFamily="34" charset="0"/>
              <a:buChar char="•"/>
            </a:pPr>
            <a:endParaRPr lang="en-US" b="1" dirty="0"/>
          </a:p>
          <a:p>
            <a:pPr>
              <a:buFont typeface="Arial" panose="020B0604020202020204" pitchFamily="34" charset="0"/>
              <a:buChar char="•"/>
            </a:pPr>
            <a:r>
              <a:rPr lang="en-US" b="1" dirty="0"/>
              <a:t>GenAI</a:t>
            </a:r>
            <a:r>
              <a:rPr lang="en-US" dirty="0"/>
              <a:t>: Can generate draft reports, simulate creative strategies, or provide initial recommendations, leveraging generative models like those discussed in </a:t>
            </a:r>
            <a:r>
              <a:rPr lang="en-US" dirty="0">
                <a:hlinkClick r:id="rId4"/>
              </a:rPr>
              <a:t>Psychology &amp; AI: 9 Examples &amp; Apps</a:t>
            </a:r>
            <a:r>
              <a:rPr lang="en-US" dirty="0"/>
              <a:t>.</a:t>
            </a:r>
          </a:p>
          <a:p>
            <a:pPr>
              <a:buFont typeface="Arial" panose="020B0604020202020204" pitchFamily="34" charset="0"/>
              <a:buChar char="•"/>
            </a:pPr>
            <a:endParaRPr lang="en-US" b="1" dirty="0"/>
          </a:p>
          <a:p>
            <a:pPr>
              <a:buFont typeface="Arial" panose="020B0604020202020204" pitchFamily="34" charset="0"/>
              <a:buChar char="•"/>
            </a:pPr>
            <a:r>
              <a:rPr lang="en-US" b="1" dirty="0"/>
              <a:t>Agentic AI</a:t>
            </a:r>
            <a:r>
              <a:rPr lang="en-US" dirty="0"/>
              <a:t>: Can handle autonomous tasks like scheduling follow-ups or managing basic client queries under supervision, aligning with the autonomous capabilities noted in </a:t>
            </a:r>
            <a:r>
              <a:rPr lang="en-US" dirty="0">
                <a:hlinkClick r:id="rId5"/>
              </a:rPr>
              <a:t>Cognitive AI Explained: Impact and Future in the Digital World | </a:t>
            </a:r>
            <a:r>
              <a:rPr lang="en-US" dirty="0" err="1">
                <a:hlinkClick r:id="rId5"/>
              </a:rPr>
              <a:t>Vation</a:t>
            </a:r>
            <a:r>
              <a:rPr lang="en-US" dirty="0">
                <a:hlinkClick r:id="rId5"/>
              </a:rPr>
              <a:t> Ventures Research</a:t>
            </a:r>
            <a:r>
              <a:rPr lang="en-US" dirty="0"/>
              <a:t>.</a:t>
            </a:r>
          </a:p>
        </p:txBody>
      </p:sp>
    </p:spTree>
    <p:extLst>
      <p:ext uri="{BB962C8B-B14F-4D97-AF65-F5344CB8AC3E}">
        <p14:creationId xmlns:p14="http://schemas.microsoft.com/office/powerpoint/2010/main" val="295790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9" name="Google Shape;79;p16"/>
          <p:cNvSpPr/>
          <p:nvPr/>
        </p:nvSpPr>
        <p:spPr>
          <a:xfrm>
            <a:off x="-8200" y="6686400"/>
            <a:ext cx="12208400" cy="171600"/>
          </a:xfrm>
          <a:prstGeom prst="rect">
            <a:avLst/>
          </a:prstGeom>
          <a:gradFill>
            <a:gsLst>
              <a:gs pos="0">
                <a:srgbClr val="3754A9"/>
              </a:gs>
              <a:gs pos="100000">
                <a:srgbClr val="6F21A8"/>
              </a:gs>
            </a:gsLst>
            <a:lin ang="2700006" scaled="0"/>
          </a:gradFill>
          <a:ln>
            <a:noFill/>
          </a:ln>
          <a:effectLst>
            <a:outerShdw blurRad="57150" dist="19050" dir="5400000" algn="bl" rotWithShape="0">
              <a:schemeClr val="lt1">
                <a:alpha val="50000"/>
              </a:schemeClr>
            </a:outerShdw>
          </a:effectLst>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3" name="Google Shape;58;p14">
            <a:extLst>
              <a:ext uri="{FF2B5EF4-FFF2-40B4-BE49-F238E27FC236}">
                <a16:creationId xmlns:a16="http://schemas.microsoft.com/office/drawing/2014/main" id="{AB77DFBE-3C54-4522-B5C5-3BB4462B5C4E}"/>
              </a:ext>
            </a:extLst>
          </p:cNvPr>
          <p:cNvSpPr txBox="1"/>
          <p:nvPr/>
        </p:nvSpPr>
        <p:spPr>
          <a:xfrm>
            <a:off x="323868" y="352567"/>
            <a:ext cx="11233753" cy="846811"/>
          </a:xfrm>
          <a:prstGeom prst="rect">
            <a:avLst/>
          </a:prstGeom>
          <a:noFill/>
          <a:ln>
            <a:noFill/>
          </a:ln>
        </p:spPr>
        <p:txBody>
          <a:bodyPr spcFirstLastPara="1" wrap="square" lIns="0" tIns="0" rIns="121900" bIns="0" anchor="t" anchorCtr="0">
            <a:noAutofit/>
          </a:bodyPr>
          <a:lstStyle/>
          <a:p>
            <a:pPr defTabSz="1219170">
              <a:lnSpc>
                <a:spcPct val="80000"/>
              </a:lnSpc>
              <a:buClr>
                <a:srgbClr val="000000"/>
              </a:buClr>
              <a:buSzPts val="1100"/>
            </a:pPr>
            <a:r>
              <a:rPr lang="en-IN" sz="2667" b="1" kern="0" dirty="0">
                <a:solidFill>
                  <a:srgbClr val="000000"/>
                </a:solidFill>
                <a:latin typeface="Graphik" panose="020B0503030202060203" pitchFamily="34" charset="0"/>
                <a:sym typeface="Arial"/>
              </a:rPr>
              <a:t>Technologies Used </a:t>
            </a:r>
          </a:p>
          <a:p>
            <a:pPr defTabSz="1219170">
              <a:lnSpc>
                <a:spcPct val="80000"/>
              </a:lnSpc>
              <a:buClr>
                <a:srgbClr val="000000"/>
              </a:buClr>
              <a:buSzPts val="1100"/>
            </a:pPr>
            <a:endParaRPr lang="en-US" sz="2667" kern="0" dirty="0">
              <a:solidFill>
                <a:srgbClr val="000000"/>
              </a:solidFill>
              <a:latin typeface="Graphik" panose="020B0503030202060203" pitchFamily="34" charset="0"/>
              <a:cs typeface="Times New Roman" panose="02020603050405020304" pitchFamily="18" charset="0"/>
            </a:endParaRPr>
          </a:p>
          <a:p>
            <a:pPr>
              <a:buNone/>
            </a:pPr>
            <a:r>
              <a:rPr lang="en-US" dirty="0">
                <a:effectLst/>
              </a:rPr>
              <a:t>The technologies selected ensure deployment readiness and integration with current systems:</a:t>
            </a:r>
          </a:p>
          <a:p>
            <a:pPr>
              <a:buNone/>
            </a:pPr>
            <a:endParaRPr lang="en-US" dirty="0">
              <a:effectLst/>
            </a:endParaRPr>
          </a:p>
          <a:p>
            <a:pPr>
              <a:buFont typeface="Arial" panose="020B0604020202020204" pitchFamily="34" charset="0"/>
              <a:buChar char="•"/>
            </a:pPr>
            <a:r>
              <a:rPr lang="en-US" b="1" dirty="0"/>
              <a:t>Machine Learning</a:t>
            </a:r>
            <a:r>
              <a:rPr lang="en-US" dirty="0"/>
              <a:t>: TensorFlow or </a:t>
            </a:r>
            <a:r>
              <a:rPr lang="en-US" dirty="0" err="1"/>
              <a:t>PyTorch</a:t>
            </a:r>
            <a:r>
              <a:rPr lang="en-US" dirty="0"/>
              <a:t> for data analysis and pattern recognition, as these are widely used frameworks mentioned in </a:t>
            </a:r>
            <a:r>
              <a:rPr lang="en-US" dirty="0">
                <a:hlinkClick r:id="rId3"/>
              </a:rPr>
              <a:t>The promise and challenges of AI</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b="1" dirty="0"/>
              <a:t>NLP</a:t>
            </a:r>
            <a:r>
              <a:rPr lang="en-US" dirty="0"/>
              <a:t>: </a:t>
            </a:r>
            <a:r>
              <a:rPr lang="en-US" dirty="0" err="1"/>
              <a:t>spaCy</a:t>
            </a:r>
            <a:r>
              <a:rPr lang="en-US" dirty="0"/>
              <a:t> or Hugging Face's Transformers for processing client communications, supported by </a:t>
            </a:r>
            <a:r>
              <a:rPr lang="en-US" dirty="0">
                <a:hlinkClick r:id="rId4"/>
              </a:rPr>
              <a:t>AI is changing every aspect of psychology. Here’s what to watch for</a:t>
            </a:r>
            <a:r>
              <a:rPr lang="en-US" dirty="0"/>
              <a:t>.</a:t>
            </a:r>
          </a:p>
          <a:p>
            <a:pPr>
              <a:buFont typeface="Arial" panose="020B0604020202020204" pitchFamily="34" charset="0"/>
              <a:buChar char="•"/>
            </a:pPr>
            <a:endParaRPr lang="en-US" b="1" dirty="0"/>
          </a:p>
          <a:p>
            <a:pPr>
              <a:buFont typeface="Arial" panose="020B0604020202020204" pitchFamily="34" charset="0"/>
              <a:buChar char="•"/>
            </a:pPr>
            <a:r>
              <a:rPr lang="en-US" b="1" dirty="0"/>
              <a:t>Affective Computing</a:t>
            </a:r>
            <a:r>
              <a:rPr lang="en-US" dirty="0"/>
              <a:t>: </a:t>
            </a:r>
            <a:r>
              <a:rPr lang="en-US" dirty="0" err="1"/>
              <a:t>OpenAffect</a:t>
            </a:r>
            <a:r>
              <a:rPr lang="en-US" dirty="0"/>
              <a:t> or similar tools for emotion recognition, as discussed in </a:t>
            </a:r>
            <a:r>
              <a:rPr lang="en-US" dirty="0">
                <a:hlinkClick r:id="rId5"/>
              </a:rPr>
              <a:t>Cognitive psychology-based artificial intelligence review</a:t>
            </a:r>
            <a:r>
              <a:rPr lang="en-US" dirty="0"/>
              <a:t>.</a:t>
            </a:r>
          </a:p>
          <a:p>
            <a:pPr>
              <a:buFont typeface="Arial" panose="020B0604020202020204" pitchFamily="34" charset="0"/>
              <a:buChar char="•"/>
            </a:pPr>
            <a:endParaRPr lang="en-US" b="1" dirty="0"/>
          </a:p>
          <a:p>
            <a:pPr>
              <a:buFont typeface="Arial" panose="020B0604020202020204" pitchFamily="34" charset="0"/>
              <a:buChar char="•"/>
            </a:pPr>
            <a:r>
              <a:rPr lang="en-US" b="1" dirty="0"/>
              <a:t>Scenario Simulation</a:t>
            </a:r>
            <a:r>
              <a:rPr lang="en-US" dirty="0"/>
              <a:t>: Custom models or simulation software like Simio, aligning with optimization techniques in </a:t>
            </a:r>
            <a:r>
              <a:rPr lang="en-US" dirty="0">
                <a:hlinkClick r:id="rId6"/>
              </a:rPr>
              <a:t>AI accelerates problem-solving in complex scenarios | MIT News</a:t>
            </a:r>
            <a:r>
              <a:rPr lang="en-US" dirty="0"/>
              <a:t>.</a:t>
            </a:r>
          </a:p>
          <a:p>
            <a:pPr>
              <a:buFont typeface="Arial" panose="020B0604020202020204" pitchFamily="34" charset="0"/>
              <a:buChar char="•"/>
            </a:pPr>
            <a:endParaRPr lang="en-US" b="1" dirty="0"/>
          </a:p>
          <a:p>
            <a:pPr>
              <a:buFont typeface="Arial" panose="020B0604020202020204" pitchFamily="34" charset="0"/>
              <a:buChar char="•"/>
            </a:pPr>
            <a:r>
              <a:rPr lang="en-US" b="1" dirty="0"/>
              <a:t>Deployment Platforms</a:t>
            </a:r>
            <a:r>
              <a:rPr lang="en-US" dirty="0"/>
              <a:t>: AWS or Azure for cloud-based scalability and accessibility, ensuring compliance with data privacy regulations like GDPR, as noted in </a:t>
            </a:r>
            <a:r>
              <a:rPr lang="en-US" dirty="0">
                <a:hlinkClick r:id="rId3"/>
              </a:rPr>
              <a:t>The promise and challenges of AI</a:t>
            </a:r>
            <a:r>
              <a:rPr lang="en-US" dirty="0"/>
              <a:t>.</a:t>
            </a:r>
          </a:p>
          <a:p>
            <a:r>
              <a:rPr lang="en-US" dirty="0">
                <a:effectLst/>
              </a:rPr>
              <a:t>These technologies are mature and widely adopted, ensuring the solution is deployable, though integrating them into a cohesive AI agent requires development effort. The connection with current technology is strong, as it automates data-heavy tasks while enhancing human-AI collaboration, scalable for multiple clients and large datasets.</a:t>
            </a:r>
          </a:p>
          <a:p>
            <a:pPr defTabSz="1219170">
              <a:lnSpc>
                <a:spcPct val="80000"/>
              </a:lnSpc>
              <a:buClr>
                <a:srgbClr val="000000"/>
              </a:buClr>
              <a:buSzPts val="1100"/>
            </a:pPr>
            <a:endParaRPr sz="1200" b="1" kern="0" dirty="0">
              <a:solidFill>
                <a:srgbClr val="000000"/>
              </a:solidFill>
              <a:latin typeface="Graphik" panose="020B0503030202060203" pitchFamily="34" charset="0"/>
              <a:ea typeface="Google Sans SemiBold"/>
              <a:cs typeface="Google Sans SemiBold"/>
              <a:sym typeface="Google Sans SemiBold"/>
            </a:endParaRPr>
          </a:p>
        </p:txBody>
      </p:sp>
    </p:spTree>
    <p:extLst>
      <p:ext uri="{BB962C8B-B14F-4D97-AF65-F5344CB8AC3E}">
        <p14:creationId xmlns:p14="http://schemas.microsoft.com/office/powerpoint/2010/main" val="3553521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466A685-380F-9B71-B9CE-6C9B15D2C6E3}"/>
              </a:ext>
            </a:extLst>
          </p:cNvPr>
          <p:cNvGraphicFramePr>
            <a:graphicFrameLocks noGrp="1"/>
          </p:cNvGraphicFramePr>
          <p:nvPr>
            <p:extLst>
              <p:ext uri="{D42A27DB-BD31-4B8C-83A1-F6EECF244321}">
                <p14:modId xmlns:p14="http://schemas.microsoft.com/office/powerpoint/2010/main" val="3102090560"/>
              </p:ext>
            </p:extLst>
          </p:nvPr>
        </p:nvGraphicFramePr>
        <p:xfrm>
          <a:off x="315686" y="446314"/>
          <a:ext cx="11495313" cy="4724400"/>
        </p:xfrm>
        <a:graphic>
          <a:graphicData uri="http://schemas.openxmlformats.org/drawingml/2006/table">
            <a:tbl>
              <a:tblPr>
                <a:tableStyleId>{08FB837D-C827-4EFA-A057-4D05807E0F7C}</a:tableStyleId>
              </a:tblPr>
              <a:tblGrid>
                <a:gridCol w="3831771">
                  <a:extLst>
                    <a:ext uri="{9D8B030D-6E8A-4147-A177-3AD203B41FA5}">
                      <a16:colId xmlns:a16="http://schemas.microsoft.com/office/drawing/2014/main" val="4153076717"/>
                    </a:ext>
                  </a:extLst>
                </a:gridCol>
                <a:gridCol w="3831771">
                  <a:extLst>
                    <a:ext uri="{9D8B030D-6E8A-4147-A177-3AD203B41FA5}">
                      <a16:colId xmlns:a16="http://schemas.microsoft.com/office/drawing/2014/main" val="956548034"/>
                    </a:ext>
                  </a:extLst>
                </a:gridCol>
                <a:gridCol w="3831771">
                  <a:extLst>
                    <a:ext uri="{9D8B030D-6E8A-4147-A177-3AD203B41FA5}">
                      <a16:colId xmlns:a16="http://schemas.microsoft.com/office/drawing/2014/main" val="729602381"/>
                    </a:ext>
                  </a:extLst>
                </a:gridCol>
              </a:tblGrid>
              <a:tr h="528238">
                <a:tc>
                  <a:txBody>
                    <a:bodyPr/>
                    <a:lstStyle/>
                    <a:p>
                      <a:r>
                        <a:rPr lang="en-IN" b="1"/>
                        <a:t>Component</a:t>
                      </a:r>
                      <a:endParaRPr lang="en-IN"/>
                    </a:p>
                  </a:txBody>
                  <a:tcPr anchor="ctr"/>
                </a:tc>
                <a:tc>
                  <a:txBody>
                    <a:bodyPr/>
                    <a:lstStyle/>
                    <a:p>
                      <a:r>
                        <a:rPr lang="en-IN" b="1"/>
                        <a:t>Description</a:t>
                      </a:r>
                      <a:endParaRPr lang="en-IN"/>
                    </a:p>
                  </a:txBody>
                  <a:tcPr anchor="ctr"/>
                </a:tc>
                <a:tc>
                  <a:txBody>
                    <a:bodyPr/>
                    <a:lstStyle/>
                    <a:p>
                      <a:r>
                        <a:rPr lang="en-IN" b="1"/>
                        <a:t>Technology Used</a:t>
                      </a:r>
                      <a:endParaRPr lang="en-IN"/>
                    </a:p>
                  </a:txBody>
                  <a:tcPr anchor="ctr"/>
                </a:tc>
                <a:extLst>
                  <a:ext uri="{0D108BD9-81ED-4DB2-BD59-A6C34878D82A}">
                    <a16:rowId xmlns:a16="http://schemas.microsoft.com/office/drawing/2014/main" val="3356112355"/>
                  </a:ext>
                </a:extLst>
              </a:tr>
              <a:tr h="528238">
                <a:tc>
                  <a:txBody>
                    <a:bodyPr/>
                    <a:lstStyle/>
                    <a:p>
                      <a:r>
                        <a:rPr lang="en-IN" dirty="0">
                          <a:effectLst/>
                        </a:rPr>
                        <a:t>Data Analysis</a:t>
                      </a:r>
                    </a:p>
                  </a:txBody>
                  <a:tcPr anchor="ctr"/>
                </a:tc>
                <a:tc>
                  <a:txBody>
                    <a:bodyPr/>
                    <a:lstStyle/>
                    <a:p>
                      <a:r>
                        <a:rPr lang="en-IN">
                          <a:effectLst/>
                        </a:rPr>
                        <a:t>Process large datasets, identify trends</a:t>
                      </a:r>
                    </a:p>
                  </a:txBody>
                  <a:tcPr anchor="ctr"/>
                </a:tc>
                <a:tc>
                  <a:txBody>
                    <a:bodyPr/>
                    <a:lstStyle/>
                    <a:p>
                      <a:r>
                        <a:rPr lang="en-IN">
                          <a:effectLst/>
                        </a:rPr>
                        <a:t>TensorFlow, PyTorch</a:t>
                      </a:r>
                    </a:p>
                  </a:txBody>
                  <a:tcPr anchor="ctr"/>
                </a:tc>
                <a:extLst>
                  <a:ext uri="{0D108BD9-81ED-4DB2-BD59-A6C34878D82A}">
                    <a16:rowId xmlns:a16="http://schemas.microsoft.com/office/drawing/2014/main" val="565698836"/>
                  </a:ext>
                </a:extLst>
              </a:tr>
              <a:tr h="916981">
                <a:tc>
                  <a:txBody>
                    <a:bodyPr/>
                    <a:lstStyle/>
                    <a:p>
                      <a:r>
                        <a:rPr lang="en-IN">
                          <a:effectLst/>
                        </a:rPr>
                        <a:t>NLP</a:t>
                      </a:r>
                    </a:p>
                  </a:txBody>
                  <a:tcPr anchor="ctr"/>
                </a:tc>
                <a:tc>
                  <a:txBody>
                    <a:bodyPr/>
                    <a:lstStyle/>
                    <a:p>
                      <a:r>
                        <a:rPr lang="en-US">
                          <a:effectLst/>
                        </a:rPr>
                        <a:t>Extract insights from client communications</a:t>
                      </a:r>
                    </a:p>
                  </a:txBody>
                  <a:tcPr anchor="ctr"/>
                </a:tc>
                <a:tc>
                  <a:txBody>
                    <a:bodyPr/>
                    <a:lstStyle/>
                    <a:p>
                      <a:r>
                        <a:rPr lang="en-IN">
                          <a:effectLst/>
                        </a:rPr>
                        <a:t>spaCy, Hugging Face's Transformers</a:t>
                      </a:r>
                    </a:p>
                  </a:txBody>
                  <a:tcPr anchor="ctr"/>
                </a:tc>
                <a:extLst>
                  <a:ext uri="{0D108BD9-81ED-4DB2-BD59-A6C34878D82A}">
                    <a16:rowId xmlns:a16="http://schemas.microsoft.com/office/drawing/2014/main" val="3694570458"/>
                  </a:ext>
                </a:extLst>
              </a:tr>
              <a:tr h="916981">
                <a:tc>
                  <a:txBody>
                    <a:bodyPr/>
                    <a:lstStyle/>
                    <a:p>
                      <a:r>
                        <a:rPr lang="en-IN">
                          <a:effectLst/>
                        </a:rPr>
                        <a:t>Emotional Intelligence</a:t>
                      </a:r>
                    </a:p>
                  </a:txBody>
                  <a:tcPr anchor="ctr"/>
                </a:tc>
                <a:tc>
                  <a:txBody>
                    <a:bodyPr/>
                    <a:lstStyle/>
                    <a:p>
                      <a:r>
                        <a:rPr lang="en-US">
                          <a:effectLst/>
                        </a:rPr>
                        <a:t>Recognize and respond to client emotions</a:t>
                      </a:r>
                    </a:p>
                  </a:txBody>
                  <a:tcPr anchor="ctr"/>
                </a:tc>
                <a:tc>
                  <a:txBody>
                    <a:bodyPr/>
                    <a:lstStyle/>
                    <a:p>
                      <a:r>
                        <a:rPr lang="en-IN">
                          <a:effectLst/>
                        </a:rPr>
                        <a:t>OpenAffect</a:t>
                      </a:r>
                    </a:p>
                  </a:txBody>
                  <a:tcPr anchor="ctr"/>
                </a:tc>
                <a:extLst>
                  <a:ext uri="{0D108BD9-81ED-4DB2-BD59-A6C34878D82A}">
                    <a16:rowId xmlns:a16="http://schemas.microsoft.com/office/drawing/2014/main" val="2159519255"/>
                  </a:ext>
                </a:extLst>
              </a:tr>
              <a:tr h="916981">
                <a:tc>
                  <a:txBody>
                    <a:bodyPr/>
                    <a:lstStyle/>
                    <a:p>
                      <a:r>
                        <a:rPr lang="en-IN">
                          <a:effectLst/>
                        </a:rPr>
                        <a:t>Scenario Simulation</a:t>
                      </a:r>
                    </a:p>
                  </a:txBody>
                  <a:tcPr anchor="ctr"/>
                </a:tc>
                <a:tc>
                  <a:txBody>
                    <a:bodyPr/>
                    <a:lstStyle/>
                    <a:p>
                      <a:r>
                        <a:rPr lang="en-US">
                          <a:effectLst/>
                        </a:rPr>
                        <a:t>Model outcomes for strategy evaluation</a:t>
                      </a:r>
                    </a:p>
                  </a:txBody>
                  <a:tcPr anchor="ctr"/>
                </a:tc>
                <a:tc>
                  <a:txBody>
                    <a:bodyPr/>
                    <a:lstStyle/>
                    <a:p>
                      <a:r>
                        <a:rPr lang="en-IN">
                          <a:effectLst/>
                        </a:rPr>
                        <a:t>Simio, Custom Models</a:t>
                      </a:r>
                    </a:p>
                  </a:txBody>
                  <a:tcPr anchor="ctr"/>
                </a:tc>
                <a:extLst>
                  <a:ext uri="{0D108BD9-81ED-4DB2-BD59-A6C34878D82A}">
                    <a16:rowId xmlns:a16="http://schemas.microsoft.com/office/drawing/2014/main" val="3220570942"/>
                  </a:ext>
                </a:extLst>
              </a:tr>
              <a:tr h="916981">
                <a:tc>
                  <a:txBody>
                    <a:bodyPr/>
                    <a:lstStyle/>
                    <a:p>
                      <a:r>
                        <a:rPr lang="en-IN">
                          <a:effectLst/>
                        </a:rPr>
                        <a:t>Deployment and Scalability</a:t>
                      </a:r>
                    </a:p>
                  </a:txBody>
                  <a:tcPr anchor="ctr"/>
                </a:tc>
                <a:tc>
                  <a:txBody>
                    <a:bodyPr/>
                    <a:lstStyle/>
                    <a:p>
                      <a:r>
                        <a:rPr lang="en-US">
                          <a:effectLst/>
                        </a:rPr>
                        <a:t>Ensure cloud-based accessibility and compliance</a:t>
                      </a:r>
                    </a:p>
                  </a:txBody>
                  <a:tcPr anchor="ctr"/>
                </a:tc>
                <a:tc>
                  <a:txBody>
                    <a:bodyPr/>
                    <a:lstStyle/>
                    <a:p>
                      <a:pPr marL="0" marR="0" lvl="0" indent="0" algn="l" defTabSz="849328" rtl="0" eaLnBrk="1" fontAlgn="auto" latinLnBrk="0" hangingPunct="1">
                        <a:lnSpc>
                          <a:spcPct val="100000"/>
                        </a:lnSpc>
                        <a:spcBef>
                          <a:spcPts val="0"/>
                        </a:spcBef>
                        <a:spcAft>
                          <a:spcPts val="0"/>
                        </a:spcAft>
                        <a:buClrTx/>
                        <a:buSzTx/>
                        <a:buFontTx/>
                        <a:buNone/>
                        <a:tabLst/>
                        <a:defRPr/>
                      </a:pPr>
                      <a:r>
                        <a:rPr lang="en-IN" dirty="0"/>
                        <a:t>AWS, Azure</a:t>
                      </a:r>
                    </a:p>
                    <a:p>
                      <a:endParaRPr lang="en-IN" dirty="0"/>
                    </a:p>
                  </a:txBody>
                  <a:tcPr/>
                </a:tc>
                <a:extLst>
                  <a:ext uri="{0D108BD9-81ED-4DB2-BD59-A6C34878D82A}">
                    <a16:rowId xmlns:a16="http://schemas.microsoft.com/office/drawing/2014/main" val="3396201862"/>
                  </a:ext>
                </a:extLst>
              </a:tr>
            </a:tbl>
          </a:graphicData>
        </a:graphic>
      </p:graphicFrame>
    </p:spTree>
    <p:extLst>
      <p:ext uri="{BB962C8B-B14F-4D97-AF65-F5344CB8AC3E}">
        <p14:creationId xmlns:p14="http://schemas.microsoft.com/office/powerpoint/2010/main" val="2540016215"/>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emplate/>
  <TotalTime>59</TotalTime>
  <Words>1429</Words>
  <Application>Microsoft Office PowerPoint</Application>
  <PresentationFormat>Widescreen</PresentationFormat>
  <Paragraphs>121</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Arial</vt:lpstr>
      <vt:lpstr>Graphik</vt:lpstr>
      <vt:lpstr>Graphik Light</vt:lpstr>
      <vt:lpstr>Graphik Medium</vt:lpstr>
      <vt:lpstr>Graphik Semibold</vt:lpstr>
      <vt:lpstr>1_Canvas-Theme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Shakti Panigrahi</cp:lastModifiedBy>
  <cp:revision>4</cp:revision>
  <dcterms:created xsi:type="dcterms:W3CDTF">2025-02-26T01:18:59Z</dcterms:created>
  <dcterms:modified xsi:type="dcterms:W3CDTF">2025-04-09T06:38:45Z</dcterms:modified>
</cp:coreProperties>
</file>