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8"/>
  </p:notesMasterIdLst>
  <p:sldIdLst>
    <p:sldId id="256" r:id="rId2"/>
    <p:sldId id="258" r:id="rId3"/>
    <p:sldId id="257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8D5C3-3B36-4186-BEE2-F51051688B18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26B2-A7C0-4AA2-A7C1-F05DC06FA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9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6B2-A7C0-4AA2-A7C1-F05DC06FA55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78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79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07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4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077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376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2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03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55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2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1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23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2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57BE1A9-A399-4AF9-80A1-5E978693C3F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2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57BE1A9-A399-4AF9-80A1-5E978693C3F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677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6D70-BF17-A326-5BC5-C4AA46A1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634067"/>
            <a:ext cx="10432473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IN" sz="1800" b="0" i="0" u="none" strike="noStrike" baseline="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IN" dirty="0">
                <a:latin typeface="Abadi" panose="020F0502020204030204" pitchFamily="34" charset="0"/>
              </a:rPr>
              <a:t> CREDIT CARD </a:t>
            </a:r>
            <a:br>
              <a:rPr lang="en-IN" dirty="0">
                <a:latin typeface="Abadi" panose="020F0502020204030204" pitchFamily="34" charset="0"/>
              </a:rPr>
            </a:br>
            <a:r>
              <a:rPr lang="en-IN" dirty="0">
                <a:latin typeface="Abadi" panose="020F0502020204030204" pitchFamily="34" charset="0"/>
              </a:rPr>
              <a:t>WEEKLY STATUS REPORT </a:t>
            </a:r>
            <a:endParaRPr lang="en-US" dirty="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0A8545-E0F8-00EC-836C-7EF845075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7E320-91A9-3A69-2EC1-8F723E33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0" u="none" strike="noStrike" baseline="0" dirty="0">
                <a:latin typeface="Abadi" panose="020F0502020204030204" pitchFamily="34" charset="0"/>
              </a:rPr>
              <a:t>Content in this tutorial video</a:t>
            </a:r>
            <a:br>
              <a:rPr lang="en-US" sz="4000" b="0" i="0" u="none" strike="noStrike" baseline="0" dirty="0">
                <a:latin typeface="Abadi" panose="020F0502020204030204" pitchFamily="34" charset="0"/>
              </a:rPr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0306DF-AF52-048E-A68F-55F3993E0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latin typeface="Abadi" panose="020F0502020204030204" pitchFamily="34" charset="0"/>
              </a:rPr>
              <a:t>Project objective </a:t>
            </a:r>
          </a:p>
          <a:p>
            <a:r>
              <a:rPr lang="en-IN" sz="1800" b="0" i="0" u="none" strike="noStrike" baseline="0" dirty="0">
                <a:latin typeface="Abadi" panose="020F0502020204030204" pitchFamily="34" charset="0"/>
              </a:rPr>
              <a:t>Data processing &amp; DAX</a:t>
            </a:r>
          </a:p>
          <a:p>
            <a:r>
              <a:rPr lang="en-IN" sz="1800" b="0" i="0" u="none" strike="noStrike" baseline="0" dirty="0">
                <a:latin typeface="Abadi" panose="020F0502020204030204" pitchFamily="34" charset="0"/>
              </a:rPr>
              <a:t>Dashboard &amp; insights</a:t>
            </a:r>
          </a:p>
          <a:p>
            <a:pPr marL="0" indent="0">
              <a:buNone/>
            </a:pPr>
            <a:endParaRPr lang="en-IN" dirty="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1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4A5350-7382-EFEC-7D2C-5A2E6C5A5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2810-3ED2-A1C9-5918-68F0196E5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7817" y="965200"/>
            <a:ext cx="7678983" cy="181575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PURPOSE OF PROJECT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463820C-2FB2-3FF2-D3E2-098CE1C36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3262745"/>
            <a:ext cx="7372350" cy="2630053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To develop a comprehensive credit card weekly dashboard that provides real-time insights into key performance metrics and trends, enabling stakeholders to monitor and analyze credit card operations effectively. </a:t>
            </a:r>
          </a:p>
          <a:p>
            <a:r>
              <a:rPr lang="en-IN" sz="1800" b="0" i="0" u="none" strike="noStrike" baseline="0" dirty="0">
                <a:latin typeface="Calibri" panose="020F0502020204030204" pitchFamily="34" charset="0"/>
              </a:rPr>
              <a:t> </a:t>
            </a:r>
            <a:endParaRPr lang="en-IN" sz="1900" b="1" dirty="0"/>
          </a:p>
        </p:txBody>
      </p:sp>
    </p:spTree>
    <p:extLst>
      <p:ext uri="{BB962C8B-B14F-4D97-AF65-F5344CB8AC3E}">
        <p14:creationId xmlns:p14="http://schemas.microsoft.com/office/powerpoint/2010/main" val="79559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7160D-969A-5485-D9BF-DB4D77AF8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0B90E92-B822-7AD1-5BCB-7040E39A4002}"/>
              </a:ext>
            </a:extLst>
          </p:cNvPr>
          <p:cNvSpPr txBox="1">
            <a:spLocks/>
          </p:cNvSpPr>
          <p:nvPr/>
        </p:nvSpPr>
        <p:spPr>
          <a:xfrm>
            <a:off x="1124642" y="82535"/>
            <a:ext cx="9942716" cy="15544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/>
              <a:t>DAX Queries</a:t>
            </a:r>
            <a:endParaRPr lang="en-IN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B0E4E-9268-706C-FAA4-1F82F7354C30}"/>
              </a:ext>
            </a:extLst>
          </p:cNvPr>
          <p:cNvSpPr txBox="1"/>
          <p:nvPr/>
        </p:nvSpPr>
        <p:spPr>
          <a:xfrm>
            <a:off x="687532" y="1510187"/>
            <a:ext cx="10816936" cy="4645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week_num2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WEEKNUM('public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cc_detail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week_start_date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])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Revenue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'public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cc_detail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annual_fees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 + 'public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cc_detail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total_trans_amt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 + 'public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cc_detail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interest_earned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Current_week_Reveneue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CALCULATE(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SUM('public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cc_detail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'[Revenue]),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FILTER(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ALL('public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cc_detail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'),'public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cc_detail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'[week_num2] = MAX('public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cc_detail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'[week_num2])))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Previous_week_Reveneue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CALCULATE(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SUM('public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cc_detail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'[Revenue]),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FILTER(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ALL('public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cc_detail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'),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'public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cc_detail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'[week_num2] = MAX('public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cc_detail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'[week_num2])-1))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9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A8D9-04ED-FCC6-7C3B-C15F6982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642" y="82535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DAX Queries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6250-0DE9-6D6F-2135-7D894C380E1C}"/>
              </a:ext>
            </a:extLst>
          </p:cNvPr>
          <p:cNvSpPr txBox="1"/>
          <p:nvPr/>
        </p:nvSpPr>
        <p:spPr>
          <a:xfrm>
            <a:off x="593665" y="2256742"/>
            <a:ext cx="9942716" cy="4185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AgeGroup</a:t>
            </a: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 SWITCH(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TRUE(),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'public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cust_detail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customer_age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 &lt; 30, "20-30", 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'public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cust_detail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customer_age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 &gt;= 30 &amp;&amp; 'public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cust_detail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customer_age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 &lt; 40, "30-40", 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'public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cust_detail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customer_age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 &gt;= 40 &amp;&amp; 'public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cust_detail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customer_age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 &lt; 50, "40-50", 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'public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cust_detail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customer_age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 &gt;= 50 &amp;&amp; 'public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cust_detail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customer_age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 &lt; 60, "50-60", 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'public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cust_detail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customer_age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 &gt;= 60, "60+", 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"unknown" )</a:t>
            </a:r>
          </a:p>
          <a:p>
            <a:pPr marL="4000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IncomeGroup</a:t>
            </a: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 SWITCH(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TRUE(),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'public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cust_detail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'[income] &lt; 35000, "Low", 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'public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cust_detail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'[income] &gt;= 35000 &amp;&amp; 'public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cust_detail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'[income] &lt;70000, "Med", 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'public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cust_detail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'[income] &gt;= 70000, "High", 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"unknown“)</a:t>
            </a:r>
          </a:p>
        </p:txBody>
      </p:sp>
    </p:spTree>
    <p:extLst>
      <p:ext uri="{BB962C8B-B14F-4D97-AF65-F5344CB8AC3E}">
        <p14:creationId xmlns:p14="http://schemas.microsoft.com/office/powerpoint/2010/main" val="88309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C1D4-DD77-2728-E71E-DF9ED6DC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Insights- Week 53 (31st Dec)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990E1-5154-559C-0C76-EE4850F827E7}"/>
              </a:ext>
            </a:extLst>
          </p:cNvPr>
          <p:cNvSpPr txBox="1"/>
          <p:nvPr/>
        </p:nvSpPr>
        <p:spPr>
          <a:xfrm>
            <a:off x="488373" y="2438399"/>
            <a:ext cx="103181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u="none" strike="noStrike" baseline="0" dirty="0">
                <a:latin typeface="Calibri" panose="020F0502020204030204" pitchFamily="34" charset="0"/>
              </a:rPr>
              <a:t>WoW change: </a:t>
            </a:r>
            <a:endParaRPr lang="en-IN" sz="16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Calibri" panose="020F0502020204030204" pitchFamily="34" charset="0"/>
              </a:rPr>
              <a:t>Revenue increased by 28.8%,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Calibri" panose="020F0502020204030204" pitchFamily="34" charset="0"/>
              </a:rPr>
              <a:t>Total Transaction Amt &amp; Count increased by xx% &amp; xx%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Calibri" panose="020F0502020204030204" pitchFamily="34" charset="0"/>
              </a:rPr>
              <a:t>Customer count increased by xx%</a:t>
            </a:r>
          </a:p>
          <a:p>
            <a:endParaRPr lang="en-IN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IN" sz="1600" b="1" i="0" u="none" strike="noStrike" baseline="0" dirty="0">
                <a:latin typeface="Calibri" panose="020F0502020204030204" pitchFamily="34" charset="0"/>
              </a:rPr>
              <a:t>Overview YTD:</a:t>
            </a:r>
            <a:endParaRPr lang="en-IN" sz="16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Calibri" panose="020F0502020204030204" pitchFamily="34" charset="0"/>
              </a:rPr>
              <a:t>Overall revenue is 57M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Calibri" panose="020F0502020204030204" pitchFamily="34" charset="0"/>
              </a:rPr>
              <a:t>Total interest is 8M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Calibri" panose="020F0502020204030204" pitchFamily="34" charset="0"/>
              </a:rPr>
              <a:t>Total transaction amount is 46M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Calibri" panose="020F0502020204030204" pitchFamily="34" charset="0"/>
              </a:rPr>
              <a:t>Male customers are contributing more in revenue 31M, female 26M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Calibri" panose="020F0502020204030204" pitchFamily="34" charset="0"/>
              </a:rPr>
              <a:t>Blue &amp; Silver credit card are contributing to 93% of overall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Calibri" panose="020F0502020204030204" pitchFamily="34" charset="0"/>
              </a:rPr>
              <a:t>TX, NY &amp; CA is contributing to 68%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Calibri" panose="020F0502020204030204" pitchFamily="34" charset="0"/>
              </a:rPr>
              <a:t>Overall Activation rate is 57.5%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Calibri" panose="020F0502020204030204" pitchFamily="34" charset="0"/>
              </a:rPr>
              <a:t>Overall Delinquent rate is 6.06% 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05963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360</TotalTime>
  <Words>486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Abadi</vt:lpstr>
      <vt:lpstr>Aptos</vt:lpstr>
      <vt:lpstr>Arial</vt:lpstr>
      <vt:lpstr>Calibri</vt:lpstr>
      <vt:lpstr>Century Gothic</vt:lpstr>
      <vt:lpstr>Wingdings</vt:lpstr>
      <vt:lpstr>Wingdings 2</vt:lpstr>
      <vt:lpstr>Quotable</vt:lpstr>
      <vt:lpstr>  CREDIT CARD  WEEKLY STATUS REPORT </vt:lpstr>
      <vt:lpstr>Content in this tutorial video </vt:lpstr>
      <vt:lpstr>PURPOSE OF PROJECT</vt:lpstr>
      <vt:lpstr>PowerPoint Presentation</vt:lpstr>
      <vt:lpstr>DAX Queries</vt:lpstr>
      <vt:lpstr>Project Insights- Week 53 (31st Dec)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Shakti Teotia</cp:lastModifiedBy>
  <cp:revision>14</cp:revision>
  <dcterms:created xsi:type="dcterms:W3CDTF">2025-01-20T11:39:00Z</dcterms:created>
  <dcterms:modified xsi:type="dcterms:W3CDTF">2025-02-23T16:27:03Z</dcterms:modified>
</cp:coreProperties>
</file>