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C442164-149C-491C-A303-E0F697829F0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26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74DD9-3748-4ED4-95B9-92E93AC2EDFA}"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77528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56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2998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4031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198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3517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6862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10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205119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74DD9-3748-4ED4-95B9-92E93AC2EDFA}"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442164-149C-491C-A303-E0F697829F0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15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74DD9-3748-4ED4-95B9-92E93AC2EDFA}"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346513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74DD9-3748-4ED4-95B9-92E93AC2EDFA}"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442164-149C-491C-A303-E0F697829F0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68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74DD9-3748-4ED4-95B9-92E93AC2EDFA}"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442164-149C-491C-A303-E0F697829F0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2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74DD9-3748-4ED4-95B9-92E93AC2EDFA}"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34266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74DD9-3748-4ED4-95B9-92E93AC2EDFA}"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42164-149C-491C-A303-E0F697829F0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81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74DD9-3748-4ED4-95B9-92E93AC2EDFA}"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442164-149C-491C-A303-E0F697829F0D}" type="slidenum">
              <a:rPr lang="en-IN" smtClean="0"/>
              <a:t>‹#›</a:t>
            </a:fld>
            <a:endParaRPr lang="en-IN"/>
          </a:p>
        </p:txBody>
      </p:sp>
    </p:spTree>
    <p:extLst>
      <p:ext uri="{BB962C8B-B14F-4D97-AF65-F5344CB8AC3E}">
        <p14:creationId xmlns:p14="http://schemas.microsoft.com/office/powerpoint/2010/main" val="422022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674DD9-3748-4ED4-95B9-92E93AC2EDFA}" type="datetimeFigureOut">
              <a:rPr lang="en-IN" smtClean="0"/>
              <a:t>22-08-2023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442164-149C-491C-A303-E0F697829F0D}" type="slidenum">
              <a:rPr lang="en-IN" smtClean="0"/>
              <a:t>‹#›</a:t>
            </a:fld>
            <a:endParaRPr lang="en-IN"/>
          </a:p>
        </p:txBody>
      </p:sp>
    </p:spTree>
    <p:extLst>
      <p:ext uri="{BB962C8B-B14F-4D97-AF65-F5344CB8AC3E}">
        <p14:creationId xmlns:p14="http://schemas.microsoft.com/office/powerpoint/2010/main" val="226505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B1C8A-FBCE-4CF4-7F41-F4DCF3EA0AF8}"/>
              </a:ext>
            </a:extLst>
          </p:cNvPr>
          <p:cNvSpPr txBox="1"/>
          <p:nvPr/>
        </p:nvSpPr>
        <p:spPr>
          <a:xfrm>
            <a:off x="1098958" y="679508"/>
            <a:ext cx="9446002" cy="5478423"/>
          </a:xfrm>
          <a:prstGeom prst="rect">
            <a:avLst/>
          </a:prstGeom>
          <a:noFill/>
        </p:spPr>
        <p:txBody>
          <a:bodyPr wrap="square" rtlCol="0">
            <a:spAutoFit/>
          </a:bodyPr>
          <a:lstStyle/>
          <a:p>
            <a:r>
              <a:rPr lang="en-IN" sz="4000" b="1" dirty="0">
                <a:solidFill>
                  <a:srgbClr val="FF0000"/>
                </a:solidFill>
                <a:latin typeface="Arial Black" panose="020B0A04020102020204" pitchFamily="34" charset="0"/>
              </a:rPr>
              <a:t>             PROJECT REPORT </a:t>
            </a:r>
          </a:p>
          <a:p>
            <a:endParaRPr lang="en-IN" sz="4000" b="1" dirty="0">
              <a:solidFill>
                <a:srgbClr val="FF0000"/>
              </a:solidFill>
              <a:latin typeface="Arial Black" panose="020B0A04020102020204" pitchFamily="34" charset="0"/>
            </a:endParaRPr>
          </a:p>
          <a:p>
            <a:r>
              <a:rPr lang="en-IN" sz="4000" b="1" dirty="0">
                <a:solidFill>
                  <a:srgbClr val="FF0000"/>
                </a:solidFill>
                <a:latin typeface="Arial Black" panose="020B0A04020102020204" pitchFamily="34" charset="0"/>
              </a:rPr>
              <a:t>		               		ON</a:t>
            </a:r>
          </a:p>
          <a:p>
            <a:endParaRPr lang="en-IN" sz="4000" b="1" dirty="0">
              <a:solidFill>
                <a:srgbClr val="FF0000"/>
              </a:solidFill>
              <a:latin typeface="Arial Black" panose="020B0A04020102020204" pitchFamily="34" charset="0"/>
            </a:endParaRPr>
          </a:p>
          <a:p>
            <a:r>
              <a:rPr lang="en-IN" sz="4000" b="1" dirty="0">
                <a:solidFill>
                  <a:srgbClr val="FF0000"/>
                </a:solidFill>
                <a:latin typeface="Arial Black" panose="020B0A04020102020204" pitchFamily="34" charset="0"/>
              </a:rPr>
              <a:t>      	    </a:t>
            </a:r>
            <a:r>
              <a:rPr lang="en-IN" sz="4000" b="1" dirty="0">
                <a:solidFill>
                  <a:srgbClr val="002060"/>
                </a:solidFill>
                <a:latin typeface="Arial Black" panose="020B0A04020102020204" pitchFamily="34" charset="0"/>
              </a:rPr>
              <a:t>BASIC CALCULATOR</a:t>
            </a:r>
          </a:p>
          <a:p>
            <a:endParaRPr lang="en-IN" sz="4000" b="1" dirty="0">
              <a:solidFill>
                <a:srgbClr val="002060"/>
              </a:solidFill>
              <a:latin typeface="Arial Black" panose="020B0A04020102020204" pitchFamily="34" charset="0"/>
            </a:endParaRPr>
          </a:p>
          <a:p>
            <a:endParaRPr lang="en-IN" sz="4000" b="1" dirty="0">
              <a:solidFill>
                <a:srgbClr val="002060"/>
              </a:solidFill>
              <a:latin typeface="Arial Black" panose="020B0A04020102020204" pitchFamily="34" charset="0"/>
            </a:endParaRPr>
          </a:p>
          <a:p>
            <a:endParaRPr lang="en-IN" sz="1400" b="1" dirty="0">
              <a:solidFill>
                <a:srgbClr val="002060"/>
              </a:solidFill>
              <a:latin typeface="Arial Black" panose="020B0A04020102020204" pitchFamily="34" charset="0"/>
            </a:endParaRPr>
          </a:p>
          <a:p>
            <a:endParaRPr lang="en-IN" sz="1400" b="1" dirty="0">
              <a:solidFill>
                <a:srgbClr val="002060"/>
              </a:solidFill>
              <a:latin typeface="Arial Black" panose="020B0A04020102020204" pitchFamily="34" charset="0"/>
            </a:endParaRPr>
          </a:p>
          <a:p>
            <a:r>
              <a:rPr lang="en-IN" sz="1400" b="1" dirty="0">
                <a:solidFill>
                  <a:srgbClr val="002060"/>
                </a:solidFill>
                <a:latin typeface="Arial Black" panose="020B0A04020102020204" pitchFamily="34" charset="0"/>
              </a:rPr>
              <a:t>Submitted By: Shaktimayee Dash</a:t>
            </a:r>
          </a:p>
          <a:p>
            <a:r>
              <a:rPr lang="en-IN" sz="1400" b="1" dirty="0">
                <a:solidFill>
                  <a:srgbClr val="002060"/>
                </a:solidFill>
                <a:latin typeface="Arial Black" panose="020B0A04020102020204" pitchFamily="34" charset="0"/>
              </a:rPr>
              <a:t>Branch : CS</a:t>
            </a:r>
          </a:p>
          <a:p>
            <a:r>
              <a:rPr lang="en-IN" sz="1400" b="1" dirty="0">
                <a:solidFill>
                  <a:srgbClr val="002060"/>
                </a:solidFill>
                <a:latin typeface="Arial Black" panose="020B0A04020102020204" pitchFamily="34" charset="0"/>
              </a:rPr>
              <a:t>RollNo</a:t>
            </a:r>
            <a:r>
              <a:rPr lang="en-IN" sz="1400" b="1">
                <a:solidFill>
                  <a:srgbClr val="002060"/>
                </a:solidFill>
                <a:latin typeface="Arial Black" panose="020B0A04020102020204" pitchFamily="34" charset="0"/>
              </a:rPr>
              <a:t>.:25</a:t>
            </a:r>
            <a:endParaRPr lang="en-IN" sz="1600" b="1" dirty="0">
              <a:solidFill>
                <a:srgbClr val="002060"/>
              </a:solidFill>
              <a:latin typeface="Arial Black" panose="020B0A04020102020204" pitchFamily="34" charset="0"/>
            </a:endParaRPr>
          </a:p>
        </p:txBody>
      </p:sp>
      <p:cxnSp>
        <p:nvCxnSpPr>
          <p:cNvPr id="4" name="Straight Arrow Connector 3">
            <a:extLst>
              <a:ext uri="{FF2B5EF4-FFF2-40B4-BE49-F238E27FC236}">
                <a16:creationId xmlns:a16="http://schemas.microsoft.com/office/drawing/2014/main" id="{F2A125C3-5E87-A4E4-FBAC-CFE81DE29303}"/>
              </a:ext>
            </a:extLst>
          </p:cNvPr>
          <p:cNvCxnSpPr/>
          <p:nvPr/>
        </p:nvCxnSpPr>
        <p:spPr>
          <a:xfrm>
            <a:off x="2063692" y="233213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93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BEEA7E-9267-8E12-A257-1907C341A01E}"/>
              </a:ext>
            </a:extLst>
          </p:cNvPr>
          <p:cNvSpPr txBox="1"/>
          <p:nvPr/>
        </p:nvSpPr>
        <p:spPr>
          <a:xfrm>
            <a:off x="805343" y="629174"/>
            <a:ext cx="10586905" cy="5693866"/>
          </a:xfrm>
          <a:prstGeom prst="rect">
            <a:avLst/>
          </a:prstGeom>
          <a:noFill/>
        </p:spPr>
        <p:txBody>
          <a:bodyPr wrap="square" rtlCol="0">
            <a:spAutoFit/>
          </a:bodyPr>
          <a:lstStyle/>
          <a:p>
            <a:r>
              <a:rPr lang="en-US" sz="2400" b="1" dirty="0">
                <a:solidFill>
                  <a:srgbClr val="FF0000"/>
                </a:solidFill>
                <a:effectLst>
                  <a:outerShdw blurRad="38100" dist="38100" dir="2700000" algn="tl">
                    <a:srgbClr val="000000">
                      <a:alpha val="43137"/>
                    </a:srgbClr>
                  </a:outerShdw>
                </a:effectLst>
              </a:rPr>
              <a:t>CONCLUSION:</a:t>
            </a:r>
          </a:p>
          <a:p>
            <a:r>
              <a:rPr lang="en-US" dirty="0"/>
              <a:t>		After it's all said and done, making an instrument or a controller is a matter of putting together a series of components and segments of programs, each of which provides a specific function not unlike what we have done in almost all the projects in this </a:t>
            </a:r>
            <a:r>
              <a:rPr lang="en-US" dirty="0" err="1"/>
              <a:t>calculator.In</a:t>
            </a:r>
            <a:r>
              <a:rPr lang="en-US" dirty="0"/>
              <a:t> this calculator, we have covered the most basic techniques for doing this. Other more sophisticated techniques should not be any harder to investigate and assemble. Writing a short program to investigate what needs to be done for any part of your project should not be difficult with the expertise you now have.</a:t>
            </a:r>
          </a:p>
          <a:p>
            <a:endParaRPr lang="en-US" dirty="0"/>
          </a:p>
          <a:p>
            <a:r>
              <a:rPr lang="en-US" b="1" dirty="0">
                <a:solidFill>
                  <a:srgbClr val="FF0000"/>
                </a:solidFill>
                <a:effectLst>
                  <a:outerShdw blurRad="38100" dist="38100" dir="2700000" algn="tl">
                    <a:srgbClr val="000000">
                      <a:alpha val="43137"/>
                    </a:srgbClr>
                  </a:outerShdw>
                </a:effectLst>
              </a:rPr>
              <a:t>EXTRA THINGS:</a:t>
            </a:r>
          </a:p>
          <a:p>
            <a:r>
              <a:rPr lang="en-US" sz="1400" dirty="0"/>
              <a:t>1.What is basic calculator?</a:t>
            </a:r>
          </a:p>
          <a:p>
            <a:r>
              <a:rPr lang="en-US" sz="1400" dirty="0"/>
              <a:t>→A basic calculator is sometimes referred to as a 4-function calculator. It's able to do simple arithmetic, which includes addition, subtraction, multiplication, and division. Use a basic calculator</a:t>
            </a:r>
          </a:p>
          <a:p>
            <a:r>
              <a:rPr lang="en-US" sz="1400" dirty="0"/>
              <a:t>2.Drawback of basic calculator? </a:t>
            </a:r>
          </a:p>
          <a:p>
            <a:r>
              <a:rPr lang="en-US" sz="1400" dirty="0"/>
              <a:t>&gt;&gt; This has to be handled carefully, as never explain too many drawbacks of your </a:t>
            </a:r>
            <a:r>
              <a:rPr lang="en-US" sz="1400" dirty="0" err="1"/>
              <a:t>project.And</a:t>
            </a:r>
            <a:r>
              <a:rPr lang="en-US" sz="1400" dirty="0"/>
              <a:t> use correct words to explain the drawback. </a:t>
            </a:r>
          </a:p>
          <a:p>
            <a:r>
              <a:rPr lang="en-US" sz="1400" dirty="0"/>
              <a:t>3. what is modules in a project?</a:t>
            </a:r>
          </a:p>
          <a:p>
            <a:r>
              <a:rPr lang="en-US" sz="1400" dirty="0"/>
              <a:t>My project can made by only one modules because of a module is a collection </a:t>
            </a:r>
            <a:r>
              <a:rPr lang="en-US" sz="1400" dirty="0" err="1"/>
              <a:t>ofsource</a:t>
            </a:r>
            <a:r>
              <a:rPr lang="en-US" sz="1400" dirty="0"/>
              <a:t> files and build settings that allow you to divide your project into discrete units </a:t>
            </a:r>
            <a:r>
              <a:rPr lang="en-US" sz="1400" dirty="0" err="1"/>
              <a:t>offunctionality</a:t>
            </a:r>
            <a:endParaRPr lang="en-US" sz="1400" dirty="0"/>
          </a:p>
          <a:p>
            <a:r>
              <a:rPr lang="en-US" sz="1400" dirty="0"/>
              <a:t>4. what is your role in project? 5.challenge in project?</a:t>
            </a:r>
          </a:p>
          <a:p>
            <a:r>
              <a:rPr lang="en-US" sz="1400" dirty="0"/>
              <a:t>6. What is the tool technologies and Platform used in project? </a:t>
            </a:r>
          </a:p>
          <a:p>
            <a:r>
              <a:rPr lang="en-US" sz="1400" dirty="0"/>
              <a:t>→ This is also a very important aspect when explaining in my project in fronted is</a:t>
            </a:r>
          </a:p>
          <a:p>
            <a:r>
              <a:rPr lang="en-US" sz="1400" dirty="0"/>
              <a:t> 7. What is the futures development of your project?</a:t>
            </a:r>
          </a:p>
          <a:p>
            <a:r>
              <a:rPr lang="en-US" sz="1400" dirty="0"/>
              <a:t>&gt;&gt;&gt; Looking at the future value of your investments is important to determine what you want to invest in, as well as the potential wealth you'll accumulate over the long term</a:t>
            </a:r>
            <a:endParaRPr lang="en-IN" sz="1400" dirty="0"/>
          </a:p>
        </p:txBody>
      </p:sp>
    </p:spTree>
    <p:extLst>
      <p:ext uri="{BB962C8B-B14F-4D97-AF65-F5344CB8AC3E}">
        <p14:creationId xmlns:p14="http://schemas.microsoft.com/office/powerpoint/2010/main" val="74628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21F4C-D565-94A2-2437-93F3E21E2849}"/>
              </a:ext>
            </a:extLst>
          </p:cNvPr>
          <p:cNvSpPr txBox="1"/>
          <p:nvPr/>
        </p:nvSpPr>
        <p:spPr>
          <a:xfrm>
            <a:off x="855677" y="962891"/>
            <a:ext cx="8447713" cy="5201424"/>
          </a:xfrm>
          <a:prstGeom prst="rect">
            <a:avLst/>
          </a:prstGeom>
          <a:noFill/>
        </p:spPr>
        <p:txBody>
          <a:bodyPr wrap="square" rtlCol="0">
            <a:spAutoFit/>
          </a:bodyPr>
          <a:lstStyle/>
          <a:p>
            <a:r>
              <a:rPr lang="en-US" sz="4000" b="1" i="1" u="sng" dirty="0">
                <a:solidFill>
                  <a:srgbClr val="FF0000"/>
                </a:solidFill>
                <a:latin typeface="Algerian" panose="04020705040A02060702" pitchFamily="82" charset="0"/>
              </a:rPr>
              <a:t>TABLE CONTENTS</a:t>
            </a:r>
          </a:p>
          <a:p>
            <a:endParaRPr lang="en-US" sz="4000" b="1" i="1" u="sng" dirty="0">
              <a:solidFill>
                <a:srgbClr val="FF0000"/>
              </a:solidFill>
              <a:latin typeface="Algerian" panose="04020705040A02060702" pitchFamily="82" charset="0"/>
            </a:endParaRPr>
          </a:p>
          <a:p>
            <a:r>
              <a:rPr lang="en-US" sz="2800" dirty="0">
                <a:latin typeface="Aharoni" panose="02010803020104030203" pitchFamily="2" charset="-79"/>
                <a:cs typeface="Aharoni" panose="02010803020104030203" pitchFamily="2" charset="-79"/>
              </a:rPr>
              <a:t>1.Introduction</a:t>
            </a:r>
          </a:p>
          <a:p>
            <a:r>
              <a:rPr lang="en-US" sz="2800" dirty="0">
                <a:latin typeface="Aharoni" panose="02010803020104030203" pitchFamily="2" charset="-79"/>
                <a:cs typeface="Aharoni" panose="02010803020104030203" pitchFamily="2" charset="-79"/>
              </a:rPr>
              <a:t>2.Basic function </a:t>
            </a:r>
          </a:p>
          <a:p>
            <a:r>
              <a:rPr lang="en-US" sz="2800" dirty="0">
                <a:latin typeface="Aharoni" panose="02010803020104030203" pitchFamily="2" charset="-79"/>
                <a:cs typeface="Aharoni" panose="02010803020104030203" pitchFamily="2" charset="-79"/>
              </a:rPr>
              <a:t>3.Flow Chart &amp; Dataflow Diagram</a:t>
            </a:r>
          </a:p>
          <a:p>
            <a:r>
              <a:rPr lang="en-US" sz="2800" dirty="0">
                <a:latin typeface="Aharoni" panose="02010803020104030203" pitchFamily="2" charset="-79"/>
                <a:cs typeface="Aharoni" panose="02010803020104030203" pitchFamily="2" charset="-79"/>
              </a:rPr>
              <a:t>4.Hardware &amp; Software</a:t>
            </a:r>
          </a:p>
          <a:p>
            <a:r>
              <a:rPr lang="en-US" sz="2800" dirty="0">
                <a:latin typeface="Aharoni" panose="02010803020104030203" pitchFamily="2" charset="-79"/>
                <a:cs typeface="Aharoni" panose="02010803020104030203" pitchFamily="2" charset="-79"/>
              </a:rPr>
              <a:t>5.Testing </a:t>
            </a:r>
          </a:p>
          <a:p>
            <a:r>
              <a:rPr lang="en-US" sz="2800" dirty="0">
                <a:latin typeface="Aharoni" panose="02010803020104030203" pitchFamily="2" charset="-79"/>
                <a:cs typeface="Aharoni" panose="02010803020104030203" pitchFamily="2" charset="-79"/>
              </a:rPr>
              <a:t>6.Future scope of project</a:t>
            </a:r>
          </a:p>
          <a:p>
            <a:r>
              <a:rPr lang="en-US" sz="2800" dirty="0">
                <a:latin typeface="Aharoni" panose="02010803020104030203" pitchFamily="2" charset="-79"/>
                <a:cs typeface="Aharoni" panose="02010803020104030203" pitchFamily="2" charset="-79"/>
              </a:rPr>
              <a:t>7.Conclusion</a:t>
            </a:r>
          </a:p>
          <a:p>
            <a:r>
              <a:rPr lang="en-US" sz="2800" dirty="0">
                <a:latin typeface="Aharoni" panose="02010803020104030203" pitchFamily="2" charset="-79"/>
                <a:cs typeface="Aharoni" panose="02010803020104030203" pitchFamily="2" charset="-79"/>
              </a:rPr>
              <a:t>8</a:t>
            </a:r>
            <a:r>
              <a:rPr lang="en-US" sz="2800">
                <a:latin typeface="Aharoni" panose="02010803020104030203" pitchFamily="2" charset="-79"/>
                <a:cs typeface="Aharoni" panose="02010803020104030203" pitchFamily="2" charset="-79"/>
              </a:rPr>
              <a:t>.</a:t>
            </a:r>
            <a:r>
              <a:rPr lang="en-US" sz="2800" dirty="0">
                <a:latin typeface="Aharoni" panose="02010803020104030203" pitchFamily="2" charset="-79"/>
                <a:cs typeface="Aharoni" panose="02010803020104030203" pitchFamily="2" charset="-79"/>
              </a:rPr>
              <a:t>Extra Things</a:t>
            </a:r>
          </a:p>
          <a:p>
            <a:endParaRPr lang="en-IN" sz="2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102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4E32DD-F8A5-0298-1956-F2ADC8F787D5}"/>
              </a:ext>
            </a:extLst>
          </p:cNvPr>
          <p:cNvPicPr>
            <a:picLocks noChangeAspect="1"/>
          </p:cNvPicPr>
          <p:nvPr/>
        </p:nvPicPr>
        <p:blipFill rotWithShape="1">
          <a:blip r:embed="rId2">
            <a:extLst>
              <a:ext uri="{28A0092B-C50C-407E-A947-70E740481C1C}">
                <a14:useLocalDpi xmlns:a14="http://schemas.microsoft.com/office/drawing/2010/main" val="0"/>
              </a:ext>
            </a:extLst>
          </a:blip>
          <a:srcRect l="22430" t="13955" r="43923" b="27009"/>
          <a:stretch/>
        </p:blipFill>
        <p:spPr>
          <a:xfrm>
            <a:off x="7080307" y="1541477"/>
            <a:ext cx="4102217" cy="3775046"/>
          </a:xfrm>
          <a:prstGeom prst="rect">
            <a:avLst/>
          </a:prstGeom>
        </p:spPr>
      </p:pic>
      <p:pic>
        <p:nvPicPr>
          <p:cNvPr id="5" name="Picture 4">
            <a:extLst>
              <a:ext uri="{FF2B5EF4-FFF2-40B4-BE49-F238E27FC236}">
                <a16:creationId xmlns:a16="http://schemas.microsoft.com/office/drawing/2014/main" id="{434F6B20-876E-DDD6-D164-8B11A3A77E26}"/>
              </a:ext>
            </a:extLst>
          </p:cNvPr>
          <p:cNvPicPr>
            <a:picLocks noChangeAspect="1"/>
          </p:cNvPicPr>
          <p:nvPr/>
        </p:nvPicPr>
        <p:blipFill rotWithShape="1">
          <a:blip r:embed="rId3">
            <a:extLst>
              <a:ext uri="{28A0092B-C50C-407E-A947-70E740481C1C}">
                <a14:useLocalDpi xmlns:a14="http://schemas.microsoft.com/office/drawing/2010/main" val="0"/>
              </a:ext>
            </a:extLst>
          </a:blip>
          <a:srcRect l="11372" t="8159" r="7738" b="8751"/>
          <a:stretch/>
        </p:blipFill>
        <p:spPr>
          <a:xfrm>
            <a:off x="1484851" y="1541477"/>
            <a:ext cx="3036815" cy="3779865"/>
          </a:xfrm>
          <a:prstGeom prst="rect">
            <a:avLst/>
          </a:prstGeom>
        </p:spPr>
      </p:pic>
      <p:sp>
        <p:nvSpPr>
          <p:cNvPr id="6" name="TextBox 5">
            <a:extLst>
              <a:ext uri="{FF2B5EF4-FFF2-40B4-BE49-F238E27FC236}">
                <a16:creationId xmlns:a16="http://schemas.microsoft.com/office/drawing/2014/main" id="{3B7434EA-589B-78B8-5690-5012558D0048}"/>
              </a:ext>
            </a:extLst>
          </p:cNvPr>
          <p:cNvSpPr txBox="1"/>
          <p:nvPr/>
        </p:nvSpPr>
        <p:spPr>
          <a:xfrm>
            <a:off x="1426127" y="1019262"/>
            <a:ext cx="10024845"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rPr>
              <a:t>Image Of Basic Calculator:-		                 Basic Calculator Using Glade Interface:-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341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AD2C5C-A1AB-7B9E-68D4-3FC611861B6C}"/>
              </a:ext>
            </a:extLst>
          </p:cNvPr>
          <p:cNvSpPr txBox="1"/>
          <p:nvPr/>
        </p:nvSpPr>
        <p:spPr>
          <a:xfrm>
            <a:off x="827714" y="662730"/>
            <a:ext cx="10536572" cy="5355312"/>
          </a:xfrm>
          <a:prstGeom prst="rect">
            <a:avLst/>
          </a:prstGeom>
          <a:noFill/>
        </p:spPr>
        <p:txBody>
          <a:bodyPr wrap="square" rtlCol="0">
            <a:spAutoFit/>
          </a:bodyPr>
          <a:lstStyle/>
          <a:p>
            <a:r>
              <a:rPr lang="en-US" dirty="0"/>
              <a:t>			</a:t>
            </a:r>
            <a:r>
              <a:rPr lang="en-US" sz="2800" b="1" u="sng" dirty="0">
                <a:solidFill>
                  <a:srgbClr val="FF0000"/>
                </a:solidFill>
                <a:effectLst>
                  <a:outerShdw blurRad="38100" dist="38100" dir="2700000" algn="tl">
                    <a:srgbClr val="000000">
                      <a:alpha val="43137"/>
                    </a:srgbClr>
                  </a:outerShdw>
                </a:effectLst>
                <a:latin typeface="Arial Black" panose="020B0A04020102020204" pitchFamily="34" charset="0"/>
              </a:rPr>
              <a:t>INTRODUCTION </a:t>
            </a:r>
            <a:endParaRPr lang="en-US" b="1" u="sng" dirty="0">
              <a:solidFill>
                <a:srgbClr val="FF0000"/>
              </a:solidFill>
              <a:effectLst>
                <a:outerShdw blurRad="38100" dist="38100" dir="2700000" algn="tl">
                  <a:srgbClr val="000000">
                    <a:alpha val="43137"/>
                  </a:srgbClr>
                </a:outerShdw>
              </a:effectLst>
              <a:latin typeface="Arial Black" panose="020B0A04020102020204" pitchFamily="34" charset="0"/>
            </a:endParaRPr>
          </a:p>
          <a:p>
            <a:endParaRPr lang="en-US" dirty="0"/>
          </a:p>
          <a:p>
            <a:r>
              <a:rPr lang="en-US" sz="2800" b="1" dirty="0">
                <a:solidFill>
                  <a:srgbClr val="FF0000"/>
                </a:solidFill>
                <a:effectLst>
                  <a:outerShdw blurRad="38100" dist="38100" dir="2700000" algn="tl">
                    <a:srgbClr val="000000">
                      <a:alpha val="43137"/>
                    </a:srgbClr>
                  </a:outerShdw>
                </a:effectLst>
              </a:rPr>
              <a:t>Basic Calculator : </a:t>
            </a:r>
          </a:p>
          <a:p>
            <a:endParaRPr lang="en-US" sz="2800" b="1" dirty="0">
              <a:solidFill>
                <a:srgbClr val="FF0000"/>
              </a:solidFill>
              <a:effectLst>
                <a:outerShdw blurRad="38100" dist="38100" dir="2700000" algn="tl">
                  <a:srgbClr val="000000">
                    <a:alpha val="43137"/>
                  </a:srgbClr>
                </a:outerShdw>
              </a:effectLst>
            </a:endParaRPr>
          </a:p>
          <a:p>
            <a:pPr algn="just"/>
            <a:r>
              <a:rPr lang="en-US" sz="2000" dirty="0"/>
              <a:t>The calculator was written by Rolf Howarth in early 1996. A fully featured scientific calculator with proper operator precedence is implemented, including trig functions and logarithms, factorials, 12 levels of parentheses, logs to base 2 (a handy function for information </a:t>
            </a:r>
            <a:r>
              <a:rPr lang="en-US" sz="2000" dirty="0" err="1"/>
              <a:t>entropists</a:t>
            </a:r>
            <a:r>
              <a:rPr lang="en-US" sz="2000" dirty="0"/>
              <a:t>!), bitwise logical operators, hex, octal, binary and ASCII display. </a:t>
            </a:r>
          </a:p>
          <a:p>
            <a:pPr algn="just"/>
            <a:endParaRPr lang="en-US" sz="2000" dirty="0"/>
          </a:p>
          <a:p>
            <a:pPr algn="just"/>
            <a:r>
              <a:rPr lang="en-US" sz="2000" dirty="0"/>
              <a:t>The calculator is written in JavaScript and you are welcome to view the JavaScript source (visible within the HTML page) for personal educational purposes as long as you recognize that it is copyrighted and not in the public domain. This calculator is now available as part of Hummingbird's Enterprise Information Portal. All enquiries regarding licensing the calculator should be directed to Hummingbird Ltd</a:t>
            </a:r>
          </a:p>
          <a:p>
            <a:pPr algn="just"/>
            <a:endParaRPr lang="en-US" sz="2000" dirty="0"/>
          </a:p>
          <a:p>
            <a:pPr algn="just"/>
            <a:endParaRPr lang="en-IN" sz="2000" dirty="0"/>
          </a:p>
        </p:txBody>
      </p:sp>
    </p:spTree>
    <p:extLst>
      <p:ext uri="{BB962C8B-B14F-4D97-AF65-F5344CB8AC3E}">
        <p14:creationId xmlns:p14="http://schemas.microsoft.com/office/powerpoint/2010/main" val="5576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F7928B-10C7-ACC1-EC96-DAAA687973AE}"/>
              </a:ext>
            </a:extLst>
          </p:cNvPr>
          <p:cNvSpPr txBox="1"/>
          <p:nvPr/>
        </p:nvSpPr>
        <p:spPr>
          <a:xfrm>
            <a:off x="931178" y="880844"/>
            <a:ext cx="9160778" cy="4585871"/>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latin typeface="Arial Black" panose="020B0A04020102020204" pitchFamily="34" charset="0"/>
              </a:rPr>
              <a:t>		</a:t>
            </a:r>
            <a:r>
              <a:rPr lang="en-US" sz="2800" b="1" u="sng" dirty="0">
                <a:solidFill>
                  <a:srgbClr val="FF0000"/>
                </a:solidFill>
                <a:effectLst>
                  <a:outerShdw blurRad="38100" dist="38100" dir="2700000" algn="tl">
                    <a:srgbClr val="000000">
                      <a:alpha val="43137"/>
                    </a:srgbClr>
                  </a:outerShdw>
                </a:effectLst>
                <a:latin typeface="Arial Black" panose="020B0A04020102020204" pitchFamily="34" charset="0"/>
              </a:rPr>
              <a:t>BASIC</a:t>
            </a:r>
            <a:r>
              <a:rPr lang="en-US" sz="3600" b="1" u="sng" dirty="0">
                <a:solidFill>
                  <a:srgbClr val="FF0000"/>
                </a:solidFill>
                <a:latin typeface="Aharoni" panose="02010803020104030203" pitchFamily="2" charset="-79"/>
                <a:cs typeface="Aharoni" panose="02010803020104030203" pitchFamily="2" charset="-79"/>
              </a:rPr>
              <a:t> </a:t>
            </a:r>
            <a:r>
              <a:rPr lang="en-US" sz="2800" b="1" u="sng" dirty="0">
                <a:solidFill>
                  <a:srgbClr val="FF0000"/>
                </a:solidFill>
                <a:effectLst>
                  <a:outerShdw blurRad="38100" dist="38100" dir="2700000" algn="tl">
                    <a:srgbClr val="000000">
                      <a:alpha val="43137"/>
                    </a:srgbClr>
                  </a:outerShdw>
                </a:effectLst>
                <a:latin typeface="Arial Black" panose="020B0A04020102020204" pitchFamily="34" charset="0"/>
              </a:rPr>
              <a:t>FUNCTIONS</a:t>
            </a:r>
          </a:p>
          <a:p>
            <a:r>
              <a:rPr lang="en-US" sz="2400" b="1" dirty="0">
                <a:solidFill>
                  <a:srgbClr val="002060"/>
                </a:solidFill>
              </a:rPr>
              <a:t>Addition</a:t>
            </a:r>
            <a:r>
              <a:rPr lang="en-US" dirty="0"/>
              <a:t>:</a:t>
            </a:r>
          </a:p>
          <a:p>
            <a:r>
              <a:rPr lang="en-US" dirty="0"/>
              <a:t>	</a:t>
            </a:r>
            <a:r>
              <a:rPr lang="en-US" sz="2000" dirty="0"/>
              <a:t>The addition (sum function) is used by clicking on the "+" button or using the keyboard. The function results in </a:t>
            </a:r>
            <a:r>
              <a:rPr lang="en-US" sz="2000" dirty="0" err="1"/>
              <a:t>a+b</a:t>
            </a:r>
            <a:r>
              <a:rPr lang="en-US" sz="2000" dirty="0"/>
              <a:t>. </a:t>
            </a:r>
            <a:endParaRPr lang="en-US" dirty="0"/>
          </a:p>
          <a:p>
            <a:r>
              <a:rPr lang="en-US" sz="2400" b="1" dirty="0">
                <a:solidFill>
                  <a:srgbClr val="002060"/>
                </a:solidFill>
              </a:rPr>
              <a:t>Subtraction</a:t>
            </a:r>
            <a:r>
              <a:rPr lang="en-US" dirty="0"/>
              <a:t>:</a:t>
            </a:r>
          </a:p>
          <a:p>
            <a:r>
              <a:rPr lang="en-US" dirty="0"/>
              <a:t>	 </a:t>
            </a:r>
            <a:r>
              <a:rPr lang="en-US" sz="2000" dirty="0"/>
              <a:t>The subtraction (minus function) is used by clicking on the "-" button or using the keyboard. The function results in a-b. </a:t>
            </a:r>
            <a:endParaRPr lang="en-US" dirty="0"/>
          </a:p>
          <a:p>
            <a:r>
              <a:rPr lang="en-US" sz="2400" b="1" dirty="0">
                <a:solidFill>
                  <a:srgbClr val="002060"/>
                </a:solidFill>
              </a:rPr>
              <a:t>Multiplication</a:t>
            </a:r>
            <a:r>
              <a:rPr lang="en-US" dirty="0"/>
              <a:t>:</a:t>
            </a:r>
          </a:p>
          <a:p>
            <a:r>
              <a:rPr lang="en-US" dirty="0"/>
              <a:t>	</a:t>
            </a:r>
            <a:r>
              <a:rPr lang="en-US" sz="2000" dirty="0"/>
              <a:t>The multiplication (times function) is used by clicking on the "x" button or using the keyboard "*" key. The function results in a*b. </a:t>
            </a:r>
            <a:endParaRPr lang="en-US" dirty="0"/>
          </a:p>
          <a:p>
            <a:r>
              <a:rPr lang="en-US" sz="2400" b="1" dirty="0">
                <a:solidFill>
                  <a:srgbClr val="002060"/>
                </a:solidFill>
              </a:rPr>
              <a:t>Division</a:t>
            </a:r>
            <a:r>
              <a:rPr lang="en-US" dirty="0"/>
              <a:t>:</a:t>
            </a:r>
          </a:p>
          <a:p>
            <a:r>
              <a:rPr lang="en-US" dirty="0"/>
              <a:t>	</a:t>
            </a:r>
            <a:r>
              <a:rPr lang="en-US" sz="2000" dirty="0"/>
              <a:t>The division (divide function) is used by clicking on the "/" button or using the keyboard "/" key. The function results in a/b</a:t>
            </a:r>
            <a:r>
              <a:rPr lang="en-US" dirty="0"/>
              <a:t>. </a:t>
            </a:r>
            <a:endParaRPr lang="en-IN" dirty="0"/>
          </a:p>
        </p:txBody>
      </p:sp>
    </p:spTree>
    <p:extLst>
      <p:ext uri="{BB962C8B-B14F-4D97-AF65-F5344CB8AC3E}">
        <p14:creationId xmlns:p14="http://schemas.microsoft.com/office/powerpoint/2010/main" val="16770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BD02DC-EE65-328F-CD7A-BD63C0435AD8}"/>
              </a:ext>
            </a:extLst>
          </p:cNvPr>
          <p:cNvPicPr>
            <a:picLocks noChangeAspect="1"/>
          </p:cNvPicPr>
          <p:nvPr/>
        </p:nvPicPr>
        <p:blipFill rotWithShape="1">
          <a:blip r:embed="rId2">
            <a:extLst>
              <a:ext uri="{28A0092B-C50C-407E-A947-70E740481C1C}">
                <a14:useLocalDpi xmlns:a14="http://schemas.microsoft.com/office/drawing/2010/main" val="0"/>
              </a:ext>
            </a:extLst>
          </a:blip>
          <a:srcRect l="60413" t="21407" r="11239" b="15105"/>
          <a:stretch/>
        </p:blipFill>
        <p:spPr>
          <a:xfrm>
            <a:off x="1031844" y="1049953"/>
            <a:ext cx="3733899" cy="4703643"/>
          </a:xfrm>
          <a:prstGeom prst="rect">
            <a:avLst/>
          </a:prstGeom>
        </p:spPr>
      </p:pic>
      <p:pic>
        <p:nvPicPr>
          <p:cNvPr id="11" name="Picture 10">
            <a:extLst>
              <a:ext uri="{FF2B5EF4-FFF2-40B4-BE49-F238E27FC236}">
                <a16:creationId xmlns:a16="http://schemas.microsoft.com/office/drawing/2014/main" id="{A0A6390F-18A7-9A22-C571-06F5CE7A7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810" y="2686949"/>
            <a:ext cx="3991532" cy="1857634"/>
          </a:xfrm>
          <a:prstGeom prst="rect">
            <a:avLst/>
          </a:prstGeom>
        </p:spPr>
      </p:pic>
      <p:sp>
        <p:nvSpPr>
          <p:cNvPr id="2" name="TextBox 1">
            <a:extLst>
              <a:ext uri="{FF2B5EF4-FFF2-40B4-BE49-F238E27FC236}">
                <a16:creationId xmlns:a16="http://schemas.microsoft.com/office/drawing/2014/main" id="{BBE62CB9-8942-23EC-D8B3-89C966A85F35}"/>
              </a:ext>
            </a:extLst>
          </p:cNvPr>
          <p:cNvSpPr txBox="1"/>
          <p:nvPr/>
        </p:nvSpPr>
        <p:spPr>
          <a:xfrm>
            <a:off x="6052443" y="1702965"/>
            <a:ext cx="3733899" cy="338554"/>
          </a:xfrm>
          <a:prstGeom prst="rect">
            <a:avLst/>
          </a:prstGeom>
          <a:noFill/>
        </p:spPr>
        <p:txBody>
          <a:bodyPr wrap="square" rtlCol="0">
            <a:spAutoFit/>
          </a:bodyPr>
          <a:lstStyle/>
          <a:p>
            <a:r>
              <a:rPr lang="en-US" sz="1600" b="1" dirty="0">
                <a:effectLst>
                  <a:outerShdw blurRad="38100" dist="38100" dir="2700000" algn="tl">
                    <a:srgbClr val="000000">
                      <a:alpha val="43137"/>
                    </a:srgbClr>
                  </a:outerShdw>
                </a:effectLst>
              </a:rPr>
              <a:t>DATAFLOW DIAGRAM:-</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259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FCA84-C071-EE4A-3D40-DCFEB2D1646A}"/>
              </a:ext>
            </a:extLst>
          </p:cNvPr>
          <p:cNvSpPr txBox="1"/>
          <p:nvPr/>
        </p:nvSpPr>
        <p:spPr>
          <a:xfrm>
            <a:off x="694944" y="1371600"/>
            <a:ext cx="10579608" cy="2154436"/>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HARDWARE AND SOFTWARE:</a:t>
            </a:r>
          </a:p>
          <a:p>
            <a:endParaRPr lang="en-US" sz="1600" b="1" dirty="0">
              <a:effectLst>
                <a:outerShdw blurRad="38100" dist="38100" dir="2700000" algn="tl">
                  <a:srgbClr val="000000">
                    <a:alpha val="43137"/>
                  </a:srgbClr>
                </a:outerShdw>
              </a:effectLst>
            </a:endParaRPr>
          </a:p>
          <a:p>
            <a:r>
              <a:rPr lang="en-US" sz="2000" dirty="0"/>
              <a:t>The program shall be written in standard C, in the interface created by GTK GLADE INTERFACE as compiled by the compiler (</a:t>
            </a:r>
            <a:r>
              <a:rPr lang="en-US" sz="2000" dirty="0" err="1"/>
              <a:t>gcc</a:t>
            </a:r>
            <a:r>
              <a:rPr lang="en-US" sz="2000" dirty="0"/>
              <a:t>). The program shall use only standard C library functions. The program shall be usable on any system which supports the </a:t>
            </a:r>
            <a:r>
              <a:rPr lang="en-US" sz="2000" dirty="0" err="1"/>
              <a:t>gec</a:t>
            </a:r>
            <a:r>
              <a:rPr lang="en-US" sz="2000" dirty="0"/>
              <a:t> compiler, and shall not require any particular hardware or software.</a:t>
            </a:r>
            <a:endParaRPr lang="en-US" sz="2000" b="1" dirty="0">
              <a:solidFill>
                <a:srgbClr val="FF0000"/>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12725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15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8206C-D676-EE39-6E72-BB6901C94488}"/>
              </a:ext>
            </a:extLst>
          </p:cNvPr>
          <p:cNvSpPr txBox="1"/>
          <p:nvPr/>
        </p:nvSpPr>
        <p:spPr>
          <a:xfrm>
            <a:off x="859536" y="667512"/>
            <a:ext cx="10506456" cy="5723751"/>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FUTURE SCOPE OF THE PROJECT:-</a:t>
            </a:r>
          </a:p>
          <a:p>
            <a:r>
              <a:rPr lang="en-US" dirty="0"/>
              <a:t>			</a:t>
            </a:r>
          </a:p>
          <a:p>
            <a:r>
              <a:rPr lang="en-US" sz="2000" dirty="0"/>
              <a:t>Our project will be able to implement in future after making some changes and modifications as we make our project at a very low level. So the modifications that can be done in our project are: To make it screen touch so no need to touch key buttons and one more change which can we made is to add snaps of the person who use it.</a:t>
            </a:r>
            <a:r>
              <a:rPr lang="en-US" dirty="0"/>
              <a:t> </a:t>
            </a:r>
          </a:p>
          <a:p>
            <a:endParaRPr lang="en-US" dirty="0"/>
          </a:p>
          <a:p>
            <a:r>
              <a:rPr lang="en-US" sz="2800" b="1" dirty="0">
                <a:solidFill>
                  <a:srgbClr val="FF0000"/>
                </a:solidFill>
                <a:effectLst>
                  <a:outerShdw blurRad="38100" dist="38100" dir="2700000" algn="tl">
                    <a:srgbClr val="000000">
                      <a:alpha val="43137"/>
                    </a:srgbClr>
                  </a:outerShdw>
                </a:effectLst>
              </a:rPr>
              <a:t>TESTING:-</a:t>
            </a:r>
          </a:p>
          <a:p>
            <a:endParaRPr lang="en-US" sz="2800" b="1" dirty="0">
              <a:solidFill>
                <a:srgbClr val="FF0000"/>
              </a:solidFill>
              <a:effectLst>
                <a:outerShdw blurRad="38100" dist="38100" dir="2700000" algn="tl">
                  <a:srgbClr val="000000">
                    <a:alpha val="43137"/>
                  </a:srgbClr>
                </a:outerShdw>
              </a:effectLst>
            </a:endParaRPr>
          </a:p>
          <a:p>
            <a:r>
              <a:rPr lang="en-US" sz="2000" dirty="0"/>
              <a:t>Testing is the major control measure used during software development. Its basic function is to detect errors in the software. During requirement analysis and design, the output is a document that is usually textual and no executable. After the coding phase, computer programs are available that can be executed for testing purpose. This implies that testing not only, has to uncover errors introduced during coding, but also errors introduced during previous phase. Thus the goal of testing is to uncover the requirements, design and coding errors in the programs. </a:t>
            </a:r>
            <a:r>
              <a:rPr lang="en-US" sz="2000" dirty="0" err="1"/>
              <a:t>TheSourcecode</a:t>
            </a:r>
            <a:r>
              <a:rPr lang="en-US" sz="2000" dirty="0"/>
              <a:t> declared above for the program of Scientific Calculator has been tested and it has been found that the above source code is okay and </a:t>
            </a:r>
            <a:r>
              <a:rPr lang="en-US" sz="2000" dirty="0" err="1"/>
              <a:t>correct.The</a:t>
            </a:r>
            <a:r>
              <a:rPr lang="en-US" sz="2000" dirty="0"/>
              <a:t> program involves many type of conversions. These conversions has To done carefully</a:t>
            </a:r>
            <a:endParaRPr lang="en-IN" dirty="0"/>
          </a:p>
        </p:txBody>
      </p:sp>
    </p:spTree>
    <p:extLst>
      <p:ext uri="{BB962C8B-B14F-4D97-AF65-F5344CB8AC3E}">
        <p14:creationId xmlns:p14="http://schemas.microsoft.com/office/powerpoint/2010/main" val="116692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TotalTime>
  <Words>945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Algerian</vt:lpstr>
      <vt:lpstr>Arial</vt:lpstr>
      <vt:lpstr>Arial Black</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satyajeetpatra2003@outlook.com</dc:creator>
  <cp:lastModifiedBy>shaktimayee dash</cp:lastModifiedBy>
  <cp:revision>15</cp:revision>
  <dcterms:created xsi:type="dcterms:W3CDTF">2022-11-29T09:24:21Z</dcterms:created>
  <dcterms:modified xsi:type="dcterms:W3CDTF">2023-08-22T15:24:17Z</dcterms:modified>
</cp:coreProperties>
</file>