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ti singh" userId="75f0984170e89680" providerId="LiveId" clId="{B9EE79C9-AE07-4076-B89E-3F74B8E0E718}"/>
    <pc:docChg chg="undo custSel addSld modSld sldOrd">
      <pc:chgData name="shakti singh" userId="75f0984170e89680" providerId="LiveId" clId="{B9EE79C9-AE07-4076-B89E-3F74B8E0E718}" dt="2024-11-29T10:22:37.600" v="5162" actId="1076"/>
      <pc:docMkLst>
        <pc:docMk/>
      </pc:docMkLst>
      <pc:sldChg chg="ord">
        <pc:chgData name="shakti singh" userId="75f0984170e89680" providerId="LiveId" clId="{B9EE79C9-AE07-4076-B89E-3F74B8E0E718}" dt="2024-11-29T10:15:25.805" v="5124"/>
        <pc:sldMkLst>
          <pc:docMk/>
          <pc:sldMk cId="1947584488" sldId="260"/>
        </pc:sldMkLst>
      </pc:sldChg>
      <pc:sldChg chg="addSp modSp new mod">
        <pc:chgData name="shakti singh" userId="75f0984170e89680" providerId="LiveId" clId="{B9EE79C9-AE07-4076-B89E-3F74B8E0E718}" dt="2024-11-29T05:13:34.259" v="29" actId="14861"/>
        <pc:sldMkLst>
          <pc:docMk/>
          <pc:sldMk cId="1602207891" sldId="261"/>
        </pc:sldMkLst>
        <pc:spChg chg="add mod">
          <ac:chgData name="shakti singh" userId="75f0984170e89680" providerId="LiveId" clId="{B9EE79C9-AE07-4076-B89E-3F74B8E0E718}" dt="2024-11-29T05:13:34.259" v="29" actId="14861"/>
          <ac:spMkLst>
            <pc:docMk/>
            <pc:sldMk cId="1602207891" sldId="261"/>
            <ac:spMk id="2" creationId="{0E1DB07D-F7D3-7913-0A39-A6D7C0BF730B}"/>
          </ac:spMkLst>
        </pc:spChg>
      </pc:sldChg>
      <pc:sldChg chg="addSp modSp new mod">
        <pc:chgData name="shakti singh" userId="75f0984170e89680" providerId="LiveId" clId="{B9EE79C9-AE07-4076-B89E-3F74B8E0E718}" dt="2024-11-29T06:50:44.312" v="1807" actId="13822"/>
        <pc:sldMkLst>
          <pc:docMk/>
          <pc:sldMk cId="3720732445" sldId="262"/>
        </pc:sldMkLst>
        <pc:spChg chg="add mod">
          <ac:chgData name="shakti singh" userId="75f0984170e89680" providerId="LiveId" clId="{B9EE79C9-AE07-4076-B89E-3F74B8E0E718}" dt="2024-11-29T05:27:10.677" v="212" actId="12"/>
          <ac:spMkLst>
            <pc:docMk/>
            <pc:sldMk cId="3720732445" sldId="262"/>
            <ac:spMk id="2" creationId="{512FCEA1-3D43-CD1D-FD36-5427BC85E4CF}"/>
          </ac:spMkLst>
        </pc:spChg>
        <pc:spChg chg="add mod">
          <ac:chgData name="shakti singh" userId="75f0984170e89680" providerId="LiveId" clId="{B9EE79C9-AE07-4076-B89E-3F74B8E0E718}" dt="2024-11-29T06:49:58.670" v="1799" actId="1076"/>
          <ac:spMkLst>
            <pc:docMk/>
            <pc:sldMk cId="3720732445" sldId="262"/>
            <ac:spMk id="7" creationId="{99DBD639-FE35-E92A-7A12-35D612EB045D}"/>
          </ac:spMkLst>
        </pc:spChg>
        <pc:spChg chg="add mod">
          <ac:chgData name="shakti singh" userId="75f0984170e89680" providerId="LiveId" clId="{B9EE79C9-AE07-4076-B89E-3F74B8E0E718}" dt="2024-11-29T06:50:44.312" v="1807" actId="13822"/>
          <ac:spMkLst>
            <pc:docMk/>
            <pc:sldMk cId="3720732445" sldId="262"/>
            <ac:spMk id="8" creationId="{D45C73AA-25B6-F1CD-3D04-8C099056FE48}"/>
          </ac:spMkLst>
        </pc:spChg>
        <pc:picChg chg="add mod modCrop">
          <ac:chgData name="shakti singh" userId="75f0984170e89680" providerId="LiveId" clId="{B9EE79C9-AE07-4076-B89E-3F74B8E0E718}" dt="2024-11-29T06:49:44.235" v="1796" actId="14100"/>
          <ac:picMkLst>
            <pc:docMk/>
            <pc:sldMk cId="3720732445" sldId="262"/>
            <ac:picMk id="4" creationId="{EBAEE5B0-478D-FD3E-9808-9C3BB7B5367D}"/>
          </ac:picMkLst>
        </pc:picChg>
        <pc:picChg chg="add mod modCrop">
          <ac:chgData name="shakti singh" userId="75f0984170e89680" providerId="LiveId" clId="{B9EE79C9-AE07-4076-B89E-3F74B8E0E718}" dt="2024-11-29T06:49:39.981" v="1795" actId="1076"/>
          <ac:picMkLst>
            <pc:docMk/>
            <pc:sldMk cId="3720732445" sldId="262"/>
            <ac:picMk id="6" creationId="{FD708AA2-C16E-0754-33C2-57EB707A5CB4}"/>
          </ac:picMkLst>
        </pc:picChg>
      </pc:sldChg>
      <pc:sldChg chg="addSp modSp new mod">
        <pc:chgData name="shakti singh" userId="75f0984170e89680" providerId="LiveId" clId="{B9EE79C9-AE07-4076-B89E-3F74B8E0E718}" dt="2024-11-29T05:47:33.006" v="1015" actId="20577"/>
        <pc:sldMkLst>
          <pc:docMk/>
          <pc:sldMk cId="1256403243" sldId="263"/>
        </pc:sldMkLst>
        <pc:spChg chg="add mod">
          <ac:chgData name="shakti singh" userId="75f0984170e89680" providerId="LiveId" clId="{B9EE79C9-AE07-4076-B89E-3F74B8E0E718}" dt="2024-11-29T05:44:08.108" v="790" actId="20577"/>
          <ac:spMkLst>
            <pc:docMk/>
            <pc:sldMk cId="1256403243" sldId="263"/>
            <ac:spMk id="4" creationId="{7BB7BE27-F9E0-36F9-3373-F4182A959EFD}"/>
          </ac:spMkLst>
        </pc:spChg>
        <pc:spChg chg="add mod">
          <ac:chgData name="shakti singh" userId="75f0984170e89680" providerId="LiveId" clId="{B9EE79C9-AE07-4076-B89E-3F74B8E0E718}" dt="2024-11-29T05:47:33.006" v="1015" actId="20577"/>
          <ac:spMkLst>
            <pc:docMk/>
            <pc:sldMk cId="1256403243" sldId="263"/>
            <ac:spMk id="7" creationId="{DE9BB81D-D513-EC45-79A9-895620A7EB90}"/>
          </ac:spMkLst>
        </pc:spChg>
        <pc:picChg chg="add mod modCrop">
          <ac:chgData name="shakti singh" userId="75f0984170e89680" providerId="LiveId" clId="{B9EE79C9-AE07-4076-B89E-3F74B8E0E718}" dt="2024-11-29T05:39:21.744" v="556" actId="14100"/>
          <ac:picMkLst>
            <pc:docMk/>
            <pc:sldMk cId="1256403243" sldId="263"/>
            <ac:picMk id="3" creationId="{382CE46E-08A0-2B73-B410-86945E799EDE}"/>
          </ac:picMkLst>
        </pc:picChg>
        <pc:picChg chg="add mod modCrop">
          <ac:chgData name="shakti singh" userId="75f0984170e89680" providerId="LiveId" clId="{B9EE79C9-AE07-4076-B89E-3F74B8E0E718}" dt="2024-11-29T05:45:17.937" v="798" actId="1076"/>
          <ac:picMkLst>
            <pc:docMk/>
            <pc:sldMk cId="1256403243" sldId="263"/>
            <ac:picMk id="6" creationId="{1A08EBEA-F028-ADCB-8DD5-4EC44734894D}"/>
          </ac:picMkLst>
        </pc:picChg>
      </pc:sldChg>
      <pc:sldChg chg="addSp modSp new mod">
        <pc:chgData name="shakti singh" userId="75f0984170e89680" providerId="LiveId" clId="{B9EE79C9-AE07-4076-B89E-3F74B8E0E718}" dt="2024-11-29T06:28:27.625" v="1790" actId="20577"/>
        <pc:sldMkLst>
          <pc:docMk/>
          <pc:sldMk cId="1255054513" sldId="264"/>
        </pc:sldMkLst>
        <pc:spChg chg="add mod">
          <ac:chgData name="shakti singh" userId="75f0984170e89680" providerId="LiveId" clId="{B9EE79C9-AE07-4076-B89E-3F74B8E0E718}" dt="2024-11-29T05:51:12.546" v="1264" actId="20577"/>
          <ac:spMkLst>
            <pc:docMk/>
            <pc:sldMk cId="1255054513" sldId="264"/>
            <ac:spMk id="2" creationId="{B050232F-2449-6FBC-3BEC-39D78FE4F003}"/>
          </ac:spMkLst>
        </pc:spChg>
        <pc:spChg chg="add mod">
          <ac:chgData name="shakti singh" userId="75f0984170e89680" providerId="LiveId" clId="{B9EE79C9-AE07-4076-B89E-3F74B8E0E718}" dt="2024-11-29T05:59:54.820" v="1419" actId="20577"/>
          <ac:spMkLst>
            <pc:docMk/>
            <pc:sldMk cId="1255054513" sldId="264"/>
            <ac:spMk id="11" creationId="{E16C6408-22B0-8551-CC64-C5B801FC4006}"/>
          </ac:spMkLst>
        </pc:spChg>
        <pc:spChg chg="add mod">
          <ac:chgData name="shakti singh" userId="75f0984170e89680" providerId="LiveId" clId="{B9EE79C9-AE07-4076-B89E-3F74B8E0E718}" dt="2024-11-29T06:22:00.052" v="1462" actId="20577"/>
          <ac:spMkLst>
            <pc:docMk/>
            <pc:sldMk cId="1255054513" sldId="264"/>
            <ac:spMk id="12" creationId="{4711925F-7C31-DD66-26E8-EE50EE974A7E}"/>
          </ac:spMkLst>
        </pc:spChg>
        <pc:spChg chg="add mod">
          <ac:chgData name="shakti singh" userId="75f0984170e89680" providerId="LiveId" clId="{B9EE79C9-AE07-4076-B89E-3F74B8E0E718}" dt="2024-11-29T06:27:27.026" v="1680" actId="20577"/>
          <ac:spMkLst>
            <pc:docMk/>
            <pc:sldMk cId="1255054513" sldId="264"/>
            <ac:spMk id="13" creationId="{6F7B8206-02B2-A2B6-7B61-ECAF98E52C08}"/>
          </ac:spMkLst>
        </pc:spChg>
        <pc:spChg chg="add mod">
          <ac:chgData name="shakti singh" userId="75f0984170e89680" providerId="LiveId" clId="{B9EE79C9-AE07-4076-B89E-3F74B8E0E718}" dt="2024-11-29T06:28:27.625" v="1790" actId="20577"/>
          <ac:spMkLst>
            <pc:docMk/>
            <pc:sldMk cId="1255054513" sldId="264"/>
            <ac:spMk id="14" creationId="{A7394FFE-4F5A-18F9-04C5-95EA5DAF85E2}"/>
          </ac:spMkLst>
        </pc:spChg>
        <pc:picChg chg="add mod modCrop">
          <ac:chgData name="shakti singh" userId="75f0984170e89680" providerId="LiveId" clId="{B9EE79C9-AE07-4076-B89E-3F74B8E0E718}" dt="2024-11-29T05:55:48.938" v="1273" actId="1076"/>
          <ac:picMkLst>
            <pc:docMk/>
            <pc:sldMk cId="1255054513" sldId="264"/>
            <ac:picMk id="4" creationId="{6A679013-7751-08ED-3D83-7B7788E92D9D}"/>
          </ac:picMkLst>
        </pc:picChg>
        <pc:picChg chg="add mod modCrop">
          <ac:chgData name="shakti singh" userId="75f0984170e89680" providerId="LiveId" clId="{B9EE79C9-AE07-4076-B89E-3F74B8E0E718}" dt="2024-11-29T05:56:36.821" v="1281" actId="14100"/>
          <ac:picMkLst>
            <pc:docMk/>
            <pc:sldMk cId="1255054513" sldId="264"/>
            <ac:picMk id="6" creationId="{FEF3CE64-8DE4-C2E6-AF4B-3689DF2EFF68}"/>
          </ac:picMkLst>
        </pc:picChg>
        <pc:picChg chg="add mod modCrop">
          <ac:chgData name="shakti singh" userId="75f0984170e89680" providerId="LiveId" clId="{B9EE79C9-AE07-4076-B89E-3F74B8E0E718}" dt="2024-11-29T06:26:33.781" v="1651" actId="1076"/>
          <ac:picMkLst>
            <pc:docMk/>
            <pc:sldMk cId="1255054513" sldId="264"/>
            <ac:picMk id="8" creationId="{A2F12446-2228-934A-4568-C60990B5C86F}"/>
          </ac:picMkLst>
        </pc:picChg>
        <pc:picChg chg="add mod modCrop">
          <ac:chgData name="shakti singh" userId="75f0984170e89680" providerId="LiveId" clId="{B9EE79C9-AE07-4076-B89E-3F74B8E0E718}" dt="2024-11-29T06:26:38.381" v="1652" actId="1076"/>
          <ac:picMkLst>
            <pc:docMk/>
            <pc:sldMk cId="1255054513" sldId="264"/>
            <ac:picMk id="10" creationId="{37CA44B6-2C0F-70F4-4938-863A795F30D4}"/>
          </ac:picMkLst>
        </pc:picChg>
      </pc:sldChg>
      <pc:sldChg chg="addSp delSp modSp new mod">
        <pc:chgData name="shakti singh" userId="75f0984170e89680" providerId="LiveId" clId="{B9EE79C9-AE07-4076-B89E-3F74B8E0E718}" dt="2024-11-29T07:06:04.050" v="2282" actId="20577"/>
        <pc:sldMkLst>
          <pc:docMk/>
          <pc:sldMk cId="431563509" sldId="265"/>
        </pc:sldMkLst>
        <pc:spChg chg="add mod">
          <ac:chgData name="shakti singh" userId="75f0984170e89680" providerId="LiveId" clId="{B9EE79C9-AE07-4076-B89E-3F74B8E0E718}" dt="2024-11-29T07:00:19.664" v="2081" actId="20577"/>
          <ac:spMkLst>
            <pc:docMk/>
            <pc:sldMk cId="431563509" sldId="265"/>
            <ac:spMk id="8" creationId="{9D1067BD-74BB-0AFA-2094-9E6FFA3BEC82}"/>
          </ac:spMkLst>
        </pc:spChg>
        <pc:spChg chg="add mod">
          <ac:chgData name="shakti singh" userId="75f0984170e89680" providerId="LiveId" clId="{B9EE79C9-AE07-4076-B89E-3F74B8E0E718}" dt="2024-11-29T07:06:04.050" v="2282" actId="20577"/>
          <ac:spMkLst>
            <pc:docMk/>
            <pc:sldMk cId="431563509" sldId="265"/>
            <ac:spMk id="9" creationId="{BFF8DD77-8F42-0F2C-4163-ED278B9A8A50}"/>
          </ac:spMkLst>
        </pc:spChg>
        <pc:picChg chg="add mod modCrop">
          <ac:chgData name="shakti singh" userId="75f0984170e89680" providerId="LiveId" clId="{B9EE79C9-AE07-4076-B89E-3F74B8E0E718}" dt="2024-11-29T06:53:04.161" v="1829" actId="14100"/>
          <ac:picMkLst>
            <pc:docMk/>
            <pc:sldMk cId="431563509" sldId="265"/>
            <ac:picMk id="3" creationId="{3B68262F-244F-DAB3-0FAE-2695E0309F5B}"/>
          </ac:picMkLst>
        </pc:picChg>
        <pc:picChg chg="add mod modCrop">
          <ac:chgData name="shakti singh" userId="75f0984170e89680" providerId="LiveId" clId="{B9EE79C9-AE07-4076-B89E-3F74B8E0E718}" dt="2024-11-29T06:53:13.036" v="1832" actId="1076"/>
          <ac:picMkLst>
            <pc:docMk/>
            <pc:sldMk cId="431563509" sldId="265"/>
            <ac:picMk id="5" creationId="{E43DE822-3AD0-6A69-5AEE-C011DC60DF6D}"/>
          </ac:picMkLst>
        </pc:picChg>
        <pc:picChg chg="add del mod modCrop">
          <ac:chgData name="shakti singh" userId="75f0984170e89680" providerId="LiveId" clId="{B9EE79C9-AE07-4076-B89E-3F74B8E0E718}" dt="2024-11-29T06:52:57.334" v="1827" actId="478"/>
          <ac:picMkLst>
            <pc:docMk/>
            <pc:sldMk cId="431563509" sldId="265"/>
            <ac:picMk id="7" creationId="{81AE757B-DABA-6E26-E90D-6491D93EB75F}"/>
          </ac:picMkLst>
        </pc:picChg>
      </pc:sldChg>
      <pc:sldChg chg="addSp delSp modSp new mod">
        <pc:chgData name="shakti singh" userId="75f0984170e89680" providerId="LiveId" clId="{B9EE79C9-AE07-4076-B89E-3F74B8E0E718}" dt="2024-11-29T07:59:42.156" v="3346" actId="12"/>
        <pc:sldMkLst>
          <pc:docMk/>
          <pc:sldMk cId="1593976213" sldId="266"/>
        </pc:sldMkLst>
        <pc:spChg chg="add mod">
          <ac:chgData name="shakti singh" userId="75f0984170e89680" providerId="LiveId" clId="{B9EE79C9-AE07-4076-B89E-3F74B8E0E718}" dt="2024-11-29T07:54:41.087" v="3206" actId="1076"/>
          <ac:spMkLst>
            <pc:docMk/>
            <pc:sldMk cId="1593976213" sldId="266"/>
            <ac:spMk id="8" creationId="{6B397EFD-D2F4-5326-ED12-9A884A8A8E4E}"/>
          </ac:spMkLst>
        </pc:spChg>
        <pc:spChg chg="add mod">
          <ac:chgData name="shakti singh" userId="75f0984170e89680" providerId="LiveId" clId="{B9EE79C9-AE07-4076-B89E-3F74B8E0E718}" dt="2024-11-29T07:23:40.948" v="2861" actId="14100"/>
          <ac:spMkLst>
            <pc:docMk/>
            <pc:sldMk cId="1593976213" sldId="266"/>
            <ac:spMk id="9" creationId="{C40E2435-EC53-CB73-46E4-9B13C842A36A}"/>
          </ac:spMkLst>
        </pc:spChg>
        <pc:spChg chg="add mod">
          <ac:chgData name="shakti singh" userId="75f0984170e89680" providerId="LiveId" clId="{B9EE79C9-AE07-4076-B89E-3F74B8E0E718}" dt="2024-11-29T07:54:25.828" v="3205" actId="20577"/>
          <ac:spMkLst>
            <pc:docMk/>
            <pc:sldMk cId="1593976213" sldId="266"/>
            <ac:spMk id="10" creationId="{4AA936E6-1676-97D1-9CCD-EF886903EBBB}"/>
          </ac:spMkLst>
        </pc:spChg>
        <pc:spChg chg="add del mod">
          <ac:chgData name="shakti singh" userId="75f0984170e89680" providerId="LiveId" clId="{B9EE79C9-AE07-4076-B89E-3F74B8E0E718}" dt="2024-11-29T07:59:42.156" v="3346" actId="12"/>
          <ac:spMkLst>
            <pc:docMk/>
            <pc:sldMk cId="1593976213" sldId="266"/>
            <ac:spMk id="11" creationId="{59419F51-EF50-6526-C016-7982AB74CC9D}"/>
          </ac:spMkLst>
        </pc:spChg>
        <pc:picChg chg="add mod modCrop">
          <ac:chgData name="shakti singh" userId="75f0984170e89680" providerId="LiveId" clId="{B9EE79C9-AE07-4076-B89E-3F74B8E0E718}" dt="2024-11-29T07:11:52.384" v="2306" actId="14100"/>
          <ac:picMkLst>
            <pc:docMk/>
            <pc:sldMk cId="1593976213" sldId="266"/>
            <ac:picMk id="3" creationId="{A2CEE8CF-C1BD-8D71-4F08-FE23BA08A58A}"/>
          </ac:picMkLst>
        </pc:picChg>
        <pc:picChg chg="add mod modCrop">
          <ac:chgData name="shakti singh" userId="75f0984170e89680" providerId="LiveId" clId="{B9EE79C9-AE07-4076-B89E-3F74B8E0E718}" dt="2024-11-29T07:11:59.371" v="2308" actId="14100"/>
          <ac:picMkLst>
            <pc:docMk/>
            <pc:sldMk cId="1593976213" sldId="266"/>
            <ac:picMk id="5" creationId="{0527A0C7-2AA0-1031-FD10-663FBE50E60C}"/>
          </ac:picMkLst>
        </pc:picChg>
        <pc:picChg chg="add mod modCrop">
          <ac:chgData name="shakti singh" userId="75f0984170e89680" providerId="LiveId" clId="{B9EE79C9-AE07-4076-B89E-3F74B8E0E718}" dt="2024-11-29T07:12:07.753" v="2311" actId="14100"/>
          <ac:picMkLst>
            <pc:docMk/>
            <pc:sldMk cId="1593976213" sldId="266"/>
            <ac:picMk id="7" creationId="{FF038604-D898-BD75-ABE2-94C1AE71EFBF}"/>
          </ac:picMkLst>
        </pc:picChg>
      </pc:sldChg>
      <pc:sldChg chg="addSp delSp modSp new mod">
        <pc:chgData name="shakti singh" userId="75f0984170e89680" providerId="LiveId" clId="{B9EE79C9-AE07-4076-B89E-3F74B8E0E718}" dt="2024-11-29T08:35:26.697" v="4355" actId="20577"/>
        <pc:sldMkLst>
          <pc:docMk/>
          <pc:sldMk cId="821700802" sldId="267"/>
        </pc:sldMkLst>
        <pc:spChg chg="add mod">
          <ac:chgData name="shakti singh" userId="75f0984170e89680" providerId="LiveId" clId="{B9EE79C9-AE07-4076-B89E-3F74B8E0E718}" dt="2024-11-29T08:11:19.328" v="3676" actId="20577"/>
          <ac:spMkLst>
            <pc:docMk/>
            <pc:sldMk cId="821700802" sldId="267"/>
            <ac:spMk id="2" creationId="{4A383A2E-EF99-9845-B090-2AB1E0A90AAA}"/>
          </ac:spMkLst>
        </pc:spChg>
        <pc:spChg chg="add del mod">
          <ac:chgData name="shakti singh" userId="75f0984170e89680" providerId="LiveId" clId="{B9EE79C9-AE07-4076-B89E-3F74B8E0E718}" dt="2024-11-29T08:29:11.377" v="4074" actId="21"/>
          <ac:spMkLst>
            <pc:docMk/>
            <pc:sldMk cId="821700802" sldId="267"/>
            <ac:spMk id="9" creationId="{B42F8E67-ABE3-3300-8D99-E6ACF07BC3AC}"/>
          </ac:spMkLst>
        </pc:spChg>
        <pc:spChg chg="add del mod">
          <ac:chgData name="shakti singh" userId="75f0984170e89680" providerId="LiveId" clId="{B9EE79C9-AE07-4076-B89E-3F74B8E0E718}" dt="2024-11-29T08:22:51.680" v="3725"/>
          <ac:spMkLst>
            <pc:docMk/>
            <pc:sldMk cId="821700802" sldId="267"/>
            <ac:spMk id="10" creationId="{BDBC427B-D4BF-FB69-9D08-41C7DA01E6BF}"/>
          </ac:spMkLst>
        </pc:spChg>
        <pc:spChg chg="add del mod">
          <ac:chgData name="shakti singh" userId="75f0984170e89680" providerId="LiveId" clId="{B9EE79C9-AE07-4076-B89E-3F74B8E0E718}" dt="2024-11-29T08:29:11.377" v="4074" actId="21"/>
          <ac:spMkLst>
            <pc:docMk/>
            <pc:sldMk cId="821700802" sldId="267"/>
            <ac:spMk id="11" creationId="{AE871316-1BD3-BD8C-38A7-B6028F5B491A}"/>
          </ac:spMkLst>
        </pc:spChg>
        <pc:spChg chg="add mod">
          <ac:chgData name="shakti singh" userId="75f0984170e89680" providerId="LiveId" clId="{B9EE79C9-AE07-4076-B89E-3F74B8E0E718}" dt="2024-11-29T08:35:26.697" v="4355" actId="20577"/>
          <ac:spMkLst>
            <pc:docMk/>
            <pc:sldMk cId="821700802" sldId="267"/>
            <ac:spMk id="14" creationId="{02A736F4-0E7E-10D0-67DE-D9908360FA8C}"/>
          </ac:spMkLst>
        </pc:spChg>
        <pc:picChg chg="add mod modCrop">
          <ac:chgData name="shakti singh" userId="75f0984170e89680" providerId="LiveId" clId="{B9EE79C9-AE07-4076-B89E-3F74B8E0E718}" dt="2024-11-29T08:16:05.508" v="3686" actId="14100"/>
          <ac:picMkLst>
            <pc:docMk/>
            <pc:sldMk cId="821700802" sldId="267"/>
            <ac:picMk id="4" creationId="{72700C15-9874-D387-B314-E59A2917B99F}"/>
          </ac:picMkLst>
        </pc:picChg>
        <pc:picChg chg="add del mod modCrop">
          <ac:chgData name="shakti singh" userId="75f0984170e89680" providerId="LiveId" clId="{B9EE79C9-AE07-4076-B89E-3F74B8E0E718}" dt="2024-11-29T08:29:11.377" v="4074" actId="21"/>
          <ac:picMkLst>
            <pc:docMk/>
            <pc:sldMk cId="821700802" sldId="267"/>
            <ac:picMk id="6" creationId="{9F7A3806-5A44-DF3C-BED5-A20FA7466CF4}"/>
          </ac:picMkLst>
        </pc:picChg>
        <pc:picChg chg="add del mod modCrop">
          <ac:chgData name="shakti singh" userId="75f0984170e89680" providerId="LiveId" clId="{B9EE79C9-AE07-4076-B89E-3F74B8E0E718}" dt="2024-11-29T08:29:11.377" v="4074" actId="21"/>
          <ac:picMkLst>
            <pc:docMk/>
            <pc:sldMk cId="821700802" sldId="267"/>
            <ac:picMk id="8" creationId="{B1D7D99F-5320-3A04-09C8-36A699F698E7}"/>
          </ac:picMkLst>
        </pc:picChg>
        <pc:picChg chg="add mod modCrop">
          <ac:chgData name="shakti singh" userId="75f0984170e89680" providerId="LiveId" clId="{B9EE79C9-AE07-4076-B89E-3F74B8E0E718}" dt="2024-11-29T08:32:08.712" v="4110" actId="1076"/>
          <ac:picMkLst>
            <pc:docMk/>
            <pc:sldMk cId="821700802" sldId="267"/>
            <ac:picMk id="13" creationId="{C681D036-DEE3-40FC-FFC0-4002E079E661}"/>
          </ac:picMkLst>
        </pc:picChg>
      </pc:sldChg>
      <pc:sldChg chg="addSp modSp new mod">
        <pc:chgData name="shakti singh" userId="75f0984170e89680" providerId="LiveId" clId="{B9EE79C9-AE07-4076-B89E-3F74B8E0E718}" dt="2024-11-29T08:50:29.128" v="4571" actId="1076"/>
        <pc:sldMkLst>
          <pc:docMk/>
          <pc:sldMk cId="187091445" sldId="268"/>
        </pc:sldMkLst>
        <pc:spChg chg="add mod">
          <ac:chgData name="shakti singh" userId="75f0984170e89680" providerId="LiveId" clId="{B9EE79C9-AE07-4076-B89E-3F74B8E0E718}" dt="2024-11-29T08:31:26.167" v="4101" actId="14861"/>
          <ac:spMkLst>
            <pc:docMk/>
            <pc:sldMk cId="187091445" sldId="268"/>
            <ac:spMk id="2" creationId="{682A43D0-F2DC-12C1-3922-B4D7DD2AAACC}"/>
          </ac:spMkLst>
        </pc:spChg>
        <pc:spChg chg="add mod">
          <ac:chgData name="shakti singh" userId="75f0984170e89680" providerId="LiveId" clId="{B9EE79C9-AE07-4076-B89E-3F74B8E0E718}" dt="2024-11-29T08:30:28.661" v="4092" actId="1076"/>
          <ac:spMkLst>
            <pc:docMk/>
            <pc:sldMk cId="187091445" sldId="268"/>
            <ac:spMk id="9" creationId="{B42F8E67-ABE3-3300-8D99-E6ACF07BC3AC}"/>
          </ac:spMkLst>
        </pc:spChg>
        <pc:spChg chg="add mod">
          <ac:chgData name="shakti singh" userId="75f0984170e89680" providerId="LiveId" clId="{B9EE79C9-AE07-4076-B89E-3F74B8E0E718}" dt="2024-11-29T08:43:09.492" v="4374" actId="13822"/>
          <ac:spMkLst>
            <pc:docMk/>
            <pc:sldMk cId="187091445" sldId="268"/>
            <ac:spMk id="10" creationId="{8D4B8D23-D85E-2B38-88D6-929E1528AADF}"/>
          </ac:spMkLst>
        </pc:spChg>
        <pc:spChg chg="add mod">
          <ac:chgData name="shakti singh" userId="75f0984170e89680" providerId="LiveId" clId="{B9EE79C9-AE07-4076-B89E-3F74B8E0E718}" dt="2024-11-29T08:30:57.333" v="4098" actId="1076"/>
          <ac:spMkLst>
            <pc:docMk/>
            <pc:sldMk cId="187091445" sldId="268"/>
            <ac:spMk id="11" creationId="{AE871316-1BD3-BD8C-38A7-B6028F5B491A}"/>
          </ac:spMkLst>
        </pc:spChg>
        <pc:spChg chg="add mod">
          <ac:chgData name="shakti singh" userId="75f0984170e89680" providerId="LiveId" clId="{B9EE79C9-AE07-4076-B89E-3F74B8E0E718}" dt="2024-11-29T08:50:29.128" v="4571" actId="1076"/>
          <ac:spMkLst>
            <pc:docMk/>
            <pc:sldMk cId="187091445" sldId="268"/>
            <ac:spMk id="12" creationId="{EA15D95D-CA63-7E80-63B3-EA9BF1C514B7}"/>
          </ac:spMkLst>
        </pc:spChg>
        <pc:picChg chg="add mod modCrop">
          <ac:chgData name="shakti singh" userId="75f0984170e89680" providerId="LiveId" clId="{B9EE79C9-AE07-4076-B89E-3F74B8E0E718}" dt="2024-11-29T08:39:15.302" v="4362" actId="14100"/>
          <ac:picMkLst>
            <pc:docMk/>
            <pc:sldMk cId="187091445" sldId="268"/>
            <ac:picMk id="4" creationId="{784595BF-D241-50E3-7303-D3EA0F69EBF8}"/>
          </ac:picMkLst>
        </pc:picChg>
        <pc:picChg chg="add mod">
          <ac:chgData name="shakti singh" userId="75f0984170e89680" providerId="LiveId" clId="{B9EE79C9-AE07-4076-B89E-3F74B8E0E718}" dt="2024-11-29T08:30:01.392" v="4086" actId="14100"/>
          <ac:picMkLst>
            <pc:docMk/>
            <pc:sldMk cId="187091445" sldId="268"/>
            <ac:picMk id="6" creationId="{9F7A3806-5A44-DF3C-BED5-A20FA7466CF4}"/>
          </ac:picMkLst>
        </pc:picChg>
        <pc:picChg chg="add mod modCrop">
          <ac:chgData name="shakti singh" userId="75f0984170e89680" providerId="LiveId" clId="{B9EE79C9-AE07-4076-B89E-3F74B8E0E718}" dt="2024-11-29T08:42:51.117" v="4370" actId="14100"/>
          <ac:picMkLst>
            <pc:docMk/>
            <pc:sldMk cId="187091445" sldId="268"/>
            <ac:picMk id="7" creationId="{79460677-1BFF-306C-D69B-426CDC756A2B}"/>
          </ac:picMkLst>
        </pc:picChg>
        <pc:picChg chg="add mod">
          <ac:chgData name="shakti singh" userId="75f0984170e89680" providerId="LiveId" clId="{B9EE79C9-AE07-4076-B89E-3F74B8E0E718}" dt="2024-11-29T08:29:50.217" v="4084" actId="14100"/>
          <ac:picMkLst>
            <pc:docMk/>
            <pc:sldMk cId="187091445" sldId="268"/>
            <ac:picMk id="8" creationId="{B1D7D99F-5320-3A04-09C8-36A699F698E7}"/>
          </ac:picMkLst>
        </pc:picChg>
      </pc:sldChg>
      <pc:sldChg chg="addSp delSp modSp new mod">
        <pc:chgData name="shakti singh" userId="75f0984170e89680" providerId="LiveId" clId="{B9EE79C9-AE07-4076-B89E-3F74B8E0E718}" dt="2024-11-29T09:12:27.346" v="5078" actId="14861"/>
        <pc:sldMkLst>
          <pc:docMk/>
          <pc:sldMk cId="1415117714" sldId="269"/>
        </pc:sldMkLst>
        <pc:spChg chg="add mod">
          <ac:chgData name="shakti singh" userId="75f0984170e89680" providerId="LiveId" clId="{B9EE79C9-AE07-4076-B89E-3F74B8E0E718}" dt="2024-11-29T09:08:45.416" v="4880" actId="1076"/>
          <ac:spMkLst>
            <pc:docMk/>
            <pc:sldMk cId="1415117714" sldId="269"/>
            <ac:spMk id="6" creationId="{F169387F-F6ED-3E15-9D1B-DBB0F2680209}"/>
          </ac:spMkLst>
        </pc:spChg>
        <pc:spChg chg="add del mod">
          <ac:chgData name="shakti singh" userId="75f0984170e89680" providerId="LiveId" clId="{B9EE79C9-AE07-4076-B89E-3F74B8E0E718}" dt="2024-11-29T08:57:18.898" v="4604"/>
          <ac:spMkLst>
            <pc:docMk/>
            <pc:sldMk cId="1415117714" sldId="269"/>
            <ac:spMk id="7" creationId="{E7A7B100-E468-333D-2BBB-957A4D35CE13}"/>
          </ac:spMkLst>
        </pc:spChg>
        <pc:spChg chg="add mod">
          <ac:chgData name="shakti singh" userId="75f0984170e89680" providerId="LiveId" clId="{B9EE79C9-AE07-4076-B89E-3F74B8E0E718}" dt="2024-11-29T09:08:59.883" v="4881" actId="1076"/>
          <ac:spMkLst>
            <pc:docMk/>
            <pc:sldMk cId="1415117714" sldId="269"/>
            <ac:spMk id="8" creationId="{7665889C-5982-E0C5-0BE5-1AAD9C978354}"/>
          </ac:spMkLst>
        </pc:spChg>
        <pc:spChg chg="add mod">
          <ac:chgData name="shakti singh" userId="75f0984170e89680" providerId="LiveId" clId="{B9EE79C9-AE07-4076-B89E-3F74B8E0E718}" dt="2024-11-29T09:12:03.044" v="5075" actId="20577"/>
          <ac:spMkLst>
            <pc:docMk/>
            <pc:sldMk cId="1415117714" sldId="269"/>
            <ac:spMk id="11" creationId="{AAF66AD0-894D-1EF3-7FF7-8F3C3819FB26}"/>
          </ac:spMkLst>
        </pc:spChg>
        <pc:spChg chg="add mod">
          <ac:chgData name="shakti singh" userId="75f0984170e89680" providerId="LiveId" clId="{B9EE79C9-AE07-4076-B89E-3F74B8E0E718}" dt="2024-11-29T09:12:27.346" v="5078" actId="14861"/>
          <ac:spMkLst>
            <pc:docMk/>
            <pc:sldMk cId="1415117714" sldId="269"/>
            <ac:spMk id="12" creationId="{F8DC1335-21B4-72C3-E77A-1A3A6693357A}"/>
          </ac:spMkLst>
        </pc:spChg>
        <pc:picChg chg="add mod modCrop">
          <ac:chgData name="shakti singh" userId="75f0984170e89680" providerId="LiveId" clId="{B9EE79C9-AE07-4076-B89E-3F74B8E0E718}" dt="2024-11-29T09:08:16.672" v="4876" actId="14100"/>
          <ac:picMkLst>
            <pc:docMk/>
            <pc:sldMk cId="1415117714" sldId="269"/>
            <ac:picMk id="3" creationId="{6D186A72-B281-A39A-EE17-1ED81A4A3575}"/>
          </ac:picMkLst>
        </pc:picChg>
        <pc:picChg chg="add mod modCrop">
          <ac:chgData name="shakti singh" userId="75f0984170e89680" providerId="LiveId" clId="{B9EE79C9-AE07-4076-B89E-3F74B8E0E718}" dt="2024-11-29T09:08:32.052" v="4879" actId="14100"/>
          <ac:picMkLst>
            <pc:docMk/>
            <pc:sldMk cId="1415117714" sldId="269"/>
            <ac:picMk id="5" creationId="{75D62108-E1B2-4BEA-66B9-E6D6F2A14A9F}"/>
          </ac:picMkLst>
        </pc:picChg>
        <pc:picChg chg="add mod modCrop">
          <ac:chgData name="shakti singh" userId="75f0984170e89680" providerId="LiveId" clId="{B9EE79C9-AE07-4076-B89E-3F74B8E0E718}" dt="2024-11-29T09:09:06.762" v="4882" actId="1076"/>
          <ac:picMkLst>
            <pc:docMk/>
            <pc:sldMk cId="1415117714" sldId="269"/>
            <ac:picMk id="10" creationId="{53077891-15DF-5122-1A74-E28D7F392DFE}"/>
          </ac:picMkLst>
        </pc:picChg>
      </pc:sldChg>
      <pc:sldChg chg="addSp delSp modSp new mod">
        <pc:chgData name="shakti singh" userId="75f0984170e89680" providerId="LiveId" clId="{B9EE79C9-AE07-4076-B89E-3F74B8E0E718}" dt="2024-11-29T10:14:24.689" v="5118" actId="21"/>
        <pc:sldMkLst>
          <pc:docMk/>
          <pc:sldMk cId="2391019006" sldId="270"/>
        </pc:sldMkLst>
        <pc:picChg chg="add mod modCrop">
          <ac:chgData name="shakti singh" userId="75f0984170e89680" providerId="LiveId" clId="{B9EE79C9-AE07-4076-B89E-3F74B8E0E718}" dt="2024-11-29T09:54:04.533" v="5090" actId="1076"/>
          <ac:picMkLst>
            <pc:docMk/>
            <pc:sldMk cId="2391019006" sldId="270"/>
            <ac:picMk id="3" creationId="{4754DAD8-6035-6A79-C88C-72696F6A1002}"/>
          </ac:picMkLst>
        </pc:picChg>
        <pc:picChg chg="add del mod modCrop">
          <ac:chgData name="shakti singh" userId="75f0984170e89680" providerId="LiveId" clId="{B9EE79C9-AE07-4076-B89E-3F74B8E0E718}" dt="2024-11-29T10:14:24.689" v="5118" actId="21"/>
          <ac:picMkLst>
            <pc:docMk/>
            <pc:sldMk cId="2391019006" sldId="270"/>
            <ac:picMk id="5" creationId="{D47E6B7C-BA83-D0C8-7578-AF90832F5EDB}"/>
          </ac:picMkLst>
        </pc:picChg>
        <pc:picChg chg="add mod modCrop">
          <ac:chgData name="shakti singh" userId="75f0984170e89680" providerId="LiveId" clId="{B9EE79C9-AE07-4076-B89E-3F74B8E0E718}" dt="2024-11-29T09:56:01.503" v="5106" actId="1076"/>
          <ac:picMkLst>
            <pc:docMk/>
            <pc:sldMk cId="2391019006" sldId="270"/>
            <ac:picMk id="7" creationId="{A79D5224-0FD7-894B-79BC-FF60B9B33924}"/>
          </ac:picMkLst>
        </pc:picChg>
        <pc:picChg chg="add del mod modCrop">
          <ac:chgData name="shakti singh" userId="75f0984170e89680" providerId="LiveId" clId="{B9EE79C9-AE07-4076-B89E-3F74B8E0E718}" dt="2024-11-29T10:14:24.689" v="5118" actId="21"/>
          <ac:picMkLst>
            <pc:docMk/>
            <pc:sldMk cId="2391019006" sldId="270"/>
            <ac:picMk id="9" creationId="{6EC92A84-F4F2-34E8-73E1-774DF0FB403B}"/>
          </ac:picMkLst>
        </pc:picChg>
      </pc:sldChg>
      <pc:sldChg chg="addSp delSp modSp new mod">
        <pc:chgData name="shakti singh" userId="75f0984170e89680" providerId="LiveId" clId="{B9EE79C9-AE07-4076-B89E-3F74B8E0E718}" dt="2024-11-29T10:22:37.600" v="5162" actId="1076"/>
        <pc:sldMkLst>
          <pc:docMk/>
          <pc:sldMk cId="2720690417" sldId="271"/>
        </pc:sldMkLst>
        <pc:picChg chg="add del mod modCrop">
          <ac:chgData name="shakti singh" userId="75f0984170e89680" providerId="LiveId" clId="{B9EE79C9-AE07-4076-B89E-3F74B8E0E718}" dt="2024-11-29T10:19:00.018" v="5143" actId="478"/>
          <ac:picMkLst>
            <pc:docMk/>
            <pc:sldMk cId="2720690417" sldId="271"/>
            <ac:picMk id="3" creationId="{F8A2A57F-3C18-C2EC-1E62-DC83BB0187F8}"/>
          </ac:picMkLst>
        </pc:picChg>
        <pc:picChg chg="add mod">
          <ac:chgData name="shakti singh" userId="75f0984170e89680" providerId="LiveId" clId="{B9EE79C9-AE07-4076-B89E-3F74B8E0E718}" dt="2024-11-29T10:14:35.019" v="5121" actId="1076"/>
          <ac:picMkLst>
            <pc:docMk/>
            <pc:sldMk cId="2720690417" sldId="271"/>
            <ac:picMk id="5" creationId="{D47E6B7C-BA83-D0C8-7578-AF90832F5EDB}"/>
          </ac:picMkLst>
        </pc:picChg>
        <pc:picChg chg="add del mod modCrop">
          <ac:chgData name="shakti singh" userId="75f0984170e89680" providerId="LiveId" clId="{B9EE79C9-AE07-4076-B89E-3F74B8E0E718}" dt="2024-11-29T10:18:58.399" v="5142" actId="478"/>
          <ac:picMkLst>
            <pc:docMk/>
            <pc:sldMk cId="2720690417" sldId="271"/>
            <ac:picMk id="6" creationId="{6664ACFA-4AB6-A555-85A5-BD9F9EE2DB64}"/>
          </ac:picMkLst>
        </pc:picChg>
        <pc:picChg chg="add mod modCrop">
          <ac:chgData name="shakti singh" userId="75f0984170e89680" providerId="LiveId" clId="{B9EE79C9-AE07-4076-B89E-3F74B8E0E718}" dt="2024-11-29T10:21:09.768" v="5149" actId="1076"/>
          <ac:picMkLst>
            <pc:docMk/>
            <pc:sldMk cId="2720690417" sldId="271"/>
            <ac:picMk id="8" creationId="{487899BF-50D6-210D-6B0C-25DF493C9F75}"/>
          </ac:picMkLst>
        </pc:picChg>
        <pc:picChg chg="add mod">
          <ac:chgData name="shakti singh" userId="75f0984170e89680" providerId="LiveId" clId="{B9EE79C9-AE07-4076-B89E-3F74B8E0E718}" dt="2024-11-29T10:14:41.413" v="5122" actId="1076"/>
          <ac:picMkLst>
            <pc:docMk/>
            <pc:sldMk cId="2720690417" sldId="271"/>
            <ac:picMk id="9" creationId="{6EC92A84-F4F2-34E8-73E1-774DF0FB403B}"/>
          </ac:picMkLst>
        </pc:picChg>
        <pc:picChg chg="add mod modCrop">
          <ac:chgData name="shakti singh" userId="75f0984170e89680" providerId="LiveId" clId="{B9EE79C9-AE07-4076-B89E-3F74B8E0E718}" dt="2024-11-29T10:22:05.821" v="5155" actId="1076"/>
          <ac:picMkLst>
            <pc:docMk/>
            <pc:sldMk cId="2720690417" sldId="271"/>
            <ac:picMk id="11" creationId="{21182A82-A1B9-6DC8-B8E4-C7C917E31D01}"/>
          </ac:picMkLst>
        </pc:picChg>
        <pc:picChg chg="add mod modCrop">
          <ac:chgData name="shakti singh" userId="75f0984170e89680" providerId="LiveId" clId="{B9EE79C9-AE07-4076-B89E-3F74B8E0E718}" dt="2024-11-29T10:22:37.600" v="5162" actId="1076"/>
          <ac:picMkLst>
            <pc:docMk/>
            <pc:sldMk cId="2720690417" sldId="271"/>
            <ac:picMk id="13" creationId="{1AB07751-260D-BC7A-9BE1-00BFEB9A76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C2FF2F-4BF6-4FA7-8FDD-C3457CC6E3D6}"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A81C613C-9863-443E-9DED-3B1E43594458}">
      <dgm:prSet/>
      <dgm:spPr/>
      <dgm:t>
        <a:bodyPr/>
        <a:lstStyle/>
        <a:p>
          <a:r>
            <a:rPr lang="en-IN"/>
            <a:t>Company Overview</a:t>
          </a:r>
        </a:p>
      </dgm:t>
    </dgm:pt>
    <dgm:pt modelId="{67A76CB6-E57D-49A4-BD4A-DDFF47003C2C}" type="parTrans" cxnId="{1DC3761F-438A-4154-A524-A854A4B8C5F5}">
      <dgm:prSet/>
      <dgm:spPr/>
      <dgm:t>
        <a:bodyPr/>
        <a:lstStyle/>
        <a:p>
          <a:endParaRPr lang="en-IN"/>
        </a:p>
      </dgm:t>
    </dgm:pt>
    <dgm:pt modelId="{097D8ACE-1D51-4FA1-BA93-101269F0F0FC}" type="sibTrans" cxnId="{1DC3761F-438A-4154-A524-A854A4B8C5F5}">
      <dgm:prSet/>
      <dgm:spPr/>
      <dgm:t>
        <a:bodyPr/>
        <a:lstStyle/>
        <a:p>
          <a:endParaRPr lang="en-IN"/>
        </a:p>
      </dgm:t>
    </dgm:pt>
    <dgm:pt modelId="{A0C51341-56F2-4BED-B5D3-EF69432E621F}">
      <dgm:prSet/>
      <dgm:spPr/>
      <dgm:t>
        <a:bodyPr/>
        <a:lstStyle/>
        <a:p>
          <a:r>
            <a:rPr lang="en-IN" dirty="0"/>
            <a:t>Data </a:t>
          </a:r>
        </a:p>
      </dgm:t>
    </dgm:pt>
    <dgm:pt modelId="{5CFA7D15-10AB-435D-991A-1A2AD9226F98}" type="parTrans" cxnId="{AEB2C334-75F6-47B2-AD75-B4F9F3566F80}">
      <dgm:prSet/>
      <dgm:spPr/>
      <dgm:t>
        <a:bodyPr/>
        <a:lstStyle/>
        <a:p>
          <a:endParaRPr lang="en-IN"/>
        </a:p>
      </dgm:t>
    </dgm:pt>
    <dgm:pt modelId="{CCFABE27-538D-479B-B3E4-ADC941AF0E63}" type="sibTrans" cxnId="{AEB2C334-75F6-47B2-AD75-B4F9F3566F80}">
      <dgm:prSet/>
      <dgm:spPr/>
      <dgm:t>
        <a:bodyPr/>
        <a:lstStyle/>
        <a:p>
          <a:endParaRPr lang="en-IN"/>
        </a:p>
      </dgm:t>
    </dgm:pt>
    <dgm:pt modelId="{404D0D14-88F6-4610-8774-9AD48A35D8DE}">
      <dgm:prSet/>
      <dgm:spPr/>
      <dgm:t>
        <a:bodyPr/>
        <a:lstStyle/>
        <a:p>
          <a:r>
            <a:rPr lang="en-IN"/>
            <a:t>Insights &amp; Visuals</a:t>
          </a:r>
        </a:p>
      </dgm:t>
    </dgm:pt>
    <dgm:pt modelId="{79A3FFB1-0A02-4CEB-914F-183C6F15337A}" type="parTrans" cxnId="{631D24DF-1E4E-4A3F-995A-92C29BCECC39}">
      <dgm:prSet/>
      <dgm:spPr/>
      <dgm:t>
        <a:bodyPr/>
        <a:lstStyle/>
        <a:p>
          <a:endParaRPr lang="en-IN"/>
        </a:p>
      </dgm:t>
    </dgm:pt>
    <dgm:pt modelId="{86E00E51-F208-4BA5-ABAD-A6A51A736740}" type="sibTrans" cxnId="{631D24DF-1E4E-4A3F-995A-92C29BCECC39}">
      <dgm:prSet/>
      <dgm:spPr/>
      <dgm:t>
        <a:bodyPr/>
        <a:lstStyle/>
        <a:p>
          <a:endParaRPr lang="en-IN"/>
        </a:p>
      </dgm:t>
    </dgm:pt>
    <dgm:pt modelId="{8B8AA2AF-B2D2-45EC-A4E5-115C4644DD0E}" type="pres">
      <dgm:prSet presAssocID="{39C2FF2F-4BF6-4FA7-8FDD-C3457CC6E3D6}" presName="Name0" presStyleCnt="0">
        <dgm:presLayoutVars>
          <dgm:dir/>
          <dgm:resizeHandles val="exact"/>
        </dgm:presLayoutVars>
      </dgm:prSet>
      <dgm:spPr/>
    </dgm:pt>
    <dgm:pt modelId="{696946E9-D09B-4B92-A8BD-DD90EFB94C44}" type="pres">
      <dgm:prSet presAssocID="{39C2FF2F-4BF6-4FA7-8FDD-C3457CC6E3D6}" presName="arrow" presStyleLbl="bgShp" presStyleIdx="0" presStyleCnt="1"/>
      <dgm:spPr/>
    </dgm:pt>
    <dgm:pt modelId="{226E886A-5E62-4C79-B8CC-65681990C98C}" type="pres">
      <dgm:prSet presAssocID="{39C2FF2F-4BF6-4FA7-8FDD-C3457CC6E3D6}" presName="points" presStyleCnt="0"/>
      <dgm:spPr/>
    </dgm:pt>
    <dgm:pt modelId="{BB9EBF11-8BD6-4058-8E65-86DD43A07CBD}" type="pres">
      <dgm:prSet presAssocID="{A81C613C-9863-443E-9DED-3B1E43594458}" presName="compositeA" presStyleCnt="0"/>
      <dgm:spPr/>
    </dgm:pt>
    <dgm:pt modelId="{C5F2E34F-E4F8-4519-AEFF-BF23423CAC72}" type="pres">
      <dgm:prSet presAssocID="{A81C613C-9863-443E-9DED-3B1E43594458}" presName="textA" presStyleLbl="revTx" presStyleIdx="0" presStyleCnt="3">
        <dgm:presLayoutVars>
          <dgm:bulletEnabled val="1"/>
        </dgm:presLayoutVars>
      </dgm:prSet>
      <dgm:spPr/>
    </dgm:pt>
    <dgm:pt modelId="{5C103246-6056-4345-8BB0-4045ED4D6B0E}" type="pres">
      <dgm:prSet presAssocID="{A81C613C-9863-443E-9DED-3B1E43594458}" presName="circleA" presStyleLbl="node1" presStyleIdx="0" presStyleCnt="3"/>
      <dgm:spPr/>
    </dgm:pt>
    <dgm:pt modelId="{998FE5D4-DEA3-4A14-8E4F-2C11A288E12D}" type="pres">
      <dgm:prSet presAssocID="{A81C613C-9863-443E-9DED-3B1E43594458}" presName="spaceA" presStyleCnt="0"/>
      <dgm:spPr/>
    </dgm:pt>
    <dgm:pt modelId="{6BFC197F-B0C8-4C84-9834-A6DDFD435613}" type="pres">
      <dgm:prSet presAssocID="{097D8ACE-1D51-4FA1-BA93-101269F0F0FC}" presName="space" presStyleCnt="0"/>
      <dgm:spPr/>
    </dgm:pt>
    <dgm:pt modelId="{51CF63C7-48A9-4627-A648-426A565385AD}" type="pres">
      <dgm:prSet presAssocID="{A0C51341-56F2-4BED-B5D3-EF69432E621F}" presName="compositeB" presStyleCnt="0"/>
      <dgm:spPr/>
    </dgm:pt>
    <dgm:pt modelId="{95FD2FE8-D403-4452-B59F-EFBF5D68728E}" type="pres">
      <dgm:prSet presAssocID="{A0C51341-56F2-4BED-B5D3-EF69432E621F}" presName="textB" presStyleLbl="revTx" presStyleIdx="1" presStyleCnt="3">
        <dgm:presLayoutVars>
          <dgm:bulletEnabled val="1"/>
        </dgm:presLayoutVars>
      </dgm:prSet>
      <dgm:spPr/>
    </dgm:pt>
    <dgm:pt modelId="{BFA589CE-268E-407C-A686-777F6D79FD60}" type="pres">
      <dgm:prSet presAssocID="{A0C51341-56F2-4BED-B5D3-EF69432E621F}" presName="circleB" presStyleLbl="node1" presStyleIdx="1" presStyleCnt="3"/>
      <dgm:spPr/>
    </dgm:pt>
    <dgm:pt modelId="{11AE2959-0C78-4550-B3D8-F02AF1D4C252}" type="pres">
      <dgm:prSet presAssocID="{A0C51341-56F2-4BED-B5D3-EF69432E621F}" presName="spaceB" presStyleCnt="0"/>
      <dgm:spPr/>
    </dgm:pt>
    <dgm:pt modelId="{106D82A4-8DE4-4DCF-ACDE-B66972AED51E}" type="pres">
      <dgm:prSet presAssocID="{CCFABE27-538D-479B-B3E4-ADC941AF0E63}" presName="space" presStyleCnt="0"/>
      <dgm:spPr/>
    </dgm:pt>
    <dgm:pt modelId="{C1B8F3E1-EB7F-474E-8667-8F4C7FB9D65F}" type="pres">
      <dgm:prSet presAssocID="{404D0D14-88F6-4610-8774-9AD48A35D8DE}" presName="compositeA" presStyleCnt="0"/>
      <dgm:spPr/>
    </dgm:pt>
    <dgm:pt modelId="{27A1547C-C9E8-4820-AF84-7281F058B36F}" type="pres">
      <dgm:prSet presAssocID="{404D0D14-88F6-4610-8774-9AD48A35D8DE}" presName="textA" presStyleLbl="revTx" presStyleIdx="2" presStyleCnt="3">
        <dgm:presLayoutVars>
          <dgm:bulletEnabled val="1"/>
        </dgm:presLayoutVars>
      </dgm:prSet>
      <dgm:spPr/>
    </dgm:pt>
    <dgm:pt modelId="{3F1EEEDE-4FA4-495D-A83F-FBAA30EA4BB9}" type="pres">
      <dgm:prSet presAssocID="{404D0D14-88F6-4610-8774-9AD48A35D8DE}" presName="circleA" presStyleLbl="node1" presStyleIdx="2" presStyleCnt="3"/>
      <dgm:spPr/>
    </dgm:pt>
    <dgm:pt modelId="{0FE9416D-6AC0-40E5-808D-EF8E00F008AD}" type="pres">
      <dgm:prSet presAssocID="{404D0D14-88F6-4610-8774-9AD48A35D8DE}" presName="spaceA" presStyleCnt="0"/>
      <dgm:spPr/>
    </dgm:pt>
  </dgm:ptLst>
  <dgm:cxnLst>
    <dgm:cxn modelId="{1DC3761F-438A-4154-A524-A854A4B8C5F5}" srcId="{39C2FF2F-4BF6-4FA7-8FDD-C3457CC6E3D6}" destId="{A81C613C-9863-443E-9DED-3B1E43594458}" srcOrd="0" destOrd="0" parTransId="{67A76CB6-E57D-49A4-BD4A-DDFF47003C2C}" sibTransId="{097D8ACE-1D51-4FA1-BA93-101269F0F0FC}"/>
    <dgm:cxn modelId="{AEB2C334-75F6-47B2-AD75-B4F9F3566F80}" srcId="{39C2FF2F-4BF6-4FA7-8FDD-C3457CC6E3D6}" destId="{A0C51341-56F2-4BED-B5D3-EF69432E621F}" srcOrd="1" destOrd="0" parTransId="{5CFA7D15-10AB-435D-991A-1A2AD9226F98}" sibTransId="{CCFABE27-538D-479B-B3E4-ADC941AF0E63}"/>
    <dgm:cxn modelId="{AB1EA040-B73B-45D8-A99C-C988FB5F090B}" type="presOf" srcId="{39C2FF2F-4BF6-4FA7-8FDD-C3457CC6E3D6}" destId="{8B8AA2AF-B2D2-45EC-A4E5-115C4644DD0E}" srcOrd="0" destOrd="0" presId="urn:microsoft.com/office/officeart/2005/8/layout/hProcess11"/>
    <dgm:cxn modelId="{4DD2D981-E0F3-40B7-BCC9-6AC547DA667A}" type="presOf" srcId="{404D0D14-88F6-4610-8774-9AD48A35D8DE}" destId="{27A1547C-C9E8-4820-AF84-7281F058B36F}" srcOrd="0" destOrd="0" presId="urn:microsoft.com/office/officeart/2005/8/layout/hProcess11"/>
    <dgm:cxn modelId="{F4B28E83-0E03-4E2C-9724-A437D1F33B72}" type="presOf" srcId="{A81C613C-9863-443E-9DED-3B1E43594458}" destId="{C5F2E34F-E4F8-4519-AEFF-BF23423CAC72}" srcOrd="0" destOrd="0" presId="urn:microsoft.com/office/officeart/2005/8/layout/hProcess11"/>
    <dgm:cxn modelId="{396969CF-0245-44DB-9E7D-DB145442D5FE}" type="presOf" srcId="{A0C51341-56F2-4BED-B5D3-EF69432E621F}" destId="{95FD2FE8-D403-4452-B59F-EFBF5D68728E}" srcOrd="0" destOrd="0" presId="urn:microsoft.com/office/officeart/2005/8/layout/hProcess11"/>
    <dgm:cxn modelId="{631D24DF-1E4E-4A3F-995A-92C29BCECC39}" srcId="{39C2FF2F-4BF6-4FA7-8FDD-C3457CC6E3D6}" destId="{404D0D14-88F6-4610-8774-9AD48A35D8DE}" srcOrd="2" destOrd="0" parTransId="{79A3FFB1-0A02-4CEB-914F-183C6F15337A}" sibTransId="{86E00E51-F208-4BA5-ABAD-A6A51A736740}"/>
    <dgm:cxn modelId="{D8347E30-D69A-4504-A6A5-B07EA474BD21}" type="presParOf" srcId="{8B8AA2AF-B2D2-45EC-A4E5-115C4644DD0E}" destId="{696946E9-D09B-4B92-A8BD-DD90EFB94C44}" srcOrd="0" destOrd="0" presId="urn:microsoft.com/office/officeart/2005/8/layout/hProcess11"/>
    <dgm:cxn modelId="{EFBC01F3-B6B2-42D7-A745-6CF78B681F93}" type="presParOf" srcId="{8B8AA2AF-B2D2-45EC-A4E5-115C4644DD0E}" destId="{226E886A-5E62-4C79-B8CC-65681990C98C}" srcOrd="1" destOrd="0" presId="urn:microsoft.com/office/officeart/2005/8/layout/hProcess11"/>
    <dgm:cxn modelId="{CA36CAFF-41EA-4746-8059-CBBF7428788D}" type="presParOf" srcId="{226E886A-5E62-4C79-B8CC-65681990C98C}" destId="{BB9EBF11-8BD6-4058-8E65-86DD43A07CBD}" srcOrd="0" destOrd="0" presId="urn:microsoft.com/office/officeart/2005/8/layout/hProcess11"/>
    <dgm:cxn modelId="{3D313C2B-36B3-4A4D-A26C-B49CA75B8DFF}" type="presParOf" srcId="{BB9EBF11-8BD6-4058-8E65-86DD43A07CBD}" destId="{C5F2E34F-E4F8-4519-AEFF-BF23423CAC72}" srcOrd="0" destOrd="0" presId="urn:microsoft.com/office/officeart/2005/8/layout/hProcess11"/>
    <dgm:cxn modelId="{6BB8307D-1BCE-4FB6-B3E3-8FE746892190}" type="presParOf" srcId="{BB9EBF11-8BD6-4058-8E65-86DD43A07CBD}" destId="{5C103246-6056-4345-8BB0-4045ED4D6B0E}" srcOrd="1" destOrd="0" presId="urn:microsoft.com/office/officeart/2005/8/layout/hProcess11"/>
    <dgm:cxn modelId="{1944F7D2-9B8F-489C-8BAD-B48749DD4E61}" type="presParOf" srcId="{BB9EBF11-8BD6-4058-8E65-86DD43A07CBD}" destId="{998FE5D4-DEA3-4A14-8E4F-2C11A288E12D}" srcOrd="2" destOrd="0" presId="urn:microsoft.com/office/officeart/2005/8/layout/hProcess11"/>
    <dgm:cxn modelId="{EF9F7821-52D2-44AF-85F5-89A39A4DF014}" type="presParOf" srcId="{226E886A-5E62-4C79-B8CC-65681990C98C}" destId="{6BFC197F-B0C8-4C84-9834-A6DDFD435613}" srcOrd="1" destOrd="0" presId="urn:microsoft.com/office/officeart/2005/8/layout/hProcess11"/>
    <dgm:cxn modelId="{0C722670-10DF-48A4-B8DD-ED167B829558}" type="presParOf" srcId="{226E886A-5E62-4C79-B8CC-65681990C98C}" destId="{51CF63C7-48A9-4627-A648-426A565385AD}" srcOrd="2" destOrd="0" presId="urn:microsoft.com/office/officeart/2005/8/layout/hProcess11"/>
    <dgm:cxn modelId="{9797335C-D98C-4F26-9B6E-7BF2662DDD6F}" type="presParOf" srcId="{51CF63C7-48A9-4627-A648-426A565385AD}" destId="{95FD2FE8-D403-4452-B59F-EFBF5D68728E}" srcOrd="0" destOrd="0" presId="urn:microsoft.com/office/officeart/2005/8/layout/hProcess11"/>
    <dgm:cxn modelId="{D6898616-FBFA-435C-A16E-F35707BED130}" type="presParOf" srcId="{51CF63C7-48A9-4627-A648-426A565385AD}" destId="{BFA589CE-268E-407C-A686-777F6D79FD60}" srcOrd="1" destOrd="0" presId="urn:microsoft.com/office/officeart/2005/8/layout/hProcess11"/>
    <dgm:cxn modelId="{1E914DB8-B096-49E1-9501-613907A33145}" type="presParOf" srcId="{51CF63C7-48A9-4627-A648-426A565385AD}" destId="{11AE2959-0C78-4550-B3D8-F02AF1D4C252}" srcOrd="2" destOrd="0" presId="urn:microsoft.com/office/officeart/2005/8/layout/hProcess11"/>
    <dgm:cxn modelId="{55A601D0-6682-4883-B7C8-C58E56032EB6}" type="presParOf" srcId="{226E886A-5E62-4C79-B8CC-65681990C98C}" destId="{106D82A4-8DE4-4DCF-ACDE-B66972AED51E}" srcOrd="3" destOrd="0" presId="urn:microsoft.com/office/officeart/2005/8/layout/hProcess11"/>
    <dgm:cxn modelId="{ED847706-FA99-43F6-A149-C210C3E208D4}" type="presParOf" srcId="{226E886A-5E62-4C79-B8CC-65681990C98C}" destId="{C1B8F3E1-EB7F-474E-8667-8F4C7FB9D65F}" srcOrd="4" destOrd="0" presId="urn:microsoft.com/office/officeart/2005/8/layout/hProcess11"/>
    <dgm:cxn modelId="{6429FAD1-ACEB-47AA-AD7E-893CBA94052E}" type="presParOf" srcId="{C1B8F3E1-EB7F-474E-8667-8F4C7FB9D65F}" destId="{27A1547C-C9E8-4820-AF84-7281F058B36F}" srcOrd="0" destOrd="0" presId="urn:microsoft.com/office/officeart/2005/8/layout/hProcess11"/>
    <dgm:cxn modelId="{EACE5912-A5BF-4DDD-A4CF-0D100A24BB42}" type="presParOf" srcId="{C1B8F3E1-EB7F-474E-8667-8F4C7FB9D65F}" destId="{3F1EEEDE-4FA4-495D-A83F-FBAA30EA4BB9}" srcOrd="1" destOrd="0" presId="urn:microsoft.com/office/officeart/2005/8/layout/hProcess11"/>
    <dgm:cxn modelId="{0B6BEDA6-B557-4CCA-B31B-5E70D6D2F00C}" type="presParOf" srcId="{C1B8F3E1-EB7F-474E-8667-8F4C7FB9D65F}" destId="{0FE9416D-6AC0-40E5-808D-EF8E00F008A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946E9-D09B-4B92-A8BD-DD90EFB94C44}">
      <dsp:nvSpPr>
        <dsp:cNvPr id="0" name=""/>
        <dsp:cNvSpPr/>
      </dsp:nvSpPr>
      <dsp:spPr>
        <a:xfrm>
          <a:off x="0" y="695698"/>
          <a:ext cx="8729221" cy="92759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2E34F-E4F8-4519-AEFF-BF23423CAC72}">
      <dsp:nvSpPr>
        <dsp:cNvPr id="0" name=""/>
        <dsp:cNvSpPr/>
      </dsp:nvSpPr>
      <dsp:spPr>
        <a:xfrm>
          <a:off x="3836" y="0"/>
          <a:ext cx="2531815" cy="927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a:t>Company Overview</a:t>
          </a:r>
        </a:p>
      </dsp:txBody>
      <dsp:txXfrm>
        <a:off x="3836" y="0"/>
        <a:ext cx="2531815" cy="927597"/>
      </dsp:txXfrm>
    </dsp:sp>
    <dsp:sp modelId="{5C103246-6056-4345-8BB0-4045ED4D6B0E}">
      <dsp:nvSpPr>
        <dsp:cNvPr id="0" name=""/>
        <dsp:cNvSpPr/>
      </dsp:nvSpPr>
      <dsp:spPr>
        <a:xfrm>
          <a:off x="1153793" y="1043547"/>
          <a:ext cx="231899" cy="2318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FD2FE8-D403-4452-B59F-EFBF5D68728E}">
      <dsp:nvSpPr>
        <dsp:cNvPr id="0" name=""/>
        <dsp:cNvSpPr/>
      </dsp:nvSpPr>
      <dsp:spPr>
        <a:xfrm>
          <a:off x="2662241" y="1391396"/>
          <a:ext cx="2531815" cy="927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IN" sz="2200" kern="1200" dirty="0"/>
            <a:t>Data </a:t>
          </a:r>
        </a:p>
      </dsp:txBody>
      <dsp:txXfrm>
        <a:off x="2662241" y="1391396"/>
        <a:ext cx="2531815" cy="927597"/>
      </dsp:txXfrm>
    </dsp:sp>
    <dsp:sp modelId="{BFA589CE-268E-407C-A686-777F6D79FD60}">
      <dsp:nvSpPr>
        <dsp:cNvPr id="0" name=""/>
        <dsp:cNvSpPr/>
      </dsp:nvSpPr>
      <dsp:spPr>
        <a:xfrm>
          <a:off x="3812199" y="1043547"/>
          <a:ext cx="231899" cy="2318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A1547C-C9E8-4820-AF84-7281F058B36F}">
      <dsp:nvSpPr>
        <dsp:cNvPr id="0" name=""/>
        <dsp:cNvSpPr/>
      </dsp:nvSpPr>
      <dsp:spPr>
        <a:xfrm>
          <a:off x="5320647" y="0"/>
          <a:ext cx="2531815" cy="927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a:t>Insights &amp; Visuals</a:t>
          </a:r>
        </a:p>
      </dsp:txBody>
      <dsp:txXfrm>
        <a:off x="5320647" y="0"/>
        <a:ext cx="2531815" cy="927597"/>
      </dsp:txXfrm>
    </dsp:sp>
    <dsp:sp modelId="{3F1EEEDE-4FA4-495D-A83F-FBAA30EA4BB9}">
      <dsp:nvSpPr>
        <dsp:cNvPr id="0" name=""/>
        <dsp:cNvSpPr/>
      </dsp:nvSpPr>
      <dsp:spPr>
        <a:xfrm>
          <a:off x="6470605" y="1043547"/>
          <a:ext cx="231899" cy="2318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D48E71-C8FA-4400-9B8E-976FEE8CE6C3}"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9571-0BF8-4E11-9EED-04766CBB27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89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48E71-C8FA-4400-9B8E-976FEE8CE6C3}"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9571-0BF8-4E11-9EED-04766CBB27C4}" type="slidenum">
              <a:rPr lang="en-IN" smtClean="0"/>
              <a:t>‹#›</a:t>
            </a:fld>
            <a:endParaRPr lang="en-IN"/>
          </a:p>
        </p:txBody>
      </p:sp>
    </p:spTree>
    <p:extLst>
      <p:ext uri="{BB962C8B-B14F-4D97-AF65-F5344CB8AC3E}">
        <p14:creationId xmlns:p14="http://schemas.microsoft.com/office/powerpoint/2010/main" val="18852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48E71-C8FA-4400-9B8E-976FEE8CE6C3}"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9571-0BF8-4E11-9EED-04766CBB27C4}" type="slidenum">
              <a:rPr lang="en-IN" smtClean="0"/>
              <a:t>‹#›</a:t>
            </a:fld>
            <a:endParaRPr lang="en-IN"/>
          </a:p>
        </p:txBody>
      </p:sp>
    </p:spTree>
    <p:extLst>
      <p:ext uri="{BB962C8B-B14F-4D97-AF65-F5344CB8AC3E}">
        <p14:creationId xmlns:p14="http://schemas.microsoft.com/office/powerpoint/2010/main" val="214165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48E71-C8FA-4400-9B8E-976FEE8CE6C3}"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9571-0BF8-4E11-9EED-04766CBB27C4}" type="slidenum">
              <a:rPr lang="en-IN" smtClean="0"/>
              <a:t>‹#›</a:t>
            </a:fld>
            <a:endParaRPr lang="en-IN"/>
          </a:p>
        </p:txBody>
      </p:sp>
    </p:spTree>
    <p:extLst>
      <p:ext uri="{BB962C8B-B14F-4D97-AF65-F5344CB8AC3E}">
        <p14:creationId xmlns:p14="http://schemas.microsoft.com/office/powerpoint/2010/main" val="37497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48E71-C8FA-4400-9B8E-976FEE8CE6C3}"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9571-0BF8-4E11-9EED-04766CBB27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69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D48E71-C8FA-4400-9B8E-976FEE8CE6C3}"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9571-0BF8-4E11-9EED-04766CBB27C4}" type="slidenum">
              <a:rPr lang="en-IN" smtClean="0"/>
              <a:t>‹#›</a:t>
            </a:fld>
            <a:endParaRPr lang="en-IN"/>
          </a:p>
        </p:txBody>
      </p:sp>
    </p:spTree>
    <p:extLst>
      <p:ext uri="{BB962C8B-B14F-4D97-AF65-F5344CB8AC3E}">
        <p14:creationId xmlns:p14="http://schemas.microsoft.com/office/powerpoint/2010/main" val="362800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D48E71-C8FA-4400-9B8E-976FEE8CE6C3}"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039571-0BF8-4E11-9EED-04766CBB27C4}" type="slidenum">
              <a:rPr lang="en-IN" smtClean="0"/>
              <a:t>‹#›</a:t>
            </a:fld>
            <a:endParaRPr lang="en-IN"/>
          </a:p>
        </p:txBody>
      </p:sp>
    </p:spTree>
    <p:extLst>
      <p:ext uri="{BB962C8B-B14F-4D97-AF65-F5344CB8AC3E}">
        <p14:creationId xmlns:p14="http://schemas.microsoft.com/office/powerpoint/2010/main" val="310193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D48E71-C8FA-4400-9B8E-976FEE8CE6C3}"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039571-0BF8-4E11-9EED-04766CBB27C4}" type="slidenum">
              <a:rPr lang="en-IN" smtClean="0"/>
              <a:t>‹#›</a:t>
            </a:fld>
            <a:endParaRPr lang="en-IN"/>
          </a:p>
        </p:txBody>
      </p:sp>
    </p:spTree>
    <p:extLst>
      <p:ext uri="{BB962C8B-B14F-4D97-AF65-F5344CB8AC3E}">
        <p14:creationId xmlns:p14="http://schemas.microsoft.com/office/powerpoint/2010/main" val="202146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D48E71-C8FA-4400-9B8E-976FEE8CE6C3}" type="datetimeFigureOut">
              <a:rPr lang="en-IN" smtClean="0"/>
              <a:t>30-11-2024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8039571-0BF8-4E11-9EED-04766CBB27C4}" type="slidenum">
              <a:rPr lang="en-IN" smtClean="0"/>
              <a:t>‹#›</a:t>
            </a:fld>
            <a:endParaRPr lang="en-IN"/>
          </a:p>
        </p:txBody>
      </p:sp>
    </p:spTree>
    <p:extLst>
      <p:ext uri="{BB962C8B-B14F-4D97-AF65-F5344CB8AC3E}">
        <p14:creationId xmlns:p14="http://schemas.microsoft.com/office/powerpoint/2010/main" val="1750160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D48E71-C8FA-4400-9B8E-976FEE8CE6C3}" type="datetimeFigureOut">
              <a:rPr lang="en-IN" smtClean="0"/>
              <a:t>30-11-2024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039571-0BF8-4E11-9EED-04766CBB27C4}" type="slidenum">
              <a:rPr lang="en-IN" smtClean="0"/>
              <a:t>‹#›</a:t>
            </a:fld>
            <a:endParaRPr lang="en-IN"/>
          </a:p>
        </p:txBody>
      </p:sp>
    </p:spTree>
    <p:extLst>
      <p:ext uri="{BB962C8B-B14F-4D97-AF65-F5344CB8AC3E}">
        <p14:creationId xmlns:p14="http://schemas.microsoft.com/office/powerpoint/2010/main" val="286384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48E71-C8FA-4400-9B8E-976FEE8CE6C3}"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9571-0BF8-4E11-9EED-04766CBB27C4}" type="slidenum">
              <a:rPr lang="en-IN" smtClean="0"/>
              <a:t>‹#›</a:t>
            </a:fld>
            <a:endParaRPr lang="en-IN"/>
          </a:p>
        </p:txBody>
      </p:sp>
    </p:spTree>
    <p:extLst>
      <p:ext uri="{BB962C8B-B14F-4D97-AF65-F5344CB8AC3E}">
        <p14:creationId xmlns:p14="http://schemas.microsoft.com/office/powerpoint/2010/main" val="117571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48E71-C8FA-4400-9B8E-976FEE8CE6C3}" type="datetimeFigureOut">
              <a:rPr lang="en-IN" smtClean="0"/>
              <a:t>30-11-2024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039571-0BF8-4E11-9EED-04766CBB27C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464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 Id="rId5" Type="http://schemas.openxmlformats.org/officeDocument/2006/relationships/image" Target="../media/image14.tmp"/><Relationship Id="rId4" Type="http://schemas.openxmlformats.org/officeDocument/2006/relationships/image" Target="../media/image13.tmp"/></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F03A6-FBD9-1798-D3ED-C995E7673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453" y="2143978"/>
            <a:ext cx="1555423" cy="15696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 name="Picture 3">
            <a:extLst>
              <a:ext uri="{FF2B5EF4-FFF2-40B4-BE49-F238E27FC236}">
                <a16:creationId xmlns:a16="http://schemas.microsoft.com/office/drawing/2014/main" id="{AC8F5D3F-A470-52CA-17D9-D6C5DB379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73" y="683443"/>
            <a:ext cx="1277213" cy="884644"/>
          </a:xfrm>
          <a:prstGeom prst="rect">
            <a:avLst/>
          </a:prstGeom>
          <a:effectLst>
            <a:outerShdw blurRad="50800" dist="38100" dir="16200000" rotWithShape="0">
              <a:prstClr val="black">
                <a:alpha val="40000"/>
              </a:prstClr>
            </a:outerShdw>
          </a:effectLst>
        </p:spPr>
      </p:pic>
      <p:sp>
        <p:nvSpPr>
          <p:cNvPr id="5" name="TextBox 4">
            <a:extLst>
              <a:ext uri="{FF2B5EF4-FFF2-40B4-BE49-F238E27FC236}">
                <a16:creationId xmlns:a16="http://schemas.microsoft.com/office/drawing/2014/main" id="{825A0932-99B4-64AB-E34C-95C276AC4F7B}"/>
              </a:ext>
            </a:extLst>
          </p:cNvPr>
          <p:cNvSpPr txBox="1"/>
          <p:nvPr/>
        </p:nvSpPr>
        <p:spPr>
          <a:xfrm>
            <a:off x="2080337" y="683443"/>
            <a:ext cx="2748593" cy="954107"/>
          </a:xfrm>
          <a:prstGeom prst="rect">
            <a:avLst/>
          </a:prstGeom>
          <a:noFill/>
          <a:effectLst>
            <a:outerShdw blurRad="50800" dist="38100" dir="16200000" rotWithShape="0">
              <a:prstClr val="black">
                <a:alpha val="40000"/>
              </a:prstClr>
            </a:outerShdw>
          </a:effectLst>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0" i="0" u="none" strike="noStrike" kern="0" cap="none" spc="0" normalizeH="0" baseline="0" noProof="0" dirty="0" err="1">
                <a:ln>
                  <a:noFill/>
                </a:ln>
                <a:solidFill>
                  <a:srgbClr val="000000"/>
                </a:solidFill>
                <a:effectLst/>
                <a:uLnTx/>
                <a:uFillTx/>
                <a:latin typeface="Arial"/>
                <a:cs typeface="Arial"/>
                <a:sym typeface="Arial"/>
              </a:rPr>
              <a:t>AtliQ</a:t>
            </a:r>
            <a:r>
              <a:rPr kumimoji="0" lang="en-IN" sz="2800" b="0" i="0" u="none" strike="noStrike" kern="0" cap="none" spc="0" normalizeH="0" baseline="0" noProof="0" dirty="0">
                <a:ln>
                  <a:noFill/>
                </a:ln>
                <a:solidFill>
                  <a:srgbClr val="000000"/>
                </a:solidFill>
                <a:effectLst/>
                <a:uLnTx/>
                <a:uFillTx/>
                <a:latin typeface="Arial"/>
                <a:cs typeface="Arial"/>
                <a:sym typeface="Arial"/>
              </a:rPr>
              <a:t> Data Services</a:t>
            </a:r>
          </a:p>
        </p:txBody>
      </p:sp>
      <p:cxnSp>
        <p:nvCxnSpPr>
          <p:cNvPr id="6" name="Straight Connector 5">
            <a:extLst>
              <a:ext uri="{FF2B5EF4-FFF2-40B4-BE49-F238E27FC236}">
                <a16:creationId xmlns:a16="http://schemas.microsoft.com/office/drawing/2014/main" id="{29C420E6-8E5D-91B3-4167-555867FB5053}"/>
              </a:ext>
            </a:extLst>
          </p:cNvPr>
          <p:cNvCxnSpPr>
            <a:cxnSpLocks/>
          </p:cNvCxnSpPr>
          <p:nvPr/>
        </p:nvCxnSpPr>
        <p:spPr>
          <a:xfrm>
            <a:off x="1980873" y="683443"/>
            <a:ext cx="0" cy="884644"/>
          </a:xfrm>
          <a:prstGeom prst="line">
            <a:avLst/>
          </a:prstGeom>
          <a:ln>
            <a:solidFill>
              <a:schemeClr val="tx1">
                <a:lumMod val="95000"/>
                <a:lumOff val="5000"/>
              </a:schemeClr>
            </a:solidFill>
          </a:ln>
          <a:effectLst>
            <a:outerShdw blurRad="50800" dist="38100" dir="18900000" algn="b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00617DE-1BD9-F816-78D0-0AAEF78DD8B7}"/>
              </a:ext>
            </a:extLst>
          </p:cNvPr>
          <p:cNvSpPr txBox="1"/>
          <p:nvPr/>
        </p:nvSpPr>
        <p:spPr>
          <a:xfrm>
            <a:off x="5467546" y="2143978"/>
            <a:ext cx="2809188" cy="15696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4800" dirty="0">
                <a:latin typeface="Arial" panose="020B0604020202020204" pitchFamily="34" charset="0"/>
                <a:cs typeface="Arial" panose="020B0604020202020204" pitchFamily="34" charset="0"/>
              </a:rPr>
              <a:t>MITRON BANK</a:t>
            </a:r>
            <a:endParaRPr lang="en-IN" sz="4800" dirty="0"/>
          </a:p>
        </p:txBody>
      </p:sp>
      <p:cxnSp>
        <p:nvCxnSpPr>
          <p:cNvPr id="19" name="Straight Connector 18">
            <a:extLst>
              <a:ext uri="{FF2B5EF4-FFF2-40B4-BE49-F238E27FC236}">
                <a16:creationId xmlns:a16="http://schemas.microsoft.com/office/drawing/2014/main" id="{F53ABC04-2EDA-C9F9-E740-908F05398876}"/>
              </a:ext>
            </a:extLst>
          </p:cNvPr>
          <p:cNvCxnSpPr/>
          <p:nvPr/>
        </p:nvCxnSpPr>
        <p:spPr>
          <a:xfrm>
            <a:off x="5344998" y="2234153"/>
            <a:ext cx="0" cy="1479485"/>
          </a:xfrm>
          <a:prstGeom prst="line">
            <a:avLst/>
          </a:prstGeom>
        </p:spPr>
        <p:style>
          <a:lnRef idx="3">
            <a:schemeClr val="dk1"/>
          </a:lnRef>
          <a:fillRef idx="0">
            <a:schemeClr val="dk1"/>
          </a:fillRef>
          <a:effectRef idx="2">
            <a:schemeClr val="dk1"/>
          </a:effectRef>
          <a:fontRef idx="minor">
            <a:schemeClr val="tx1"/>
          </a:fontRef>
        </p:style>
      </p:cxnSp>
      <p:pic>
        <p:nvPicPr>
          <p:cNvPr id="21" name="Picture 20">
            <a:extLst>
              <a:ext uri="{FF2B5EF4-FFF2-40B4-BE49-F238E27FC236}">
                <a16:creationId xmlns:a16="http://schemas.microsoft.com/office/drawing/2014/main" id="{4BBC7DC3-C455-CD17-32BD-081167F8B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361" y="5297864"/>
            <a:ext cx="1150070" cy="1012006"/>
          </a:xfrm>
          <a:prstGeom prst="rect">
            <a:avLst/>
          </a:prstGeom>
        </p:spPr>
      </p:pic>
    </p:spTree>
    <p:extLst>
      <p:ext uri="{BB962C8B-B14F-4D97-AF65-F5344CB8AC3E}">
        <p14:creationId xmlns:p14="http://schemas.microsoft.com/office/powerpoint/2010/main" val="30740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CEE8CF-C1BD-8D71-4F08-FE23BA08A58A}"/>
              </a:ext>
            </a:extLst>
          </p:cNvPr>
          <p:cNvPicPr>
            <a:picLocks noChangeAspect="1"/>
          </p:cNvPicPr>
          <p:nvPr/>
        </p:nvPicPr>
        <p:blipFill>
          <a:blip r:embed="rId2">
            <a:extLst>
              <a:ext uri="{28A0092B-C50C-407E-A947-70E740481C1C}">
                <a14:useLocalDpi xmlns:a14="http://schemas.microsoft.com/office/drawing/2010/main" val="0"/>
              </a:ext>
            </a:extLst>
          </a:blip>
          <a:srcRect l="13995" t="32571" r="69227" b="50000"/>
          <a:stretch/>
        </p:blipFill>
        <p:spPr>
          <a:xfrm>
            <a:off x="367644" y="395924"/>
            <a:ext cx="3120273" cy="1904215"/>
          </a:xfrm>
          <a:prstGeom prst="rect">
            <a:avLst/>
          </a:prstGeom>
        </p:spPr>
      </p:pic>
      <p:pic>
        <p:nvPicPr>
          <p:cNvPr id="5" name="Picture 4">
            <a:extLst>
              <a:ext uri="{FF2B5EF4-FFF2-40B4-BE49-F238E27FC236}">
                <a16:creationId xmlns:a16="http://schemas.microsoft.com/office/drawing/2014/main" id="{0527A0C7-2AA0-1031-FD10-663FBE50E60C}"/>
              </a:ext>
            </a:extLst>
          </p:cNvPr>
          <p:cNvPicPr>
            <a:picLocks noChangeAspect="1"/>
          </p:cNvPicPr>
          <p:nvPr/>
        </p:nvPicPr>
        <p:blipFill>
          <a:blip r:embed="rId2">
            <a:extLst>
              <a:ext uri="{28A0092B-C50C-407E-A947-70E740481C1C}">
                <a14:useLocalDpi xmlns:a14="http://schemas.microsoft.com/office/drawing/2010/main" val="0"/>
              </a:ext>
            </a:extLst>
          </a:blip>
          <a:srcRect l="30618" t="33299" r="52449" b="50000"/>
          <a:stretch/>
        </p:blipFill>
        <p:spPr>
          <a:xfrm>
            <a:off x="4260915" y="419491"/>
            <a:ext cx="3289955" cy="1880647"/>
          </a:xfrm>
          <a:prstGeom prst="rect">
            <a:avLst/>
          </a:prstGeom>
        </p:spPr>
      </p:pic>
      <p:pic>
        <p:nvPicPr>
          <p:cNvPr id="7" name="Picture 6">
            <a:extLst>
              <a:ext uri="{FF2B5EF4-FFF2-40B4-BE49-F238E27FC236}">
                <a16:creationId xmlns:a16="http://schemas.microsoft.com/office/drawing/2014/main" id="{FF038604-D898-BD75-ABE2-94C1AE71EFBF}"/>
              </a:ext>
            </a:extLst>
          </p:cNvPr>
          <p:cNvPicPr>
            <a:picLocks noChangeAspect="1"/>
          </p:cNvPicPr>
          <p:nvPr/>
        </p:nvPicPr>
        <p:blipFill>
          <a:blip r:embed="rId2">
            <a:extLst>
              <a:ext uri="{28A0092B-C50C-407E-A947-70E740481C1C}">
                <a14:useLocalDpi xmlns:a14="http://schemas.microsoft.com/office/drawing/2010/main" val="0"/>
              </a:ext>
            </a:extLst>
          </a:blip>
          <a:srcRect l="47165" t="33153" r="37603" b="50000"/>
          <a:stretch/>
        </p:blipFill>
        <p:spPr>
          <a:xfrm>
            <a:off x="8323869" y="433632"/>
            <a:ext cx="3063710" cy="1743960"/>
          </a:xfrm>
          <a:prstGeom prst="rect">
            <a:avLst/>
          </a:prstGeom>
        </p:spPr>
      </p:pic>
      <p:sp>
        <p:nvSpPr>
          <p:cNvPr id="8" name="TextBox 7">
            <a:extLst>
              <a:ext uri="{FF2B5EF4-FFF2-40B4-BE49-F238E27FC236}">
                <a16:creationId xmlns:a16="http://schemas.microsoft.com/office/drawing/2014/main" id="{6B397EFD-D2F4-5326-ED12-9A884A8A8E4E}"/>
              </a:ext>
            </a:extLst>
          </p:cNvPr>
          <p:cNvSpPr txBox="1"/>
          <p:nvPr/>
        </p:nvSpPr>
        <p:spPr>
          <a:xfrm>
            <a:off x="461912" y="2433687"/>
            <a:ext cx="3450211" cy="1815882"/>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600" b="0" i="0" u="none" strike="noStrike" cap="none" normalizeH="0" baseline="0" dirty="0" err="1">
                <a:ln>
                  <a:noFill/>
                </a:ln>
                <a:solidFill>
                  <a:schemeClr val="tx1"/>
                </a:solidFill>
                <a:effectLst/>
                <a:latin typeface="Arial" panose="020B0604020202020204" pitchFamily="34" charset="0"/>
              </a:rPr>
              <a:t>Mitron</a:t>
            </a:r>
            <a:r>
              <a:rPr kumimoji="0" lang="en-US" altLang="en-US" sz="1600" b="0" i="0" u="none" strike="noStrike" cap="none" normalizeH="0" baseline="0" dirty="0">
                <a:ln>
                  <a:noFill/>
                </a:ln>
                <a:solidFill>
                  <a:schemeClr val="tx1"/>
                </a:solidFill>
                <a:effectLst/>
                <a:latin typeface="Arial" panose="020B0604020202020204" pitchFamily="34" charset="0"/>
              </a:rPr>
              <a:t> Bank customers prefer using credit cards (216M) to spend their earnings, with the highest spending among all payment types, followed by UPI, debit cards, and net banking, which has the least spending.</a:t>
            </a:r>
            <a:endParaRPr lang="en-IN" sz="1600" dirty="0"/>
          </a:p>
        </p:txBody>
      </p:sp>
      <p:sp>
        <p:nvSpPr>
          <p:cNvPr id="10" name="TextBox 9">
            <a:extLst>
              <a:ext uri="{FF2B5EF4-FFF2-40B4-BE49-F238E27FC236}">
                <a16:creationId xmlns:a16="http://schemas.microsoft.com/office/drawing/2014/main" id="{4AA936E6-1676-97D1-9CCD-EF886903EBBB}"/>
              </a:ext>
            </a:extLst>
          </p:cNvPr>
          <p:cNvSpPr txBox="1"/>
          <p:nvPr/>
        </p:nvSpPr>
        <p:spPr>
          <a:xfrm>
            <a:off x="8323869" y="2443114"/>
            <a:ext cx="3223966" cy="1077218"/>
          </a:xfrm>
          <a:prstGeom prst="rect">
            <a:avLst/>
          </a:prstGeom>
          <a:noFill/>
        </p:spPr>
        <p:txBody>
          <a:bodyPr wrap="square" rtlCol="0">
            <a:spAutoFit/>
          </a:bodyPr>
          <a:lstStyle/>
          <a:p>
            <a:r>
              <a:rPr lang="en-US" sz="1600" dirty="0"/>
              <a:t>Mumbai has the highest spending (172M), followed by Delhi NCR (111M), with Hyderabad having the least spending (68M).</a:t>
            </a:r>
            <a:endParaRPr lang="en-IN" sz="1600" dirty="0"/>
          </a:p>
        </p:txBody>
      </p:sp>
      <p:sp>
        <p:nvSpPr>
          <p:cNvPr id="11" name="TextBox 10">
            <a:extLst>
              <a:ext uri="{FF2B5EF4-FFF2-40B4-BE49-F238E27FC236}">
                <a16:creationId xmlns:a16="http://schemas.microsoft.com/office/drawing/2014/main" id="{59419F51-EF50-6526-C016-7982AB74CC9D}"/>
              </a:ext>
            </a:extLst>
          </p:cNvPr>
          <p:cNvSpPr txBox="1"/>
          <p:nvPr/>
        </p:nvSpPr>
        <p:spPr>
          <a:xfrm>
            <a:off x="461912" y="4336330"/>
            <a:ext cx="1145356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terms of spending categories, Bills (105M) is the highest, followed by Groceries (86M), Electronics (80M), and the least spent category is Others (16M).</a:t>
            </a:r>
          </a:p>
          <a:p>
            <a:pPr marL="285750" indent="-285750">
              <a:buFont typeface="Arial" panose="020B0604020202020204" pitchFamily="34" charset="0"/>
              <a:buChar char="•"/>
            </a:pPr>
            <a:r>
              <a:rPr lang="en-US" dirty="0"/>
              <a:t>In terms of cities, Mumbai has the highest spending across all categories, followed by Delhi NCR, Bengaluru, with Chennai having the least spending across all categories.</a:t>
            </a:r>
            <a:endParaRPr lang="en-IN" dirty="0"/>
          </a:p>
        </p:txBody>
      </p:sp>
      <p:sp>
        <p:nvSpPr>
          <p:cNvPr id="2" name="Rectangle 1">
            <a:extLst>
              <a:ext uri="{FF2B5EF4-FFF2-40B4-BE49-F238E27FC236}">
                <a16:creationId xmlns:a16="http://schemas.microsoft.com/office/drawing/2014/main" id="{A68101A1-145E-5B91-DC4D-8F4009E6E1A7}"/>
              </a:ext>
            </a:extLst>
          </p:cNvPr>
          <p:cNvSpPr>
            <a:spLocks noChangeArrowheads="1"/>
          </p:cNvSpPr>
          <p:nvPr/>
        </p:nvSpPr>
        <p:spPr bwMode="auto">
          <a:xfrm>
            <a:off x="369546" y="2658557"/>
            <a:ext cx="31183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ACDCDDD-6902-BE3E-8870-D98D3544B02A}"/>
              </a:ext>
            </a:extLst>
          </p:cNvPr>
          <p:cNvSpPr>
            <a:spLocks noChangeArrowheads="1"/>
          </p:cNvSpPr>
          <p:nvPr/>
        </p:nvSpPr>
        <p:spPr bwMode="auto">
          <a:xfrm>
            <a:off x="4260915" y="2287465"/>
            <a:ext cx="31202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F9A8655-B71B-2269-4FF1-E2FF896D0D35}"/>
              </a:ext>
            </a:extLst>
          </p:cNvPr>
          <p:cNvSpPr txBox="1"/>
          <p:nvPr/>
        </p:nvSpPr>
        <p:spPr>
          <a:xfrm>
            <a:off x="4260915" y="2535810"/>
            <a:ext cx="3864990" cy="1754326"/>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800" b="0" i="0" u="none" strike="noStrike" cap="none" normalizeH="0" baseline="0" dirty="0" err="1">
                <a:ln>
                  <a:noFill/>
                </a:ln>
                <a:solidFill>
                  <a:schemeClr val="tx1"/>
                </a:solidFill>
                <a:effectLst/>
                <a:latin typeface="Arial" panose="020B0604020202020204" pitchFamily="34" charset="0"/>
              </a:rPr>
              <a:t>Mitron</a:t>
            </a:r>
            <a:r>
              <a:rPr kumimoji="0" lang="en-US" altLang="en-US" sz="1800" b="0" i="0" u="none" strike="noStrike" cap="none" normalizeH="0" baseline="0" dirty="0">
                <a:ln>
                  <a:noFill/>
                </a:ln>
                <a:solidFill>
                  <a:schemeClr val="tx1"/>
                </a:solidFill>
                <a:effectLst/>
                <a:latin typeface="Arial" panose="020B0604020202020204" pitchFamily="34" charset="0"/>
              </a:rPr>
              <a:t> Bank customers in the 25-34 age group have the highest spending (203M), followed by the 35-45 age group (191M). The 21-24 age group and the 45+ age group have the least spending.</a:t>
            </a:r>
            <a:endParaRPr lang="en-IN" dirty="0"/>
          </a:p>
        </p:txBody>
      </p:sp>
    </p:spTree>
    <p:extLst>
      <p:ext uri="{BB962C8B-B14F-4D97-AF65-F5344CB8AC3E}">
        <p14:creationId xmlns:p14="http://schemas.microsoft.com/office/powerpoint/2010/main" val="159397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83A2E-EF99-9845-B090-2AB1E0A90AAA}"/>
              </a:ext>
            </a:extLst>
          </p:cNvPr>
          <p:cNvSpPr txBox="1"/>
          <p:nvPr/>
        </p:nvSpPr>
        <p:spPr>
          <a:xfrm>
            <a:off x="518474" y="377072"/>
            <a:ext cx="11302738" cy="1477328"/>
          </a:xfrm>
          <a:prstGeom prst="rect">
            <a:avLst/>
          </a:prstGeom>
          <a:noFill/>
        </p:spPr>
        <p:txBody>
          <a:bodyPr wrap="square" rtlCol="0">
            <a:spAutoFit/>
          </a:bodyPr>
          <a:lstStyle/>
          <a:p>
            <a:r>
              <a:rPr lang="en-IN" dirty="0"/>
              <a:t>Key Matric is </a:t>
            </a:r>
            <a:r>
              <a:rPr lang="en-IN" b="1" dirty="0"/>
              <a:t>Average Income utilization %</a:t>
            </a:r>
          </a:p>
          <a:p>
            <a:endParaRPr lang="en-IN" dirty="0"/>
          </a:p>
          <a:p>
            <a:r>
              <a:rPr lang="en-IN" dirty="0"/>
              <a:t>Average Income Utilization % (IU %) = </a:t>
            </a:r>
            <a:r>
              <a:rPr lang="en-IN" dirty="0" err="1"/>
              <a:t>Avg</a:t>
            </a:r>
            <a:r>
              <a:rPr lang="en-IN" dirty="0"/>
              <a:t> Monthly Spend/</a:t>
            </a:r>
            <a:r>
              <a:rPr lang="en-IN" dirty="0" err="1"/>
              <a:t>Avg</a:t>
            </a:r>
            <a:r>
              <a:rPr lang="en-IN" dirty="0"/>
              <a:t> Monthly Income </a:t>
            </a:r>
          </a:p>
          <a:p>
            <a:endParaRPr lang="en-IN" dirty="0"/>
          </a:p>
          <a:p>
            <a:r>
              <a:rPr lang="en-IN" dirty="0"/>
              <a:t>Higher the IU% = Higher Possibility to Using Credit Cards.</a:t>
            </a:r>
          </a:p>
        </p:txBody>
      </p:sp>
      <p:pic>
        <p:nvPicPr>
          <p:cNvPr id="4" name="Picture 3">
            <a:extLst>
              <a:ext uri="{FF2B5EF4-FFF2-40B4-BE49-F238E27FC236}">
                <a16:creationId xmlns:a16="http://schemas.microsoft.com/office/drawing/2014/main" id="{72700C15-9874-D387-B314-E59A2917B99F}"/>
              </a:ext>
            </a:extLst>
          </p:cNvPr>
          <p:cNvPicPr>
            <a:picLocks noChangeAspect="1"/>
          </p:cNvPicPr>
          <p:nvPr/>
        </p:nvPicPr>
        <p:blipFill>
          <a:blip r:embed="rId2">
            <a:extLst>
              <a:ext uri="{28A0092B-C50C-407E-A947-70E740481C1C}">
                <a14:useLocalDpi xmlns:a14="http://schemas.microsoft.com/office/drawing/2010/main" val="0"/>
              </a:ext>
            </a:extLst>
          </a:blip>
          <a:srcRect l="4253" t="36065" r="81288" b="37010"/>
          <a:stretch/>
        </p:blipFill>
        <p:spPr>
          <a:xfrm>
            <a:off x="8785780" y="243757"/>
            <a:ext cx="2771481" cy="1839568"/>
          </a:xfrm>
          <a:prstGeom prst="rect">
            <a:avLst/>
          </a:prstGeom>
        </p:spPr>
      </p:pic>
      <p:pic>
        <p:nvPicPr>
          <p:cNvPr id="13" name="Picture 12">
            <a:extLst>
              <a:ext uri="{FF2B5EF4-FFF2-40B4-BE49-F238E27FC236}">
                <a16:creationId xmlns:a16="http://schemas.microsoft.com/office/drawing/2014/main" id="{C681D036-DEE3-40FC-FFC0-4002E079E661}"/>
              </a:ext>
            </a:extLst>
          </p:cNvPr>
          <p:cNvPicPr>
            <a:picLocks noChangeAspect="1"/>
          </p:cNvPicPr>
          <p:nvPr/>
        </p:nvPicPr>
        <p:blipFill>
          <a:blip r:embed="rId3">
            <a:extLst>
              <a:ext uri="{28A0092B-C50C-407E-A947-70E740481C1C}">
                <a14:useLocalDpi xmlns:a14="http://schemas.microsoft.com/office/drawing/2010/main" val="0"/>
              </a:ext>
            </a:extLst>
          </a:blip>
          <a:srcRect l="31546" t="66919" r="33196" b="10272"/>
          <a:stretch/>
        </p:blipFill>
        <p:spPr>
          <a:xfrm>
            <a:off x="424205" y="2630079"/>
            <a:ext cx="7400042" cy="3091992"/>
          </a:xfrm>
          <a:prstGeom prst="rect">
            <a:avLst/>
          </a:prstGeom>
        </p:spPr>
      </p:pic>
      <p:sp>
        <p:nvSpPr>
          <p:cNvPr id="14" name="TextBox 13">
            <a:extLst>
              <a:ext uri="{FF2B5EF4-FFF2-40B4-BE49-F238E27FC236}">
                <a16:creationId xmlns:a16="http://schemas.microsoft.com/office/drawing/2014/main" id="{02A736F4-0E7E-10D0-67DE-D9908360FA8C}"/>
              </a:ext>
            </a:extLst>
          </p:cNvPr>
          <p:cNvSpPr txBox="1"/>
          <p:nvPr/>
        </p:nvSpPr>
        <p:spPr>
          <a:xfrm>
            <a:off x="8248454" y="2790334"/>
            <a:ext cx="3519341" cy="2031325"/>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There was a spike in income utilization in September (56.11%) May be due to festival sales on various e-commerce platforms. May Month had the least income utilization at 32.98%.</a:t>
            </a:r>
            <a:endParaRPr lang="en-IN" dirty="0"/>
          </a:p>
        </p:txBody>
      </p:sp>
      <p:sp>
        <p:nvSpPr>
          <p:cNvPr id="3" name="Rectangle 1">
            <a:extLst>
              <a:ext uri="{FF2B5EF4-FFF2-40B4-BE49-F238E27FC236}">
                <a16:creationId xmlns:a16="http://schemas.microsoft.com/office/drawing/2014/main" id="{2C972E4C-209A-33FF-3168-DDC2F4794F45}"/>
              </a:ext>
            </a:extLst>
          </p:cNvPr>
          <p:cNvSpPr>
            <a:spLocks noChangeArrowheads="1"/>
          </p:cNvSpPr>
          <p:nvPr/>
        </p:nvSpPr>
        <p:spPr bwMode="auto">
          <a:xfrm>
            <a:off x="8465271" y="2651834"/>
            <a:ext cx="34502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170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7A3806-5A44-DF3C-BED5-A20FA7466CF4}"/>
              </a:ext>
            </a:extLst>
          </p:cNvPr>
          <p:cNvPicPr>
            <a:picLocks noChangeAspect="1"/>
          </p:cNvPicPr>
          <p:nvPr/>
        </p:nvPicPr>
        <p:blipFill>
          <a:blip r:embed="rId2">
            <a:extLst>
              <a:ext uri="{28A0092B-C50C-407E-A947-70E740481C1C}">
                <a14:useLocalDpi xmlns:a14="http://schemas.microsoft.com/office/drawing/2010/main" val="0"/>
              </a:ext>
            </a:extLst>
          </a:blip>
          <a:srcRect l="4253" t="61680" r="73324" b="8484"/>
          <a:stretch/>
        </p:blipFill>
        <p:spPr>
          <a:xfrm>
            <a:off x="163066" y="3402083"/>
            <a:ext cx="3405132" cy="2423681"/>
          </a:xfrm>
          <a:prstGeom prst="rect">
            <a:avLst/>
          </a:prstGeom>
        </p:spPr>
      </p:pic>
      <p:pic>
        <p:nvPicPr>
          <p:cNvPr id="8" name="Picture 7">
            <a:extLst>
              <a:ext uri="{FF2B5EF4-FFF2-40B4-BE49-F238E27FC236}">
                <a16:creationId xmlns:a16="http://schemas.microsoft.com/office/drawing/2014/main" id="{B1D7D99F-5320-3A04-09C8-36A699F698E7}"/>
              </a:ext>
            </a:extLst>
          </p:cNvPr>
          <p:cNvPicPr>
            <a:picLocks noChangeAspect="1"/>
          </p:cNvPicPr>
          <p:nvPr/>
        </p:nvPicPr>
        <p:blipFill>
          <a:blip r:embed="rId3">
            <a:extLst>
              <a:ext uri="{28A0092B-C50C-407E-A947-70E740481C1C}">
                <a14:useLocalDpi xmlns:a14="http://schemas.microsoft.com/office/drawing/2010/main" val="0"/>
              </a:ext>
            </a:extLst>
          </a:blip>
          <a:srcRect l="20180" t="25689" r="61186" b="51502"/>
          <a:stretch/>
        </p:blipFill>
        <p:spPr>
          <a:xfrm>
            <a:off x="163065" y="771287"/>
            <a:ext cx="3405132" cy="2075607"/>
          </a:xfrm>
          <a:prstGeom prst="rect">
            <a:avLst/>
          </a:prstGeom>
        </p:spPr>
      </p:pic>
      <p:sp>
        <p:nvSpPr>
          <p:cNvPr id="9" name="Right Brace 8">
            <a:extLst>
              <a:ext uri="{FF2B5EF4-FFF2-40B4-BE49-F238E27FC236}">
                <a16:creationId xmlns:a16="http://schemas.microsoft.com/office/drawing/2014/main" id="{B42F8E67-ABE3-3300-8D99-E6ACF07BC3AC}"/>
              </a:ext>
            </a:extLst>
          </p:cNvPr>
          <p:cNvSpPr/>
          <p:nvPr/>
        </p:nvSpPr>
        <p:spPr>
          <a:xfrm>
            <a:off x="3568197" y="1479511"/>
            <a:ext cx="560893" cy="328995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AE871316-1BD3-BD8C-38A7-B6028F5B491A}"/>
              </a:ext>
            </a:extLst>
          </p:cNvPr>
          <p:cNvSpPr txBox="1"/>
          <p:nvPr/>
        </p:nvSpPr>
        <p:spPr>
          <a:xfrm>
            <a:off x="4129090" y="431600"/>
            <a:ext cx="1998483" cy="5632311"/>
          </a:xfrm>
          <a:prstGeom prst="rect">
            <a:avLst/>
          </a:prstGeom>
          <a:noFill/>
        </p:spPr>
        <p:txBody>
          <a:bodyPr wrap="square" rtlCol="0">
            <a:spAutoFit/>
          </a:bodyPr>
          <a:lstStyle/>
          <a:p>
            <a:r>
              <a:rPr lang="en-US" dirty="0"/>
              <a:t>Salaried IT employees have the highest income utilization percentage (51.04%) and also lead in terms of income and spending, followed by freelancers and salaried other employees. Government employees have the lowest income utilization percentage, along with the lowest income and spending.</a:t>
            </a:r>
            <a:endParaRPr lang="en-IN" dirty="0"/>
          </a:p>
        </p:txBody>
      </p:sp>
      <p:sp>
        <p:nvSpPr>
          <p:cNvPr id="2" name="Rectangle 1">
            <a:extLst>
              <a:ext uri="{FF2B5EF4-FFF2-40B4-BE49-F238E27FC236}">
                <a16:creationId xmlns:a16="http://schemas.microsoft.com/office/drawing/2014/main" id="{682A43D0-F2DC-12C1-3922-B4D7DD2AAACC}"/>
              </a:ext>
            </a:extLst>
          </p:cNvPr>
          <p:cNvSpPr/>
          <p:nvPr/>
        </p:nvSpPr>
        <p:spPr>
          <a:xfrm>
            <a:off x="6279667" y="518474"/>
            <a:ext cx="45719" cy="5307290"/>
          </a:xfrm>
          <a:prstGeom prst="rect">
            <a:avLst/>
          </a:prstGeom>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84595BF-D241-50E3-7303-D3EA0F69EBF8}"/>
              </a:ext>
            </a:extLst>
          </p:cNvPr>
          <p:cNvPicPr>
            <a:picLocks noChangeAspect="1"/>
          </p:cNvPicPr>
          <p:nvPr/>
        </p:nvPicPr>
        <p:blipFill>
          <a:blip r:embed="rId4">
            <a:extLst>
              <a:ext uri="{28A0092B-C50C-407E-A947-70E740481C1C}">
                <a14:useLocalDpi xmlns:a14="http://schemas.microsoft.com/office/drawing/2010/main" val="0"/>
              </a:ext>
            </a:extLst>
          </a:blip>
          <a:srcRect l="49175" t="61534" r="27617" b="8234"/>
          <a:stretch/>
        </p:blipFill>
        <p:spPr>
          <a:xfrm>
            <a:off x="6608189" y="3429000"/>
            <a:ext cx="2829458" cy="2396764"/>
          </a:xfrm>
          <a:prstGeom prst="rect">
            <a:avLst/>
          </a:prstGeom>
        </p:spPr>
      </p:pic>
      <p:pic>
        <p:nvPicPr>
          <p:cNvPr id="7" name="Picture 6">
            <a:extLst>
              <a:ext uri="{FF2B5EF4-FFF2-40B4-BE49-F238E27FC236}">
                <a16:creationId xmlns:a16="http://schemas.microsoft.com/office/drawing/2014/main" id="{79460677-1BFF-306C-D69B-426CDC756A2B}"/>
              </a:ext>
            </a:extLst>
          </p:cNvPr>
          <p:cNvPicPr>
            <a:picLocks noChangeAspect="1"/>
          </p:cNvPicPr>
          <p:nvPr/>
        </p:nvPicPr>
        <p:blipFill>
          <a:blip r:embed="rId5">
            <a:extLst>
              <a:ext uri="{28A0092B-C50C-407E-A947-70E740481C1C}">
                <a14:useLocalDpi xmlns:a14="http://schemas.microsoft.com/office/drawing/2010/main" val="0"/>
              </a:ext>
            </a:extLst>
          </a:blip>
          <a:srcRect l="20800" t="28481" r="54767" b="35973"/>
          <a:stretch/>
        </p:blipFill>
        <p:spPr>
          <a:xfrm>
            <a:off x="6608189" y="723831"/>
            <a:ext cx="2829458" cy="2423681"/>
          </a:xfrm>
          <a:prstGeom prst="rect">
            <a:avLst/>
          </a:prstGeom>
        </p:spPr>
      </p:pic>
      <p:sp>
        <p:nvSpPr>
          <p:cNvPr id="10" name="Right Brace 9">
            <a:extLst>
              <a:ext uri="{FF2B5EF4-FFF2-40B4-BE49-F238E27FC236}">
                <a16:creationId xmlns:a16="http://schemas.microsoft.com/office/drawing/2014/main" id="{8D4B8D23-D85E-2B38-88D6-929E1528AADF}"/>
              </a:ext>
            </a:extLst>
          </p:cNvPr>
          <p:cNvSpPr/>
          <p:nvPr/>
        </p:nvSpPr>
        <p:spPr>
          <a:xfrm>
            <a:off x="9483515" y="1479511"/>
            <a:ext cx="358218" cy="328995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 name="Rectangle 1">
            <a:extLst>
              <a:ext uri="{FF2B5EF4-FFF2-40B4-BE49-F238E27FC236}">
                <a16:creationId xmlns:a16="http://schemas.microsoft.com/office/drawing/2014/main" id="{3364515F-0AB1-3D11-DFD7-7741FCAA109A}"/>
              </a:ext>
            </a:extLst>
          </p:cNvPr>
          <p:cNvSpPr>
            <a:spLocks noChangeArrowheads="1"/>
          </p:cNvSpPr>
          <p:nvPr/>
        </p:nvSpPr>
        <p:spPr bwMode="auto">
          <a:xfrm>
            <a:off x="10024758" y="909961"/>
            <a:ext cx="21672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Mumbai has the highest income utilization percentage (IU%) along with the highest income and spending. It is followed by Delhi NCR, Bengaluru, and Hyderabad. Chennai has the least income utilization percentage at 31.10%.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09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186A72-B281-A39A-EE17-1ED81A4A3575}"/>
              </a:ext>
            </a:extLst>
          </p:cNvPr>
          <p:cNvPicPr>
            <a:picLocks noChangeAspect="1"/>
          </p:cNvPicPr>
          <p:nvPr/>
        </p:nvPicPr>
        <p:blipFill>
          <a:blip r:embed="rId2">
            <a:extLst>
              <a:ext uri="{28A0092B-C50C-407E-A947-70E740481C1C}">
                <a14:useLocalDpi xmlns:a14="http://schemas.microsoft.com/office/drawing/2010/main" val="0"/>
              </a:ext>
            </a:extLst>
          </a:blip>
          <a:srcRect l="18556" t="37229" r="58635" b="36137"/>
          <a:stretch/>
        </p:blipFill>
        <p:spPr>
          <a:xfrm>
            <a:off x="155540" y="481885"/>
            <a:ext cx="3926266" cy="2046734"/>
          </a:xfrm>
          <a:prstGeom prst="rect">
            <a:avLst/>
          </a:prstGeom>
        </p:spPr>
      </p:pic>
      <p:pic>
        <p:nvPicPr>
          <p:cNvPr id="5" name="Picture 4">
            <a:extLst>
              <a:ext uri="{FF2B5EF4-FFF2-40B4-BE49-F238E27FC236}">
                <a16:creationId xmlns:a16="http://schemas.microsoft.com/office/drawing/2014/main" id="{75D62108-E1B2-4BEA-66B9-E6D6F2A14A9F}"/>
              </a:ext>
            </a:extLst>
          </p:cNvPr>
          <p:cNvPicPr>
            <a:picLocks noChangeAspect="1"/>
          </p:cNvPicPr>
          <p:nvPr/>
        </p:nvPicPr>
        <p:blipFill>
          <a:blip r:embed="rId3">
            <a:extLst>
              <a:ext uri="{28A0092B-C50C-407E-A947-70E740481C1C}">
                <a14:useLocalDpi xmlns:a14="http://schemas.microsoft.com/office/drawing/2010/main" val="0"/>
              </a:ext>
            </a:extLst>
          </a:blip>
          <a:srcRect l="26830" t="62698" r="50593" b="7611"/>
          <a:stretch/>
        </p:blipFill>
        <p:spPr>
          <a:xfrm>
            <a:off x="155541" y="3447196"/>
            <a:ext cx="3926266" cy="2046734"/>
          </a:xfrm>
          <a:prstGeom prst="rect">
            <a:avLst/>
          </a:prstGeom>
        </p:spPr>
      </p:pic>
      <p:sp>
        <p:nvSpPr>
          <p:cNvPr id="6" name="Right Brace 5">
            <a:extLst>
              <a:ext uri="{FF2B5EF4-FFF2-40B4-BE49-F238E27FC236}">
                <a16:creationId xmlns:a16="http://schemas.microsoft.com/office/drawing/2014/main" id="{F169387F-F6ED-3E15-9D1B-DBB0F2680209}"/>
              </a:ext>
            </a:extLst>
          </p:cNvPr>
          <p:cNvSpPr/>
          <p:nvPr/>
        </p:nvSpPr>
        <p:spPr>
          <a:xfrm>
            <a:off x="4081806" y="1072807"/>
            <a:ext cx="820132" cy="3450211"/>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8" name="TextBox 7">
            <a:extLst>
              <a:ext uri="{FF2B5EF4-FFF2-40B4-BE49-F238E27FC236}">
                <a16:creationId xmlns:a16="http://schemas.microsoft.com/office/drawing/2014/main" id="{7665889C-5982-E0C5-0BE5-1AAD9C978354}"/>
              </a:ext>
            </a:extLst>
          </p:cNvPr>
          <p:cNvSpPr txBox="1"/>
          <p:nvPr/>
        </p:nvSpPr>
        <p:spPr>
          <a:xfrm>
            <a:off x="5037057" y="1505252"/>
            <a:ext cx="2253007" cy="3416320"/>
          </a:xfrm>
          <a:prstGeom prst="rect">
            <a:avLst/>
          </a:prstGeom>
          <a:noFill/>
        </p:spPr>
        <p:txBody>
          <a:bodyPr wrap="square" rtlCol="0">
            <a:spAutoFit/>
          </a:bodyPr>
          <a:lstStyle/>
          <a:p>
            <a:r>
              <a:rPr lang="en-US" dirty="0"/>
              <a:t>Customers in the 35-45 age group have the highest income utilization percentage (46.72%), followed by the 25-34 age group (43.66%) and the 21-24 age group (40.59%). The 45+ age group has the least income utilization percentage.</a:t>
            </a:r>
            <a:endParaRPr lang="en-IN" dirty="0"/>
          </a:p>
        </p:txBody>
      </p:sp>
      <p:pic>
        <p:nvPicPr>
          <p:cNvPr id="10" name="Picture 9">
            <a:extLst>
              <a:ext uri="{FF2B5EF4-FFF2-40B4-BE49-F238E27FC236}">
                <a16:creationId xmlns:a16="http://schemas.microsoft.com/office/drawing/2014/main" id="{53077891-15DF-5122-1A74-E28D7F392DFE}"/>
              </a:ext>
            </a:extLst>
          </p:cNvPr>
          <p:cNvPicPr>
            <a:picLocks noChangeAspect="1"/>
          </p:cNvPicPr>
          <p:nvPr/>
        </p:nvPicPr>
        <p:blipFill>
          <a:blip r:embed="rId4">
            <a:extLst>
              <a:ext uri="{28A0092B-C50C-407E-A947-70E740481C1C}">
                <a14:useLocalDpi xmlns:a14="http://schemas.microsoft.com/office/drawing/2010/main" val="0"/>
              </a:ext>
            </a:extLst>
          </a:blip>
          <a:srcRect l="22964" t="43050" r="41392" b="13724"/>
          <a:stretch/>
        </p:blipFill>
        <p:spPr>
          <a:xfrm>
            <a:off x="7690702" y="105371"/>
            <a:ext cx="4345758" cy="2799761"/>
          </a:xfrm>
          <a:prstGeom prst="rect">
            <a:avLst/>
          </a:prstGeom>
        </p:spPr>
      </p:pic>
      <p:sp>
        <p:nvSpPr>
          <p:cNvPr id="11" name="TextBox 10">
            <a:extLst>
              <a:ext uri="{FF2B5EF4-FFF2-40B4-BE49-F238E27FC236}">
                <a16:creationId xmlns:a16="http://schemas.microsoft.com/office/drawing/2014/main" id="{AAF66AD0-894D-1EF3-7FF7-8F3C3819FB26}"/>
              </a:ext>
            </a:extLst>
          </p:cNvPr>
          <p:cNvSpPr txBox="1"/>
          <p:nvPr/>
        </p:nvSpPr>
        <p:spPr>
          <a:xfrm>
            <a:off x="7852528" y="3139126"/>
            <a:ext cx="4183931" cy="1477328"/>
          </a:xfrm>
          <a:prstGeom prst="rect">
            <a:avLst/>
          </a:prstGeom>
          <a:noFill/>
        </p:spPr>
        <p:txBody>
          <a:bodyPr wrap="square" rtlCol="0">
            <a:spAutoFit/>
          </a:bodyPr>
          <a:lstStyle/>
          <a:p>
            <a:r>
              <a:rPr lang="en-US" dirty="0"/>
              <a:t>The Bills category has the highest income utilization percentage (8.46%), followed by Groceries (6.96%), Electronics (6.42%), and so on. The Others category has the least income utilization percentage at 1.29%.</a:t>
            </a:r>
            <a:endParaRPr lang="en-IN" dirty="0"/>
          </a:p>
        </p:txBody>
      </p:sp>
      <p:sp>
        <p:nvSpPr>
          <p:cNvPr id="12" name="Rectangle 11">
            <a:extLst>
              <a:ext uri="{FF2B5EF4-FFF2-40B4-BE49-F238E27FC236}">
                <a16:creationId xmlns:a16="http://schemas.microsoft.com/office/drawing/2014/main" id="{F8DC1335-21B4-72C3-E77A-1A3A6693357A}"/>
              </a:ext>
            </a:extLst>
          </p:cNvPr>
          <p:cNvSpPr/>
          <p:nvPr/>
        </p:nvSpPr>
        <p:spPr>
          <a:xfrm>
            <a:off x="7290064" y="292231"/>
            <a:ext cx="45719" cy="5561814"/>
          </a:xfrm>
          <a:prstGeom prst="rect">
            <a:avLst/>
          </a:prstGeom>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511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54DAD8-6035-6A79-C88C-72696F6A1002}"/>
              </a:ext>
            </a:extLst>
          </p:cNvPr>
          <p:cNvPicPr>
            <a:picLocks noChangeAspect="1"/>
          </p:cNvPicPr>
          <p:nvPr/>
        </p:nvPicPr>
        <p:blipFill>
          <a:blip r:embed="rId2">
            <a:extLst>
              <a:ext uri="{28A0092B-C50C-407E-A947-70E740481C1C}">
                <a14:useLocalDpi xmlns:a14="http://schemas.microsoft.com/office/drawing/2010/main" val="0"/>
              </a:ext>
            </a:extLst>
          </a:blip>
          <a:srcRect l="10825" t="67356" r="68144" b="10230"/>
          <a:stretch/>
        </p:blipFill>
        <p:spPr>
          <a:xfrm>
            <a:off x="207389" y="698766"/>
            <a:ext cx="4779390" cy="2775015"/>
          </a:xfrm>
          <a:prstGeom prst="rect">
            <a:avLst/>
          </a:prstGeom>
        </p:spPr>
      </p:pic>
      <p:pic>
        <p:nvPicPr>
          <p:cNvPr id="7" name="Picture 6">
            <a:extLst>
              <a:ext uri="{FF2B5EF4-FFF2-40B4-BE49-F238E27FC236}">
                <a16:creationId xmlns:a16="http://schemas.microsoft.com/office/drawing/2014/main" id="{A79D5224-0FD7-894B-79BC-FF60B9B33924}"/>
              </a:ext>
            </a:extLst>
          </p:cNvPr>
          <p:cNvPicPr>
            <a:picLocks noChangeAspect="1"/>
          </p:cNvPicPr>
          <p:nvPr/>
        </p:nvPicPr>
        <p:blipFill>
          <a:blip r:embed="rId3">
            <a:extLst>
              <a:ext uri="{28A0092B-C50C-407E-A947-70E740481C1C}">
                <a14:useLocalDpi xmlns:a14="http://schemas.microsoft.com/office/drawing/2010/main" val="0"/>
              </a:ext>
            </a:extLst>
          </a:blip>
          <a:srcRect l="9664" t="61722" r="64820" b="9649"/>
          <a:stretch/>
        </p:blipFill>
        <p:spPr>
          <a:xfrm>
            <a:off x="5156462" y="606061"/>
            <a:ext cx="6344239" cy="2778158"/>
          </a:xfrm>
          <a:prstGeom prst="rect">
            <a:avLst/>
          </a:prstGeom>
        </p:spPr>
      </p:pic>
      <p:sp>
        <p:nvSpPr>
          <p:cNvPr id="2" name="Right Brace 1">
            <a:extLst>
              <a:ext uri="{FF2B5EF4-FFF2-40B4-BE49-F238E27FC236}">
                <a16:creationId xmlns:a16="http://schemas.microsoft.com/office/drawing/2014/main" id="{AF0207D9-88B7-605D-7688-FC44A6335C72}"/>
              </a:ext>
            </a:extLst>
          </p:cNvPr>
          <p:cNvSpPr/>
          <p:nvPr/>
        </p:nvSpPr>
        <p:spPr>
          <a:xfrm rot="5400000">
            <a:off x="5215968" y="1180120"/>
            <a:ext cx="526720" cy="511404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8EC57E00-2711-4455-E09E-DD76405AA0C8}"/>
              </a:ext>
            </a:extLst>
          </p:cNvPr>
          <p:cNvSpPr txBox="1"/>
          <p:nvPr/>
        </p:nvSpPr>
        <p:spPr>
          <a:xfrm>
            <a:off x="848412" y="4090063"/>
            <a:ext cx="10963374" cy="923330"/>
          </a:xfrm>
          <a:prstGeom prst="rect">
            <a:avLst/>
          </a:prstGeom>
          <a:noFill/>
        </p:spPr>
        <p:txBody>
          <a:bodyPr wrap="square" rtlCol="0">
            <a:spAutoFit/>
          </a:bodyPr>
          <a:lstStyle/>
          <a:p>
            <a:r>
              <a:rPr lang="en-US" dirty="0"/>
              <a:t>Bills have the highest income utilization percentage, with credit cards being the most commonly used payment type, followed by Groceries, Electronics. Apparel has the least income utilization percentage when using credit card payment.</a:t>
            </a:r>
            <a:endParaRPr lang="en-IN" dirty="0"/>
          </a:p>
        </p:txBody>
      </p:sp>
    </p:spTree>
    <p:extLst>
      <p:ext uri="{BB962C8B-B14F-4D97-AF65-F5344CB8AC3E}">
        <p14:creationId xmlns:p14="http://schemas.microsoft.com/office/powerpoint/2010/main" val="239101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7E6B7C-BA83-D0C8-7578-AF90832F5EDB}"/>
              </a:ext>
            </a:extLst>
          </p:cNvPr>
          <p:cNvPicPr>
            <a:picLocks noChangeAspect="1"/>
          </p:cNvPicPr>
          <p:nvPr/>
        </p:nvPicPr>
        <p:blipFill>
          <a:blip r:embed="rId2">
            <a:extLst>
              <a:ext uri="{28A0092B-C50C-407E-A947-70E740481C1C}">
                <a14:useLocalDpi xmlns:a14="http://schemas.microsoft.com/office/drawing/2010/main" val="0"/>
              </a:ext>
            </a:extLst>
          </a:blip>
          <a:srcRect l="9819" t="43924" r="67990" b="37447"/>
          <a:stretch/>
        </p:blipFill>
        <p:spPr>
          <a:xfrm>
            <a:off x="423942" y="261594"/>
            <a:ext cx="5558937" cy="2479249"/>
          </a:xfrm>
          <a:prstGeom prst="rect">
            <a:avLst/>
          </a:prstGeom>
        </p:spPr>
      </p:pic>
      <p:pic>
        <p:nvPicPr>
          <p:cNvPr id="9" name="Picture 8">
            <a:extLst>
              <a:ext uri="{FF2B5EF4-FFF2-40B4-BE49-F238E27FC236}">
                <a16:creationId xmlns:a16="http://schemas.microsoft.com/office/drawing/2014/main" id="{6EC92A84-F4F2-34E8-73E1-774DF0FB403B}"/>
              </a:ext>
            </a:extLst>
          </p:cNvPr>
          <p:cNvPicPr>
            <a:picLocks noChangeAspect="1"/>
          </p:cNvPicPr>
          <p:nvPr/>
        </p:nvPicPr>
        <p:blipFill>
          <a:blip r:embed="rId3">
            <a:extLst>
              <a:ext uri="{28A0092B-C50C-407E-A947-70E740481C1C}">
                <a14:useLocalDpi xmlns:a14="http://schemas.microsoft.com/office/drawing/2010/main" val="0"/>
              </a:ext>
            </a:extLst>
          </a:blip>
          <a:srcRect l="32397" t="43260" r="36288" b="33781"/>
          <a:stretch/>
        </p:blipFill>
        <p:spPr>
          <a:xfrm>
            <a:off x="6721047" y="3535051"/>
            <a:ext cx="5137535" cy="2354343"/>
          </a:xfrm>
          <a:prstGeom prst="rect">
            <a:avLst/>
          </a:prstGeom>
        </p:spPr>
      </p:pic>
      <p:sp>
        <p:nvSpPr>
          <p:cNvPr id="2" name="TextBox 1">
            <a:extLst>
              <a:ext uri="{FF2B5EF4-FFF2-40B4-BE49-F238E27FC236}">
                <a16:creationId xmlns:a16="http://schemas.microsoft.com/office/drawing/2014/main" id="{B559DA28-D8DB-0612-D9F6-86A70568A986}"/>
              </a:ext>
            </a:extLst>
          </p:cNvPr>
          <p:cNvSpPr txBox="1"/>
          <p:nvPr/>
        </p:nvSpPr>
        <p:spPr>
          <a:xfrm>
            <a:off x="6287678" y="762554"/>
            <a:ext cx="5373279" cy="1477328"/>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Salaried IT employees (21.24%) have the highest credit card in terms of income utilization, followed by salaried other employees (17.45%).</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Government employees (12.63%) have the least credit card usage in terms of income utilization.</a:t>
            </a:r>
            <a:endParaRPr lang="en-IN" dirty="0"/>
          </a:p>
        </p:txBody>
      </p:sp>
      <p:sp>
        <p:nvSpPr>
          <p:cNvPr id="3" name="TextBox 2">
            <a:extLst>
              <a:ext uri="{FF2B5EF4-FFF2-40B4-BE49-F238E27FC236}">
                <a16:creationId xmlns:a16="http://schemas.microsoft.com/office/drawing/2014/main" id="{CA1CB440-51E3-088D-A29B-4729D5D0B261}"/>
              </a:ext>
            </a:extLst>
          </p:cNvPr>
          <p:cNvSpPr txBox="1"/>
          <p:nvPr/>
        </p:nvSpPr>
        <p:spPr>
          <a:xfrm>
            <a:off x="333419" y="3487599"/>
            <a:ext cx="626534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age group 25-34 (20.35%) has the highest credit card usage in terms of income utilization, while the 45+ age group has the least credit card usage for income utilization.</a:t>
            </a:r>
          </a:p>
          <a:p>
            <a:pPr marL="285750" indent="-285750">
              <a:buFont typeface="Arial" panose="020B0604020202020204" pitchFamily="34" charset="0"/>
              <a:buChar char="•"/>
            </a:pPr>
            <a:r>
              <a:rPr lang="en-US" dirty="0"/>
              <a:t>The 35-45 age group (12.70%) has the highest debit card usage in terms of income utilization, while the 45+ age group (6.63%) has the highest net banking usage for income utilization.</a:t>
            </a:r>
          </a:p>
          <a:p>
            <a:pPr marL="285750" indent="-285750">
              <a:buFont typeface="Arial" panose="020B0604020202020204" pitchFamily="34" charset="0"/>
              <a:buChar char="•"/>
            </a:pPr>
            <a:r>
              <a:rPr lang="en-US" dirty="0"/>
              <a:t>The 21-24 age group (14.40%) has the highest UPI usage in terms of income utilization.</a:t>
            </a:r>
            <a:endParaRPr lang="en-IN" dirty="0"/>
          </a:p>
        </p:txBody>
      </p:sp>
      <p:sp>
        <p:nvSpPr>
          <p:cNvPr id="4" name="Rectangle 1">
            <a:extLst>
              <a:ext uri="{FF2B5EF4-FFF2-40B4-BE49-F238E27FC236}">
                <a16:creationId xmlns:a16="http://schemas.microsoft.com/office/drawing/2014/main" id="{356B198F-F123-7291-F419-FD50EC392706}"/>
              </a:ext>
            </a:extLst>
          </p:cNvPr>
          <p:cNvSpPr>
            <a:spLocks noChangeArrowheads="1"/>
          </p:cNvSpPr>
          <p:nvPr/>
        </p:nvSpPr>
        <p:spPr bwMode="auto">
          <a:xfrm>
            <a:off x="6287678" y="439388"/>
            <a:ext cx="55589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9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7899BF-50D6-210D-6B0C-25DF493C9F75}"/>
              </a:ext>
            </a:extLst>
          </p:cNvPr>
          <p:cNvPicPr>
            <a:picLocks noChangeAspect="1"/>
          </p:cNvPicPr>
          <p:nvPr/>
        </p:nvPicPr>
        <p:blipFill>
          <a:blip r:embed="rId2">
            <a:extLst>
              <a:ext uri="{28A0092B-C50C-407E-A947-70E740481C1C}">
                <a14:useLocalDpi xmlns:a14="http://schemas.microsoft.com/office/drawing/2010/main" val="0"/>
              </a:ext>
            </a:extLst>
          </a:blip>
          <a:srcRect l="6263" t="20928" r="58479" b="48362"/>
          <a:stretch/>
        </p:blipFill>
        <p:spPr>
          <a:xfrm>
            <a:off x="113122" y="2307210"/>
            <a:ext cx="4298624" cy="1989055"/>
          </a:xfrm>
          <a:prstGeom prst="rect">
            <a:avLst/>
          </a:prstGeom>
        </p:spPr>
      </p:pic>
      <p:pic>
        <p:nvPicPr>
          <p:cNvPr id="11" name="Picture 10">
            <a:extLst>
              <a:ext uri="{FF2B5EF4-FFF2-40B4-BE49-F238E27FC236}">
                <a16:creationId xmlns:a16="http://schemas.microsoft.com/office/drawing/2014/main" id="{21182A82-A1B9-6DC8-B8E4-C7C917E31D01}"/>
              </a:ext>
            </a:extLst>
          </p:cNvPr>
          <p:cNvPicPr>
            <a:picLocks noChangeAspect="1"/>
          </p:cNvPicPr>
          <p:nvPr/>
        </p:nvPicPr>
        <p:blipFill>
          <a:blip r:embed="rId3">
            <a:extLst>
              <a:ext uri="{28A0092B-C50C-407E-A947-70E740481C1C}">
                <a14:useLocalDpi xmlns:a14="http://schemas.microsoft.com/office/drawing/2010/main" val="0"/>
              </a:ext>
            </a:extLst>
          </a:blip>
          <a:srcRect l="24124" t="21510" r="40618" b="47781"/>
          <a:stretch/>
        </p:blipFill>
        <p:spPr>
          <a:xfrm>
            <a:off x="7622879" y="110764"/>
            <a:ext cx="4298624" cy="1989056"/>
          </a:xfrm>
          <a:prstGeom prst="rect">
            <a:avLst/>
          </a:prstGeom>
        </p:spPr>
      </p:pic>
      <p:pic>
        <p:nvPicPr>
          <p:cNvPr id="13" name="Picture 12">
            <a:extLst>
              <a:ext uri="{FF2B5EF4-FFF2-40B4-BE49-F238E27FC236}">
                <a16:creationId xmlns:a16="http://schemas.microsoft.com/office/drawing/2014/main" id="{1AB07751-260D-BC7A-9BE1-00BFEB9A76FC}"/>
              </a:ext>
            </a:extLst>
          </p:cNvPr>
          <p:cNvPicPr>
            <a:picLocks noChangeAspect="1"/>
          </p:cNvPicPr>
          <p:nvPr/>
        </p:nvPicPr>
        <p:blipFill>
          <a:blip r:embed="rId3">
            <a:extLst>
              <a:ext uri="{28A0092B-C50C-407E-A947-70E740481C1C}">
                <a14:useLocalDpi xmlns:a14="http://schemas.microsoft.com/office/drawing/2010/main" val="0"/>
              </a:ext>
            </a:extLst>
          </a:blip>
          <a:srcRect l="38041" t="63093" r="26701" b="7902"/>
          <a:stretch/>
        </p:blipFill>
        <p:spPr>
          <a:xfrm>
            <a:off x="7780254" y="4362255"/>
            <a:ext cx="4298624" cy="1878685"/>
          </a:xfrm>
          <a:prstGeom prst="rect">
            <a:avLst/>
          </a:prstGeom>
        </p:spPr>
      </p:pic>
      <p:sp>
        <p:nvSpPr>
          <p:cNvPr id="2" name="TextBox 1">
            <a:extLst>
              <a:ext uri="{FF2B5EF4-FFF2-40B4-BE49-F238E27FC236}">
                <a16:creationId xmlns:a16="http://schemas.microsoft.com/office/drawing/2014/main" id="{9D5E538D-8CB3-50DC-BA65-97217471D010}"/>
              </a:ext>
            </a:extLst>
          </p:cNvPr>
          <p:cNvSpPr txBox="1"/>
          <p:nvPr/>
        </p:nvSpPr>
        <p:spPr>
          <a:xfrm>
            <a:off x="876693" y="643627"/>
            <a:ext cx="63913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terms of credit card usage, Chennai has the highest usage percentage (41.48%), followed by Delhi NCR (41.14%).</a:t>
            </a:r>
          </a:p>
          <a:p>
            <a:pPr marL="285750" indent="-285750">
              <a:buFont typeface="Arial" panose="020B0604020202020204" pitchFamily="34" charset="0"/>
              <a:buChar char="•"/>
            </a:pPr>
            <a:r>
              <a:rPr lang="en-US" dirty="0"/>
              <a:t>Bengaluru has the least percentage of credit card usage at 40.20%.</a:t>
            </a:r>
            <a:endParaRPr lang="en-IN" dirty="0"/>
          </a:p>
        </p:txBody>
      </p:sp>
      <p:sp>
        <p:nvSpPr>
          <p:cNvPr id="3" name="TextBox 2">
            <a:extLst>
              <a:ext uri="{FF2B5EF4-FFF2-40B4-BE49-F238E27FC236}">
                <a16:creationId xmlns:a16="http://schemas.microsoft.com/office/drawing/2014/main" id="{BDDCD1A2-FBEF-867D-404C-927A86076ED5}"/>
              </a:ext>
            </a:extLst>
          </p:cNvPr>
          <p:cNvSpPr txBox="1"/>
          <p:nvPr/>
        </p:nvSpPr>
        <p:spPr>
          <a:xfrm>
            <a:off x="4788818" y="2563073"/>
            <a:ext cx="6174556" cy="1200329"/>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In terms of credit card usage, government employees have the highest usage percentage (43.56%), followed by salaried other employees (42.43%). </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Freelancers have the least credit card usage at 34.45%.</a:t>
            </a:r>
            <a:endParaRPr lang="en-IN" dirty="0"/>
          </a:p>
        </p:txBody>
      </p:sp>
      <p:sp>
        <p:nvSpPr>
          <p:cNvPr id="5" name="TextBox 4">
            <a:extLst>
              <a:ext uri="{FF2B5EF4-FFF2-40B4-BE49-F238E27FC236}">
                <a16:creationId xmlns:a16="http://schemas.microsoft.com/office/drawing/2014/main" id="{F8FFFDF1-7966-6030-5321-7A2A3660CE9B}"/>
              </a:ext>
            </a:extLst>
          </p:cNvPr>
          <p:cNvSpPr txBox="1"/>
          <p:nvPr/>
        </p:nvSpPr>
        <p:spPr>
          <a:xfrm>
            <a:off x="3035431" y="4486614"/>
            <a:ext cx="451543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terms of age groups, the 25-34 age group has the highest credit card usage percentage (46.62%), followed by the 35-45 age group (38.78%). </a:t>
            </a:r>
          </a:p>
          <a:p>
            <a:pPr marL="285750" indent="-285750">
              <a:buFont typeface="Arial" panose="020B0604020202020204" pitchFamily="34" charset="0"/>
              <a:buChar char="•"/>
            </a:pPr>
            <a:r>
              <a:rPr lang="en-US" dirty="0"/>
              <a:t>The 21-24 age group has the least credit card usage percentage (33.79%).</a:t>
            </a:r>
            <a:endParaRPr lang="en-IN" dirty="0"/>
          </a:p>
        </p:txBody>
      </p:sp>
      <p:sp>
        <p:nvSpPr>
          <p:cNvPr id="4" name="Rectangle 1">
            <a:extLst>
              <a:ext uri="{FF2B5EF4-FFF2-40B4-BE49-F238E27FC236}">
                <a16:creationId xmlns:a16="http://schemas.microsoft.com/office/drawing/2014/main" id="{44B6D52E-A233-FF28-BAAB-59902141F93F}"/>
              </a:ext>
            </a:extLst>
          </p:cNvPr>
          <p:cNvSpPr>
            <a:spLocks noChangeArrowheads="1"/>
          </p:cNvSpPr>
          <p:nvPr/>
        </p:nvSpPr>
        <p:spPr bwMode="auto">
          <a:xfrm>
            <a:off x="4788818" y="2563073"/>
            <a:ext cx="67024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898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4F43C-292A-18BE-1881-B1A08016D98A}"/>
              </a:ext>
            </a:extLst>
          </p:cNvPr>
          <p:cNvSpPr txBox="1"/>
          <p:nvPr/>
        </p:nvSpPr>
        <p:spPr>
          <a:xfrm>
            <a:off x="2834325" y="329938"/>
            <a:ext cx="6523349" cy="677108"/>
          </a:xfrm>
          <a:prstGeom prst="rect">
            <a:avLst/>
          </a:prstGeom>
          <a:noFill/>
        </p:spPr>
        <p:txBody>
          <a:bodyPr wrap="square" rtlCol="0">
            <a:spAutoFit/>
          </a:bodyPr>
          <a:lstStyle/>
          <a:p>
            <a:pPr algn="ctr"/>
            <a:r>
              <a:rPr lang="en-IN" sz="2000" b="1" dirty="0"/>
              <a:t>Key findings</a:t>
            </a:r>
          </a:p>
          <a:p>
            <a:endParaRPr lang="en-IN" dirty="0"/>
          </a:p>
        </p:txBody>
      </p:sp>
      <p:sp>
        <p:nvSpPr>
          <p:cNvPr id="3" name="TextBox 2">
            <a:extLst>
              <a:ext uri="{FF2B5EF4-FFF2-40B4-BE49-F238E27FC236}">
                <a16:creationId xmlns:a16="http://schemas.microsoft.com/office/drawing/2014/main" id="{324968C8-9C50-A58E-D21E-D1A8E56FDD9C}"/>
              </a:ext>
            </a:extLst>
          </p:cNvPr>
          <p:cNvSpPr txBox="1"/>
          <p:nvPr/>
        </p:nvSpPr>
        <p:spPr>
          <a:xfrm>
            <a:off x="575035" y="1145952"/>
            <a:ext cx="9539926" cy="4247317"/>
          </a:xfrm>
          <a:prstGeom prst="rect">
            <a:avLst/>
          </a:prstGeom>
          <a:noFill/>
        </p:spPr>
        <p:txBody>
          <a:bodyPr wrap="square" rtlCol="0">
            <a:spAutoFit/>
          </a:bodyPr>
          <a:lstStyle/>
          <a:p>
            <a:r>
              <a:rPr lang="en-IN" b="1" u="sng" dirty="0"/>
              <a:t>City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Mumbai has the highest number of customers in spending &amp; they also have high income utilization percentage.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Based on Credit Card Usage %, Chennai city has the highest Credit Card Utilization % (41.48%). Delhi Stands at 2</a:t>
            </a:r>
            <a:r>
              <a:rPr lang="en-IN" baseline="30000" dirty="0"/>
              <a:t>nd</a:t>
            </a:r>
            <a:r>
              <a:rPr lang="en-IN" dirty="0"/>
              <a:t> Position with 41.14%.</a:t>
            </a:r>
          </a:p>
          <a:p>
            <a:endParaRPr lang="en-IN" dirty="0"/>
          </a:p>
          <a:p>
            <a:r>
              <a:rPr lang="en-IN" b="1" u="sng" dirty="0"/>
              <a:t>Gender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Number of Male Customers is more than female customers in </a:t>
            </a:r>
            <a:r>
              <a:rPr lang="en-IN" dirty="0" err="1"/>
              <a:t>Mitron</a:t>
            </a:r>
            <a:r>
              <a:rPr lang="en-IN" dirty="0"/>
              <a:t> Bank.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Female Customers , They have less Average Income Utilization percentage than male but they have high Credit Card Usage % (41.50%) for male (40.38%).</a:t>
            </a:r>
          </a:p>
          <a:p>
            <a:endParaRPr lang="en-IN" dirty="0"/>
          </a:p>
        </p:txBody>
      </p:sp>
    </p:spTree>
    <p:extLst>
      <p:ext uri="{BB962C8B-B14F-4D97-AF65-F5344CB8AC3E}">
        <p14:creationId xmlns:p14="http://schemas.microsoft.com/office/powerpoint/2010/main" val="1352309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C4CF22-CBF4-33BF-A716-5A4F15AC56F3}"/>
              </a:ext>
            </a:extLst>
          </p:cNvPr>
          <p:cNvSpPr txBox="1"/>
          <p:nvPr/>
        </p:nvSpPr>
        <p:spPr>
          <a:xfrm>
            <a:off x="716437" y="556181"/>
            <a:ext cx="10759126" cy="3970318"/>
          </a:xfrm>
          <a:prstGeom prst="rect">
            <a:avLst/>
          </a:prstGeom>
          <a:noFill/>
        </p:spPr>
        <p:txBody>
          <a:bodyPr wrap="square" rtlCol="0">
            <a:spAutoFit/>
          </a:bodyPr>
          <a:lstStyle/>
          <a:p>
            <a:r>
              <a:rPr lang="en-IN" b="1" u="sng" dirty="0"/>
              <a:t>Age Group :- </a:t>
            </a:r>
          </a:p>
          <a:p>
            <a:endParaRPr lang="en-IN" dirty="0"/>
          </a:p>
          <a:p>
            <a:pPr marL="285750" indent="-285750">
              <a:buFont typeface="Arial" panose="020B0604020202020204" pitchFamily="34" charset="0"/>
              <a:buChar char="•"/>
            </a:pPr>
            <a:r>
              <a:rPr lang="en-IN" dirty="0" err="1"/>
              <a:t>Mitron</a:t>
            </a:r>
            <a:r>
              <a:rPr lang="en-IN" dirty="0"/>
              <a:t> Bank has more customers in the age group 25-34 (1498)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Customers of Age Group 35-45 have more Income Utilization percentage (46.72%) , Customers of age group 25-34 is at 2</a:t>
            </a:r>
            <a:r>
              <a:rPr lang="en-IN" baseline="30000" dirty="0"/>
              <a:t>nd</a:t>
            </a:r>
            <a:r>
              <a:rPr lang="en-IN" dirty="0"/>
              <a:t> Position with (43.66%).</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Age group 21-24 spent most of their income on categories like Entertainment, Food, Apparel and mostly use UPI as payment type . Where as Customers of other age group spent most on Bills, Electronics, Groceries, Health, Wellness &amp; Travel.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 terms of Credit Card Usage , Age Group 25-34 (46.62%) have used Credit card for purchase as there payment type, Customers age group 21-24 (33.79%) have least usage of credit card.</a:t>
            </a:r>
          </a:p>
          <a:p>
            <a:endParaRPr lang="en-IN" dirty="0"/>
          </a:p>
        </p:txBody>
      </p:sp>
    </p:spTree>
    <p:extLst>
      <p:ext uri="{BB962C8B-B14F-4D97-AF65-F5344CB8AC3E}">
        <p14:creationId xmlns:p14="http://schemas.microsoft.com/office/powerpoint/2010/main" val="86007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01AE9E-665A-C27A-7B79-2C4E9335E435}"/>
              </a:ext>
            </a:extLst>
          </p:cNvPr>
          <p:cNvSpPr txBox="1"/>
          <p:nvPr/>
        </p:nvSpPr>
        <p:spPr>
          <a:xfrm>
            <a:off x="914400" y="820132"/>
            <a:ext cx="10539167" cy="3970318"/>
          </a:xfrm>
          <a:prstGeom prst="rect">
            <a:avLst/>
          </a:prstGeom>
          <a:noFill/>
        </p:spPr>
        <p:txBody>
          <a:bodyPr wrap="square" rtlCol="0">
            <a:spAutoFit/>
          </a:bodyPr>
          <a:lstStyle/>
          <a:p>
            <a:r>
              <a:rPr lang="en-IN" b="1" u="sng" dirty="0"/>
              <a:t>Occupation :-</a:t>
            </a:r>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dirty="0"/>
              <a:t>Most of the customers in </a:t>
            </a:r>
            <a:r>
              <a:rPr lang="en-IN" dirty="0" err="1"/>
              <a:t>Mitron</a:t>
            </a:r>
            <a:r>
              <a:rPr lang="en-IN" dirty="0"/>
              <a:t> Bank are Salaried IT Employees, Freelancers and Salaried Other Employees , Government Employees are the least customers.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Salaried IT Employees , Freelancers and Salaried Other Employees are have high Income Utilization percentage.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 case of credit card usage Government Employees have the high Credit Usage % as compare to other occupation.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Customer of all occupation have used Credit Card the most of there purchase in categories like Travel, Electronics and Bills</a:t>
            </a:r>
          </a:p>
        </p:txBody>
      </p:sp>
    </p:spTree>
    <p:extLst>
      <p:ext uri="{BB962C8B-B14F-4D97-AF65-F5344CB8AC3E}">
        <p14:creationId xmlns:p14="http://schemas.microsoft.com/office/powerpoint/2010/main" val="362543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10E653-46C3-0373-4E2C-4A098F9D3722}"/>
              </a:ext>
            </a:extLst>
          </p:cNvPr>
          <p:cNvSpPr txBox="1"/>
          <p:nvPr/>
        </p:nvSpPr>
        <p:spPr>
          <a:xfrm>
            <a:off x="4375608" y="593888"/>
            <a:ext cx="3440783"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b="1" dirty="0"/>
              <a:t>AGENDA</a:t>
            </a:r>
          </a:p>
        </p:txBody>
      </p:sp>
      <p:graphicFrame>
        <p:nvGraphicFramePr>
          <p:cNvPr id="4" name="Diagram 3">
            <a:extLst>
              <a:ext uri="{FF2B5EF4-FFF2-40B4-BE49-F238E27FC236}">
                <a16:creationId xmlns:a16="http://schemas.microsoft.com/office/drawing/2014/main" id="{79EA0C34-0273-4A04-A818-CA962EE3F925}"/>
              </a:ext>
            </a:extLst>
          </p:cNvPr>
          <p:cNvGraphicFramePr/>
          <p:nvPr>
            <p:extLst>
              <p:ext uri="{D42A27DB-BD31-4B8C-83A1-F6EECF244321}">
                <p14:modId xmlns:p14="http://schemas.microsoft.com/office/powerpoint/2010/main" val="4072314969"/>
              </p:ext>
            </p:extLst>
          </p:nvPr>
        </p:nvGraphicFramePr>
        <p:xfrm>
          <a:off x="1970201" y="1649691"/>
          <a:ext cx="8729221" cy="2318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4287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9D1EC7-345B-C552-A57A-33FBFC74D22D}"/>
              </a:ext>
            </a:extLst>
          </p:cNvPr>
          <p:cNvSpPr txBox="1"/>
          <p:nvPr/>
        </p:nvSpPr>
        <p:spPr>
          <a:xfrm>
            <a:off x="3605752" y="579154"/>
            <a:ext cx="4741683" cy="646331"/>
          </a:xfrm>
          <a:prstGeom prst="rect">
            <a:avLst/>
          </a:prstGeom>
          <a:noFill/>
        </p:spPr>
        <p:txBody>
          <a:bodyPr wrap="square" rtlCol="0">
            <a:spAutoFit/>
          </a:bodyPr>
          <a:lstStyle/>
          <a:p>
            <a:pPr algn="ctr"/>
            <a:r>
              <a:rPr lang="en-IN" b="1" dirty="0"/>
              <a:t>Recommendation :-</a:t>
            </a:r>
          </a:p>
          <a:p>
            <a:endParaRPr lang="en-IN" dirty="0"/>
          </a:p>
        </p:txBody>
      </p:sp>
      <p:sp>
        <p:nvSpPr>
          <p:cNvPr id="3" name="TextBox 2">
            <a:extLst>
              <a:ext uri="{FF2B5EF4-FFF2-40B4-BE49-F238E27FC236}">
                <a16:creationId xmlns:a16="http://schemas.microsoft.com/office/drawing/2014/main" id="{D3208F41-2C7C-30F9-3001-AC8F7B0F35F3}"/>
              </a:ext>
            </a:extLst>
          </p:cNvPr>
          <p:cNvSpPr txBox="1"/>
          <p:nvPr/>
        </p:nvSpPr>
        <p:spPr>
          <a:xfrm>
            <a:off x="480767" y="1225485"/>
            <a:ext cx="10991654" cy="4524315"/>
          </a:xfrm>
          <a:prstGeom prst="rect">
            <a:avLst/>
          </a:prstGeom>
          <a:noFill/>
        </p:spPr>
        <p:txBody>
          <a:bodyPr wrap="square" rtlCol="0">
            <a:spAutoFit/>
          </a:bodyPr>
          <a:lstStyle/>
          <a:p>
            <a:pPr marL="285750" indent="-285750">
              <a:buFont typeface="Arial" panose="020B0604020202020204" pitchFamily="34" charset="0"/>
              <a:buChar char="•"/>
            </a:pPr>
            <a:r>
              <a:rPr lang="en-IN" dirty="0"/>
              <a:t>Age group of 21-24 the customers mostly spend there income on Entertainment , Travel , Food. Mostly use UPI payment type for there purchase so to attract these young customers bank can come up with offers with friendly credit card like low or no annual fee, </a:t>
            </a:r>
            <a:r>
              <a:rPr lang="en-IN" dirty="0" err="1"/>
              <a:t>Gamefi</a:t>
            </a:r>
            <a:r>
              <a:rPr lang="en-IN" dirty="0"/>
              <a:t> rewards, Flexible Payment plans etc.</a:t>
            </a:r>
          </a:p>
          <a:p>
            <a:endParaRPr lang="en-IN" dirty="0"/>
          </a:p>
          <a:p>
            <a:pPr marL="285750" indent="-285750">
              <a:buFont typeface="Arial" panose="020B0604020202020204" pitchFamily="34" charset="0"/>
              <a:buChar char="•"/>
            </a:pPr>
            <a:r>
              <a:rPr lang="en-IN" dirty="0"/>
              <a:t>Age group of 25-34 the customers have credit card usage % and mainly spend on categories like Electronics &amp; Travel. So Cashback offers on these categories.</a:t>
            </a:r>
          </a:p>
          <a:p>
            <a:endParaRPr lang="en-IN" dirty="0"/>
          </a:p>
          <a:p>
            <a:pPr marL="285750" indent="-285750">
              <a:buFont typeface="Arial" panose="020B0604020202020204" pitchFamily="34" charset="0"/>
              <a:buChar char="•"/>
            </a:pPr>
            <a:r>
              <a:rPr lang="en-IN" dirty="0"/>
              <a:t>Chennai has the Highest Credit Card Usage % but Chennai city have less income Utilisation %, by taking feedback from customers it can help bank to understand there preferences.</a:t>
            </a:r>
          </a:p>
          <a:p>
            <a:endParaRPr lang="en-IN" dirty="0"/>
          </a:p>
          <a:p>
            <a:pPr marL="285750" indent="-285750">
              <a:buFont typeface="Arial" panose="020B0604020202020204" pitchFamily="34" charset="0"/>
              <a:buChar char="•"/>
            </a:pPr>
            <a:r>
              <a:rPr lang="en-IN" dirty="0"/>
              <a:t>Most of the customers are salaried IT employees who are likely spend on travel , electronics , Health and wellness so reward points , discounts , Brand promotional offers/discounts can be given for purchase on those categories.</a:t>
            </a:r>
          </a:p>
          <a:p>
            <a:endParaRPr lang="en-IN" dirty="0"/>
          </a:p>
          <a:p>
            <a:pPr marL="285750" indent="-285750">
              <a:buFont typeface="Arial" panose="020B0604020202020204" pitchFamily="34" charset="0"/>
              <a:buChar char="•"/>
            </a:pPr>
            <a:r>
              <a:rPr lang="en-IN" dirty="0"/>
              <a:t>Government customers have high Credit Card Usage % made mostly purchase on travel and electronics so the discounts and reward points can be considered.</a:t>
            </a:r>
          </a:p>
        </p:txBody>
      </p:sp>
    </p:spTree>
    <p:extLst>
      <p:ext uri="{BB962C8B-B14F-4D97-AF65-F5344CB8AC3E}">
        <p14:creationId xmlns:p14="http://schemas.microsoft.com/office/powerpoint/2010/main" val="207663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D3E4FF-90DD-03B3-514D-D36AFC51B84D}"/>
              </a:ext>
            </a:extLst>
          </p:cNvPr>
          <p:cNvSpPr txBox="1"/>
          <p:nvPr/>
        </p:nvSpPr>
        <p:spPr>
          <a:xfrm>
            <a:off x="2650503" y="1859340"/>
            <a:ext cx="6890993" cy="156966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9600" dirty="0"/>
              <a:t>Thank You</a:t>
            </a:r>
          </a:p>
        </p:txBody>
      </p:sp>
      <p:pic>
        <p:nvPicPr>
          <p:cNvPr id="3" name="Picture 2">
            <a:extLst>
              <a:ext uri="{FF2B5EF4-FFF2-40B4-BE49-F238E27FC236}">
                <a16:creationId xmlns:a16="http://schemas.microsoft.com/office/drawing/2014/main" id="{5003E3CB-8A5B-8D02-07ED-C2512F2E0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344" y="3429000"/>
            <a:ext cx="1695311" cy="1491792"/>
          </a:xfrm>
          <a:prstGeom prst="rect">
            <a:avLst/>
          </a:prstGeom>
        </p:spPr>
      </p:pic>
    </p:spTree>
    <p:extLst>
      <p:ext uri="{BB962C8B-B14F-4D97-AF65-F5344CB8AC3E}">
        <p14:creationId xmlns:p14="http://schemas.microsoft.com/office/powerpoint/2010/main" val="316382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B2D14E-3B21-6CB5-94BB-8CDF8D11B65C}"/>
              </a:ext>
            </a:extLst>
          </p:cNvPr>
          <p:cNvSpPr txBox="1"/>
          <p:nvPr/>
        </p:nvSpPr>
        <p:spPr>
          <a:xfrm>
            <a:off x="3273458" y="452443"/>
            <a:ext cx="4468305"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2000" b="1" dirty="0"/>
              <a:t>Company Overview </a:t>
            </a:r>
          </a:p>
        </p:txBody>
      </p:sp>
      <p:sp>
        <p:nvSpPr>
          <p:cNvPr id="3" name="TextBox 2">
            <a:extLst>
              <a:ext uri="{FF2B5EF4-FFF2-40B4-BE49-F238E27FC236}">
                <a16:creationId xmlns:a16="http://schemas.microsoft.com/office/drawing/2014/main" id="{43ABD482-A36B-DA29-E021-04F242B5B148}"/>
              </a:ext>
            </a:extLst>
          </p:cNvPr>
          <p:cNvSpPr txBox="1"/>
          <p:nvPr/>
        </p:nvSpPr>
        <p:spPr>
          <a:xfrm>
            <a:off x="735291" y="1234911"/>
            <a:ext cx="9544640" cy="4801314"/>
          </a:xfrm>
          <a:prstGeom prst="rect">
            <a:avLst/>
          </a:prstGeom>
          <a:noFill/>
        </p:spPr>
        <p:txBody>
          <a:bodyPr wrap="square" rtlCol="0">
            <a:spAutoFit/>
          </a:bodyPr>
          <a:lstStyle/>
          <a:p>
            <a:r>
              <a:rPr lang="en-IN" b="1" u="sng" dirty="0"/>
              <a:t>Introduction :-</a:t>
            </a:r>
          </a:p>
          <a:p>
            <a:endParaRPr lang="en-US" dirty="0"/>
          </a:p>
          <a:p>
            <a:r>
              <a:rPr lang="en-US" dirty="0" err="1"/>
              <a:t>Mitron</a:t>
            </a:r>
            <a:r>
              <a:rPr lang="en-US" dirty="0"/>
              <a:t> Bank, a legacy financial institution headquartered in Hyderabad, aims to broaden its product offerings by introducing a new line of credit cards to strengthen its market presence.</a:t>
            </a:r>
            <a:endParaRPr lang="en-US" b="0" i="0" dirty="0">
              <a:solidFill>
                <a:srgbClr val="131022"/>
              </a:solidFill>
              <a:effectLst/>
              <a:latin typeface="Manrope"/>
            </a:endParaRPr>
          </a:p>
          <a:p>
            <a:endParaRPr lang="en-US" b="1" u="sng" dirty="0">
              <a:solidFill>
                <a:srgbClr val="131022"/>
              </a:solidFill>
              <a:latin typeface="Manrope"/>
            </a:endParaRPr>
          </a:p>
          <a:p>
            <a:r>
              <a:rPr lang="en-US" b="1" u="sng" dirty="0">
                <a:solidFill>
                  <a:srgbClr val="131022"/>
                </a:solidFill>
                <a:latin typeface="Manrope"/>
              </a:rPr>
              <a:t>Problem Statement :-</a:t>
            </a:r>
          </a:p>
          <a:p>
            <a:endParaRPr lang="en-US" dirty="0"/>
          </a:p>
          <a:p>
            <a:r>
              <a:rPr lang="en-US" dirty="0" err="1"/>
              <a:t>Mitron</a:t>
            </a:r>
            <a:r>
              <a:rPr lang="en-US" dirty="0"/>
              <a:t> Bank wants to launch credit cards to expand its reach. </a:t>
            </a:r>
            <a:r>
              <a:rPr lang="en-US" dirty="0" err="1"/>
              <a:t>AtliQ</a:t>
            </a:r>
            <a:r>
              <a:rPr lang="en-US" dirty="0"/>
              <a:t> Data Services approached the bank with a proposal to assist in this project. However, the bank’s Strategy Director, Mr. </a:t>
            </a:r>
            <a:r>
              <a:rPr lang="en-US" dirty="0" err="1"/>
              <a:t>Bashnir</a:t>
            </a:r>
            <a:r>
              <a:rPr lang="en-US" dirty="0"/>
              <a:t> Rover, requested a pilot project using sample data before proceeding. </a:t>
            </a:r>
            <a:r>
              <a:rPr lang="en-US" dirty="0" err="1"/>
              <a:t>AtliQ</a:t>
            </a:r>
            <a:r>
              <a:rPr lang="en-US" dirty="0"/>
              <a:t> was provided with a dataset of 4,000 customers from five cities, including details on their online spending behavior</a:t>
            </a:r>
          </a:p>
          <a:p>
            <a:endParaRPr lang="en-US" dirty="0"/>
          </a:p>
          <a:p>
            <a:r>
              <a:rPr lang="en-US" b="1" u="sng" dirty="0"/>
              <a:t>Approach :-</a:t>
            </a:r>
          </a:p>
          <a:p>
            <a:endParaRPr lang="en-US" dirty="0"/>
          </a:p>
          <a:p>
            <a:r>
              <a:rPr lang="en-US" dirty="0"/>
              <a:t>Peter Pandey, a data analyst at </a:t>
            </a:r>
            <a:r>
              <a:rPr lang="en-US" dirty="0" err="1"/>
              <a:t>AtliQ</a:t>
            </a:r>
            <a:r>
              <a:rPr lang="en-US" dirty="0"/>
              <a:t>, is responsible for analyzing the sample data. His findings will help </a:t>
            </a:r>
            <a:r>
              <a:rPr lang="en-US" dirty="0" err="1"/>
              <a:t>Mitron</a:t>
            </a:r>
            <a:r>
              <a:rPr lang="en-US" dirty="0"/>
              <a:t> Bank tailor its credit card offerings to better meet customer needs and market trends.</a:t>
            </a:r>
          </a:p>
          <a:p>
            <a:endParaRPr lang="en-US" dirty="0"/>
          </a:p>
        </p:txBody>
      </p:sp>
    </p:spTree>
    <p:extLst>
      <p:ext uri="{BB962C8B-B14F-4D97-AF65-F5344CB8AC3E}">
        <p14:creationId xmlns:p14="http://schemas.microsoft.com/office/powerpoint/2010/main" val="194758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DA1706-812C-39BB-75CB-602C99A1EC81}"/>
              </a:ext>
            </a:extLst>
          </p:cNvPr>
          <p:cNvSpPr txBox="1"/>
          <p:nvPr/>
        </p:nvSpPr>
        <p:spPr>
          <a:xfrm>
            <a:off x="556181" y="245096"/>
            <a:ext cx="3417179" cy="369332"/>
          </a:xfrm>
          <a:prstGeom prst="rect">
            <a:avLst/>
          </a:prstGeom>
          <a:noFill/>
        </p:spPr>
        <p:txBody>
          <a:bodyPr wrap="square" rtlCol="0">
            <a:spAutoFit/>
          </a:bodyPr>
          <a:lstStyle/>
          <a:p>
            <a:r>
              <a:rPr lang="en-IN" b="1" dirty="0"/>
              <a:t>DATA :-</a:t>
            </a:r>
          </a:p>
        </p:txBody>
      </p:sp>
      <p:pic>
        <p:nvPicPr>
          <p:cNvPr id="4" name="Picture 3">
            <a:extLst>
              <a:ext uri="{FF2B5EF4-FFF2-40B4-BE49-F238E27FC236}">
                <a16:creationId xmlns:a16="http://schemas.microsoft.com/office/drawing/2014/main" id="{C76F9BD6-99A9-A479-8C38-8FE46FBFBB4D}"/>
              </a:ext>
            </a:extLst>
          </p:cNvPr>
          <p:cNvPicPr>
            <a:picLocks noChangeAspect="1"/>
          </p:cNvPicPr>
          <p:nvPr/>
        </p:nvPicPr>
        <p:blipFill>
          <a:blip r:embed="rId2">
            <a:extLst>
              <a:ext uri="{28A0092B-C50C-407E-A947-70E740481C1C}">
                <a14:useLocalDpi xmlns:a14="http://schemas.microsoft.com/office/drawing/2010/main" val="0"/>
              </a:ext>
            </a:extLst>
          </a:blip>
          <a:srcRect l="5877" t="26459" r="56391" b="15034"/>
          <a:stretch/>
        </p:blipFill>
        <p:spPr>
          <a:xfrm>
            <a:off x="556181" y="790164"/>
            <a:ext cx="7381188" cy="4817098"/>
          </a:xfrm>
          <a:prstGeom prst="rect">
            <a:avLst/>
          </a:prstGeom>
        </p:spPr>
      </p:pic>
      <p:sp>
        <p:nvSpPr>
          <p:cNvPr id="5" name="TextBox 4">
            <a:extLst>
              <a:ext uri="{FF2B5EF4-FFF2-40B4-BE49-F238E27FC236}">
                <a16:creationId xmlns:a16="http://schemas.microsoft.com/office/drawing/2014/main" id="{CB15FA7C-47D1-6CD7-93B7-5DB970365523}"/>
              </a:ext>
            </a:extLst>
          </p:cNvPr>
          <p:cNvSpPr txBox="1"/>
          <p:nvPr/>
        </p:nvSpPr>
        <p:spPr>
          <a:xfrm>
            <a:off x="8983744" y="933254"/>
            <a:ext cx="2469823" cy="646331"/>
          </a:xfrm>
          <a:prstGeom prst="rect">
            <a:avLst/>
          </a:prstGeom>
          <a:noFill/>
        </p:spPr>
        <p:txBody>
          <a:bodyPr wrap="square" rtlCol="0">
            <a:spAutoFit/>
          </a:bodyPr>
          <a:lstStyle/>
          <a:p>
            <a:r>
              <a:rPr lang="en-IN" b="1" dirty="0"/>
              <a:t>For Visualization :-</a:t>
            </a:r>
          </a:p>
          <a:p>
            <a:endParaRPr lang="en-IN" dirty="0"/>
          </a:p>
        </p:txBody>
      </p:sp>
      <p:pic>
        <p:nvPicPr>
          <p:cNvPr id="6" name="Picture 5">
            <a:extLst>
              <a:ext uri="{FF2B5EF4-FFF2-40B4-BE49-F238E27FC236}">
                <a16:creationId xmlns:a16="http://schemas.microsoft.com/office/drawing/2014/main" id="{84F3D1D5-1EF8-790A-EA54-4EF21B30D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613" y="1593129"/>
            <a:ext cx="1861911" cy="1187777"/>
          </a:xfrm>
          <a:prstGeom prst="rect">
            <a:avLst/>
          </a:prstGeom>
        </p:spPr>
      </p:pic>
      <p:sp>
        <p:nvSpPr>
          <p:cNvPr id="7" name="TextBox 6">
            <a:extLst>
              <a:ext uri="{FF2B5EF4-FFF2-40B4-BE49-F238E27FC236}">
                <a16:creationId xmlns:a16="http://schemas.microsoft.com/office/drawing/2014/main" id="{F5901C88-8C87-F649-5231-44F87241A270}"/>
              </a:ext>
            </a:extLst>
          </p:cNvPr>
          <p:cNvSpPr txBox="1"/>
          <p:nvPr/>
        </p:nvSpPr>
        <p:spPr>
          <a:xfrm>
            <a:off x="10330089" y="2002351"/>
            <a:ext cx="1861911" cy="369332"/>
          </a:xfrm>
          <a:prstGeom prst="rect">
            <a:avLst/>
          </a:prstGeom>
          <a:noFill/>
        </p:spPr>
        <p:txBody>
          <a:bodyPr wrap="square" rtlCol="0">
            <a:spAutoFit/>
          </a:bodyPr>
          <a:lstStyle/>
          <a:p>
            <a:pPr algn="ctr"/>
            <a:r>
              <a:rPr lang="en-IN" b="1" dirty="0"/>
              <a:t>Power BI</a:t>
            </a:r>
          </a:p>
        </p:txBody>
      </p:sp>
    </p:spTree>
    <p:extLst>
      <p:ext uri="{BB962C8B-B14F-4D97-AF65-F5344CB8AC3E}">
        <p14:creationId xmlns:p14="http://schemas.microsoft.com/office/powerpoint/2010/main" val="79121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DB07D-F7D3-7913-0A39-A6D7C0BF730B}"/>
              </a:ext>
            </a:extLst>
          </p:cNvPr>
          <p:cNvSpPr txBox="1"/>
          <p:nvPr/>
        </p:nvSpPr>
        <p:spPr>
          <a:xfrm>
            <a:off x="2988297" y="1263192"/>
            <a:ext cx="6655324" cy="341632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7200" dirty="0"/>
              <a:t>Insights</a:t>
            </a:r>
          </a:p>
          <a:p>
            <a:pPr algn="ctr"/>
            <a:r>
              <a:rPr lang="en-IN" sz="7200" dirty="0"/>
              <a:t>&amp;</a:t>
            </a:r>
          </a:p>
          <a:p>
            <a:pPr algn="ctr"/>
            <a:r>
              <a:rPr lang="en-IN" sz="7200" dirty="0"/>
              <a:t>Visuals</a:t>
            </a:r>
          </a:p>
        </p:txBody>
      </p:sp>
    </p:spTree>
    <p:extLst>
      <p:ext uri="{BB962C8B-B14F-4D97-AF65-F5344CB8AC3E}">
        <p14:creationId xmlns:p14="http://schemas.microsoft.com/office/powerpoint/2010/main" val="160220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2FCEA1-3D43-CD1D-FD36-5427BC85E4CF}"/>
              </a:ext>
            </a:extLst>
          </p:cNvPr>
          <p:cNvSpPr txBox="1"/>
          <p:nvPr/>
        </p:nvSpPr>
        <p:spPr>
          <a:xfrm>
            <a:off x="612742" y="876693"/>
            <a:ext cx="1048260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 total of 4,000 customers at </a:t>
            </a:r>
            <a:r>
              <a:rPr lang="en-US" dirty="0" err="1"/>
              <a:t>Mitron</a:t>
            </a:r>
            <a:r>
              <a:rPr lang="en-US" dirty="0"/>
              <a:t> Bank. Among them, 2,597 are male customers and 1,403 are female customers.</a:t>
            </a:r>
            <a:endParaRPr lang="en-IN" dirty="0"/>
          </a:p>
        </p:txBody>
      </p:sp>
      <p:pic>
        <p:nvPicPr>
          <p:cNvPr id="4" name="Picture 3">
            <a:extLst>
              <a:ext uri="{FF2B5EF4-FFF2-40B4-BE49-F238E27FC236}">
                <a16:creationId xmlns:a16="http://schemas.microsoft.com/office/drawing/2014/main" id="{EBAEE5B0-478D-FD3E-9808-9C3BB7B5367D}"/>
              </a:ext>
            </a:extLst>
          </p:cNvPr>
          <p:cNvPicPr>
            <a:picLocks noChangeAspect="1"/>
          </p:cNvPicPr>
          <p:nvPr/>
        </p:nvPicPr>
        <p:blipFill>
          <a:blip r:embed="rId2">
            <a:extLst>
              <a:ext uri="{28A0092B-C50C-407E-A947-70E740481C1C}">
                <a14:useLocalDpi xmlns:a14="http://schemas.microsoft.com/office/drawing/2010/main" val="0"/>
              </a:ext>
            </a:extLst>
          </a:blip>
          <a:srcRect l="50000" t="34463" r="31649" b="46325"/>
          <a:stretch/>
        </p:blipFill>
        <p:spPr>
          <a:xfrm>
            <a:off x="694441" y="2110608"/>
            <a:ext cx="4452594" cy="1858077"/>
          </a:xfrm>
          <a:prstGeom prst="rect">
            <a:avLst/>
          </a:prstGeom>
        </p:spPr>
      </p:pic>
      <p:pic>
        <p:nvPicPr>
          <p:cNvPr id="6" name="Picture 5">
            <a:extLst>
              <a:ext uri="{FF2B5EF4-FFF2-40B4-BE49-F238E27FC236}">
                <a16:creationId xmlns:a16="http://schemas.microsoft.com/office/drawing/2014/main" id="{FD708AA2-C16E-0754-33C2-57EB707A5CB4}"/>
              </a:ext>
            </a:extLst>
          </p:cNvPr>
          <p:cNvPicPr>
            <a:picLocks noChangeAspect="1"/>
          </p:cNvPicPr>
          <p:nvPr/>
        </p:nvPicPr>
        <p:blipFill>
          <a:blip r:embed="rId3">
            <a:extLst>
              <a:ext uri="{28A0092B-C50C-407E-A947-70E740481C1C}">
                <a14:useLocalDpi xmlns:a14="http://schemas.microsoft.com/office/drawing/2010/main" val="0"/>
              </a:ext>
            </a:extLst>
          </a:blip>
          <a:srcRect l="25438" t="29645" r="40696" b="30897"/>
          <a:stretch/>
        </p:blipFill>
        <p:spPr>
          <a:xfrm>
            <a:off x="6212263" y="1800023"/>
            <a:ext cx="4128941" cy="2168662"/>
          </a:xfrm>
          <a:prstGeom prst="rect">
            <a:avLst/>
          </a:prstGeom>
        </p:spPr>
      </p:pic>
      <p:sp>
        <p:nvSpPr>
          <p:cNvPr id="7" name="TextBox 6">
            <a:extLst>
              <a:ext uri="{FF2B5EF4-FFF2-40B4-BE49-F238E27FC236}">
                <a16:creationId xmlns:a16="http://schemas.microsoft.com/office/drawing/2014/main" id="{99DBD639-FE35-E92A-7A12-35D612EB045D}"/>
              </a:ext>
            </a:extLst>
          </p:cNvPr>
          <p:cNvSpPr txBox="1"/>
          <p:nvPr/>
        </p:nvSpPr>
        <p:spPr>
          <a:xfrm>
            <a:off x="2121030" y="4780978"/>
            <a:ext cx="855011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Mumbai (1,078) has the most customers, followed by Chennai (834). Hyderabad (593) has the least customers.</a:t>
            </a:r>
          </a:p>
          <a:p>
            <a:pPr marL="285750" indent="-285750">
              <a:buFont typeface="Arial" panose="020B0604020202020204" pitchFamily="34" charset="0"/>
              <a:buChar char="•"/>
            </a:pPr>
            <a:r>
              <a:rPr lang="en-US" dirty="0"/>
              <a:t>In Mumbai, salaried IT employees (364) make up the largest group of customers, followed by salaried other employees, government employees, and so on. The same pattern is observed in other cities as well.</a:t>
            </a:r>
            <a:endParaRPr lang="en-IN" dirty="0"/>
          </a:p>
        </p:txBody>
      </p:sp>
      <p:sp>
        <p:nvSpPr>
          <p:cNvPr id="8" name="Left Brace 7">
            <a:extLst>
              <a:ext uri="{FF2B5EF4-FFF2-40B4-BE49-F238E27FC236}">
                <a16:creationId xmlns:a16="http://schemas.microsoft.com/office/drawing/2014/main" id="{D45C73AA-25B6-F1CD-3D04-8C099056FE48}"/>
              </a:ext>
            </a:extLst>
          </p:cNvPr>
          <p:cNvSpPr/>
          <p:nvPr/>
        </p:nvSpPr>
        <p:spPr>
          <a:xfrm rot="16200000">
            <a:off x="5401809" y="1896893"/>
            <a:ext cx="555684" cy="469926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72073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CE46E-08A0-2B73-B410-86945E799EDE}"/>
              </a:ext>
            </a:extLst>
          </p:cNvPr>
          <p:cNvPicPr>
            <a:picLocks noChangeAspect="1"/>
          </p:cNvPicPr>
          <p:nvPr/>
        </p:nvPicPr>
        <p:blipFill>
          <a:blip r:embed="rId2">
            <a:extLst>
              <a:ext uri="{28A0092B-C50C-407E-A947-70E740481C1C}">
                <a14:useLocalDpi xmlns:a14="http://schemas.microsoft.com/office/drawing/2010/main" val="0"/>
              </a:ext>
            </a:extLst>
          </a:blip>
          <a:srcRect l="8196" t="34026" r="71314" b="46035"/>
          <a:stretch/>
        </p:blipFill>
        <p:spPr>
          <a:xfrm>
            <a:off x="386498" y="395926"/>
            <a:ext cx="3865679" cy="1998482"/>
          </a:xfrm>
          <a:prstGeom prst="rect">
            <a:avLst/>
          </a:prstGeom>
        </p:spPr>
      </p:pic>
      <p:sp>
        <p:nvSpPr>
          <p:cNvPr id="4" name="TextBox 3">
            <a:extLst>
              <a:ext uri="{FF2B5EF4-FFF2-40B4-BE49-F238E27FC236}">
                <a16:creationId xmlns:a16="http://schemas.microsoft.com/office/drawing/2014/main" id="{7BB7BE27-F9E0-36F9-3373-F4182A959EFD}"/>
              </a:ext>
            </a:extLst>
          </p:cNvPr>
          <p:cNvSpPr txBox="1"/>
          <p:nvPr/>
        </p:nvSpPr>
        <p:spPr>
          <a:xfrm>
            <a:off x="4572000" y="556181"/>
            <a:ext cx="4628561" cy="1477328"/>
          </a:xfrm>
          <a:prstGeom prst="rect">
            <a:avLst/>
          </a:prstGeom>
          <a:noFill/>
        </p:spPr>
        <p:txBody>
          <a:bodyPr wrap="square" rtlCol="0">
            <a:spAutoFit/>
          </a:bodyPr>
          <a:lstStyle/>
          <a:p>
            <a:r>
              <a:rPr lang="en-US" dirty="0"/>
              <a:t>Among </a:t>
            </a:r>
            <a:r>
              <a:rPr lang="en-US" dirty="0" err="1"/>
              <a:t>Mitron</a:t>
            </a:r>
            <a:r>
              <a:rPr lang="en-US" dirty="0"/>
              <a:t> Bank customers, salaried IT employees (1,294) have the most, followed by salaried other employees (893), freelancers (784), and government employees (399), who have the least.</a:t>
            </a:r>
            <a:endParaRPr lang="en-IN" dirty="0"/>
          </a:p>
        </p:txBody>
      </p:sp>
      <p:pic>
        <p:nvPicPr>
          <p:cNvPr id="6" name="Picture 5">
            <a:extLst>
              <a:ext uri="{FF2B5EF4-FFF2-40B4-BE49-F238E27FC236}">
                <a16:creationId xmlns:a16="http://schemas.microsoft.com/office/drawing/2014/main" id="{1A08EBEA-F028-ADCB-8DD5-4EC44734894D}"/>
              </a:ext>
            </a:extLst>
          </p:cNvPr>
          <p:cNvPicPr>
            <a:picLocks noChangeAspect="1"/>
          </p:cNvPicPr>
          <p:nvPr/>
        </p:nvPicPr>
        <p:blipFill>
          <a:blip r:embed="rId2">
            <a:extLst>
              <a:ext uri="{28A0092B-C50C-407E-A947-70E740481C1C}">
                <a14:useLocalDpi xmlns:a14="http://schemas.microsoft.com/office/drawing/2010/main" val="0"/>
              </a:ext>
            </a:extLst>
          </a:blip>
          <a:srcRect l="28763" t="34026" r="50747" b="45889"/>
          <a:stretch/>
        </p:blipFill>
        <p:spPr>
          <a:xfrm>
            <a:off x="7019245" y="3318234"/>
            <a:ext cx="4362631" cy="2271860"/>
          </a:xfrm>
          <a:prstGeom prst="rect">
            <a:avLst/>
          </a:prstGeom>
        </p:spPr>
      </p:pic>
      <p:sp>
        <p:nvSpPr>
          <p:cNvPr id="7" name="TextBox 6">
            <a:extLst>
              <a:ext uri="{FF2B5EF4-FFF2-40B4-BE49-F238E27FC236}">
                <a16:creationId xmlns:a16="http://schemas.microsoft.com/office/drawing/2014/main" id="{DE9BB81D-D513-EC45-79A9-895620A7EB90}"/>
              </a:ext>
            </a:extLst>
          </p:cNvPr>
          <p:cNvSpPr txBox="1"/>
          <p:nvPr/>
        </p:nvSpPr>
        <p:spPr>
          <a:xfrm>
            <a:off x="1762812" y="3638746"/>
            <a:ext cx="4769963" cy="1200329"/>
          </a:xfrm>
          <a:prstGeom prst="rect">
            <a:avLst/>
          </a:prstGeom>
          <a:noFill/>
        </p:spPr>
        <p:txBody>
          <a:bodyPr wrap="square" rtlCol="0">
            <a:spAutoFit/>
          </a:bodyPr>
          <a:lstStyle/>
          <a:p>
            <a:r>
              <a:rPr lang="en-US" dirty="0"/>
              <a:t>In terms of age groups, </a:t>
            </a:r>
            <a:r>
              <a:rPr lang="en-US" dirty="0" err="1"/>
              <a:t>Mitron</a:t>
            </a:r>
            <a:r>
              <a:rPr lang="en-US" dirty="0"/>
              <a:t> Bank has the most customers in the 25-34 age group (1,498), followed by 35-45 (1,273), 21-24 (691), and the least in the 45+ age group (538).</a:t>
            </a:r>
            <a:endParaRPr lang="en-IN" dirty="0"/>
          </a:p>
        </p:txBody>
      </p:sp>
    </p:spTree>
    <p:extLst>
      <p:ext uri="{BB962C8B-B14F-4D97-AF65-F5344CB8AC3E}">
        <p14:creationId xmlns:p14="http://schemas.microsoft.com/office/powerpoint/2010/main" val="125640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50232F-2449-6FBC-3BEC-39D78FE4F003}"/>
              </a:ext>
            </a:extLst>
          </p:cNvPr>
          <p:cNvSpPr txBox="1"/>
          <p:nvPr/>
        </p:nvSpPr>
        <p:spPr>
          <a:xfrm>
            <a:off x="735291" y="424206"/>
            <a:ext cx="986986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 terms of customer segments, Mumbai has the most lower-class customers (430), followed by middle-class customers (351) and upper-class customers (297). Other cities like Chennai, Bengaluru, Delhi NCR, and Hyderabad follow.</a:t>
            </a:r>
            <a:endParaRPr lang="en-IN" dirty="0"/>
          </a:p>
        </p:txBody>
      </p:sp>
      <p:pic>
        <p:nvPicPr>
          <p:cNvPr id="4" name="Picture 3">
            <a:extLst>
              <a:ext uri="{FF2B5EF4-FFF2-40B4-BE49-F238E27FC236}">
                <a16:creationId xmlns:a16="http://schemas.microsoft.com/office/drawing/2014/main" id="{6A679013-7751-08ED-3D83-7B7788E92D9D}"/>
              </a:ext>
            </a:extLst>
          </p:cNvPr>
          <p:cNvPicPr>
            <a:picLocks noChangeAspect="1"/>
          </p:cNvPicPr>
          <p:nvPr/>
        </p:nvPicPr>
        <p:blipFill>
          <a:blip r:embed="rId2">
            <a:extLst>
              <a:ext uri="{28A0092B-C50C-407E-A947-70E740481C1C}">
                <a14:useLocalDpi xmlns:a14="http://schemas.microsoft.com/office/drawing/2010/main" val="0"/>
              </a:ext>
            </a:extLst>
          </a:blip>
          <a:srcRect l="7964" t="53966" r="75257" b="27696"/>
          <a:stretch/>
        </p:blipFill>
        <p:spPr>
          <a:xfrm>
            <a:off x="433632" y="1656760"/>
            <a:ext cx="3052190" cy="1772240"/>
          </a:xfrm>
          <a:prstGeom prst="rect">
            <a:avLst/>
          </a:prstGeom>
        </p:spPr>
      </p:pic>
      <p:pic>
        <p:nvPicPr>
          <p:cNvPr id="6" name="Picture 5">
            <a:extLst>
              <a:ext uri="{FF2B5EF4-FFF2-40B4-BE49-F238E27FC236}">
                <a16:creationId xmlns:a16="http://schemas.microsoft.com/office/drawing/2014/main" id="{FEF3CE64-8DE4-C2E6-AF4B-3689DF2EFF68}"/>
              </a:ext>
            </a:extLst>
          </p:cNvPr>
          <p:cNvPicPr>
            <a:picLocks noChangeAspect="1"/>
          </p:cNvPicPr>
          <p:nvPr/>
        </p:nvPicPr>
        <p:blipFill>
          <a:blip r:embed="rId2">
            <a:extLst>
              <a:ext uri="{28A0092B-C50C-407E-A947-70E740481C1C}">
                <a14:useLocalDpi xmlns:a14="http://schemas.microsoft.com/office/drawing/2010/main" val="0"/>
              </a:ext>
            </a:extLst>
          </a:blip>
          <a:srcRect l="24742" t="54774" r="58402" b="28278"/>
          <a:stretch/>
        </p:blipFill>
        <p:spPr>
          <a:xfrm>
            <a:off x="433633" y="3912621"/>
            <a:ext cx="3052190" cy="1866010"/>
          </a:xfrm>
          <a:prstGeom prst="rect">
            <a:avLst/>
          </a:prstGeom>
        </p:spPr>
      </p:pic>
      <p:pic>
        <p:nvPicPr>
          <p:cNvPr id="8" name="Picture 7">
            <a:extLst>
              <a:ext uri="{FF2B5EF4-FFF2-40B4-BE49-F238E27FC236}">
                <a16:creationId xmlns:a16="http://schemas.microsoft.com/office/drawing/2014/main" id="{A2F12446-2228-934A-4568-C60990B5C86F}"/>
              </a:ext>
            </a:extLst>
          </p:cNvPr>
          <p:cNvPicPr>
            <a:picLocks noChangeAspect="1"/>
          </p:cNvPicPr>
          <p:nvPr/>
        </p:nvPicPr>
        <p:blipFill>
          <a:blip r:embed="rId2">
            <a:extLst>
              <a:ext uri="{28A0092B-C50C-407E-A947-70E740481C1C}">
                <a14:useLocalDpi xmlns:a14="http://schemas.microsoft.com/office/drawing/2010/main" val="0"/>
              </a:ext>
            </a:extLst>
          </a:blip>
          <a:srcRect l="8274" t="71190" r="75257" b="9212"/>
          <a:stretch/>
        </p:blipFill>
        <p:spPr>
          <a:xfrm>
            <a:off x="6096000" y="1656760"/>
            <a:ext cx="2803352" cy="1772240"/>
          </a:xfrm>
          <a:prstGeom prst="rect">
            <a:avLst/>
          </a:prstGeom>
        </p:spPr>
      </p:pic>
      <p:pic>
        <p:nvPicPr>
          <p:cNvPr id="10" name="Picture 9">
            <a:extLst>
              <a:ext uri="{FF2B5EF4-FFF2-40B4-BE49-F238E27FC236}">
                <a16:creationId xmlns:a16="http://schemas.microsoft.com/office/drawing/2014/main" id="{37CA44B6-2C0F-70F4-4938-863A795F30D4}"/>
              </a:ext>
            </a:extLst>
          </p:cNvPr>
          <p:cNvPicPr>
            <a:picLocks noChangeAspect="1"/>
          </p:cNvPicPr>
          <p:nvPr/>
        </p:nvPicPr>
        <p:blipFill>
          <a:blip r:embed="rId2">
            <a:extLst>
              <a:ext uri="{28A0092B-C50C-407E-A947-70E740481C1C}">
                <a14:useLocalDpi xmlns:a14="http://schemas.microsoft.com/office/drawing/2010/main" val="0"/>
              </a:ext>
            </a:extLst>
          </a:blip>
          <a:srcRect l="24742" t="72638" r="58093" b="9357"/>
          <a:stretch/>
        </p:blipFill>
        <p:spPr>
          <a:xfrm>
            <a:off x="6096000" y="3912621"/>
            <a:ext cx="2790376" cy="1931998"/>
          </a:xfrm>
          <a:prstGeom prst="rect">
            <a:avLst/>
          </a:prstGeom>
        </p:spPr>
      </p:pic>
      <p:sp>
        <p:nvSpPr>
          <p:cNvPr id="11" name="TextBox 10">
            <a:extLst>
              <a:ext uri="{FF2B5EF4-FFF2-40B4-BE49-F238E27FC236}">
                <a16:creationId xmlns:a16="http://schemas.microsoft.com/office/drawing/2014/main" id="{E16C6408-22B0-8551-CC64-C5B801FC4006}"/>
              </a:ext>
            </a:extLst>
          </p:cNvPr>
          <p:cNvSpPr txBox="1"/>
          <p:nvPr/>
        </p:nvSpPr>
        <p:spPr>
          <a:xfrm>
            <a:off x="3657600" y="1753386"/>
            <a:ext cx="2281287" cy="2031325"/>
          </a:xfrm>
          <a:prstGeom prst="rect">
            <a:avLst/>
          </a:prstGeom>
          <a:noFill/>
        </p:spPr>
        <p:txBody>
          <a:bodyPr wrap="square" rtlCol="0">
            <a:spAutoFit/>
          </a:bodyPr>
          <a:lstStyle/>
          <a:p>
            <a:r>
              <a:rPr lang="en-US" dirty="0" err="1"/>
              <a:t>Mitron</a:t>
            </a:r>
            <a:r>
              <a:rPr lang="en-US" dirty="0"/>
              <a:t> Bank's male customers have a higher income than female customers, with males earning 134M and females earning 73M.</a:t>
            </a:r>
            <a:endParaRPr lang="en-IN" dirty="0"/>
          </a:p>
        </p:txBody>
      </p:sp>
      <p:sp>
        <p:nvSpPr>
          <p:cNvPr id="12" name="TextBox 11">
            <a:extLst>
              <a:ext uri="{FF2B5EF4-FFF2-40B4-BE49-F238E27FC236}">
                <a16:creationId xmlns:a16="http://schemas.microsoft.com/office/drawing/2014/main" id="{4711925F-7C31-DD66-26E8-EE50EE974A7E}"/>
              </a:ext>
            </a:extLst>
          </p:cNvPr>
          <p:cNvSpPr txBox="1"/>
          <p:nvPr/>
        </p:nvSpPr>
        <p:spPr>
          <a:xfrm>
            <a:off x="3657600" y="3912621"/>
            <a:ext cx="2281287" cy="2031325"/>
          </a:xfrm>
          <a:prstGeom prst="rect">
            <a:avLst/>
          </a:prstGeom>
          <a:noFill/>
        </p:spPr>
        <p:txBody>
          <a:bodyPr wrap="square" rtlCol="0">
            <a:spAutoFit/>
          </a:bodyPr>
          <a:lstStyle/>
          <a:p>
            <a:r>
              <a:rPr lang="en-US" dirty="0" err="1"/>
              <a:t>Mitron</a:t>
            </a:r>
            <a:r>
              <a:rPr lang="en-US" dirty="0"/>
              <a:t> Bank's male customers have higher spending than female customers, with males spending 59.52M and females spending 28.96M.</a:t>
            </a:r>
            <a:endParaRPr lang="en-IN" dirty="0"/>
          </a:p>
        </p:txBody>
      </p:sp>
      <p:sp>
        <p:nvSpPr>
          <p:cNvPr id="14" name="TextBox 13">
            <a:extLst>
              <a:ext uri="{FF2B5EF4-FFF2-40B4-BE49-F238E27FC236}">
                <a16:creationId xmlns:a16="http://schemas.microsoft.com/office/drawing/2014/main" id="{A7394FFE-4F5A-18F9-04C5-95EA5DAF85E2}"/>
              </a:ext>
            </a:extLst>
          </p:cNvPr>
          <p:cNvSpPr txBox="1"/>
          <p:nvPr/>
        </p:nvSpPr>
        <p:spPr>
          <a:xfrm>
            <a:off x="8978507" y="3912621"/>
            <a:ext cx="3253295" cy="1754326"/>
          </a:xfrm>
          <a:prstGeom prst="rect">
            <a:avLst/>
          </a:prstGeom>
          <a:noFill/>
        </p:spPr>
        <p:txBody>
          <a:bodyPr wrap="square" rtlCol="0">
            <a:spAutoFit/>
          </a:bodyPr>
          <a:lstStyle/>
          <a:p>
            <a:r>
              <a:rPr lang="en-US" dirty="0"/>
              <a:t>At </a:t>
            </a:r>
            <a:r>
              <a:rPr lang="en-US" dirty="0" err="1"/>
              <a:t>Mitron</a:t>
            </a:r>
            <a:r>
              <a:rPr lang="en-US" dirty="0"/>
              <a:t> Bank, married customers have higher spending than single customers, with married customers spending 71.5M and single customers spending 16.98M.</a:t>
            </a:r>
            <a:endParaRPr lang="en-IN" dirty="0"/>
          </a:p>
        </p:txBody>
      </p:sp>
      <p:sp>
        <p:nvSpPr>
          <p:cNvPr id="3" name="Rectangle 1">
            <a:extLst>
              <a:ext uri="{FF2B5EF4-FFF2-40B4-BE49-F238E27FC236}">
                <a16:creationId xmlns:a16="http://schemas.microsoft.com/office/drawing/2014/main" id="{CBCA9499-8A6F-D78A-737F-C3F01F028BEC}"/>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EA51E00-B359-1656-2ED8-B3334F619D46}"/>
              </a:ext>
            </a:extLst>
          </p:cNvPr>
          <p:cNvSpPr txBox="1"/>
          <p:nvPr/>
        </p:nvSpPr>
        <p:spPr>
          <a:xfrm>
            <a:off x="9043489" y="1599497"/>
            <a:ext cx="3172643" cy="2339102"/>
          </a:xfrm>
          <a:prstGeom prst="rect">
            <a:avLst/>
          </a:prstGeom>
          <a:noFill/>
        </p:spPr>
        <p:txBody>
          <a:bodyPr wrap="square" rtlCol="0">
            <a:spAutoFit/>
          </a:bodyPr>
          <a:lstStyle/>
          <a:p>
            <a:r>
              <a:rPr kumimoji="0" lang="en-US" altLang="en-US" sz="1600" b="0" i="0" u="none" strike="noStrike" cap="none" normalizeH="0" baseline="0" dirty="0">
                <a:ln>
                  <a:noFill/>
                </a:ln>
                <a:solidFill>
                  <a:schemeClr val="tx1"/>
                </a:solidFill>
                <a:effectLst/>
                <a:latin typeface="Arial" panose="020B0604020202020204" pitchFamily="34" charset="0"/>
              </a:rPr>
              <a:t>At </a:t>
            </a:r>
            <a:r>
              <a:rPr kumimoji="0" lang="en-US" altLang="en-US" sz="1600" b="0" i="0" u="none" strike="noStrike" cap="none" normalizeH="0" baseline="0" dirty="0" err="1">
                <a:ln>
                  <a:noFill/>
                </a:ln>
                <a:solidFill>
                  <a:schemeClr val="tx1"/>
                </a:solidFill>
                <a:effectLst/>
                <a:latin typeface="Arial" panose="020B0604020202020204" pitchFamily="34" charset="0"/>
              </a:rPr>
              <a:t>Mitron</a:t>
            </a:r>
            <a:r>
              <a:rPr kumimoji="0" lang="en-US" altLang="en-US" sz="1600" b="0" i="0" u="none" strike="noStrike" cap="none" normalizeH="0" baseline="0" dirty="0">
                <a:ln>
                  <a:noFill/>
                </a:ln>
                <a:solidFill>
                  <a:schemeClr val="tx1"/>
                </a:solidFill>
                <a:effectLst/>
                <a:latin typeface="Arial" panose="020B0604020202020204" pitchFamily="34" charset="0"/>
              </a:rPr>
              <a:t> Bank, there are 3,136 married customers and 864 single customers. The income of married customers is higher than that of single customers, with married customers earning 167M and single customers earning 39M.</a:t>
            </a:r>
          </a:p>
          <a:p>
            <a:endParaRPr lang="en-IN" dirty="0"/>
          </a:p>
        </p:txBody>
      </p:sp>
    </p:spTree>
    <p:extLst>
      <p:ext uri="{BB962C8B-B14F-4D97-AF65-F5344CB8AC3E}">
        <p14:creationId xmlns:p14="http://schemas.microsoft.com/office/powerpoint/2010/main" val="125505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68262F-244F-DAB3-0FAE-2695E0309F5B}"/>
              </a:ext>
            </a:extLst>
          </p:cNvPr>
          <p:cNvPicPr>
            <a:picLocks noChangeAspect="1"/>
          </p:cNvPicPr>
          <p:nvPr/>
        </p:nvPicPr>
        <p:blipFill>
          <a:blip r:embed="rId2">
            <a:extLst>
              <a:ext uri="{28A0092B-C50C-407E-A947-70E740481C1C}">
                <a14:useLocalDpi xmlns:a14="http://schemas.microsoft.com/office/drawing/2010/main" val="0"/>
              </a:ext>
            </a:extLst>
          </a:blip>
          <a:srcRect l="9588" t="47417" r="61339" b="32789"/>
          <a:stretch/>
        </p:blipFill>
        <p:spPr>
          <a:xfrm>
            <a:off x="452487" y="537326"/>
            <a:ext cx="4996206" cy="2045617"/>
          </a:xfrm>
          <a:prstGeom prst="rect">
            <a:avLst/>
          </a:prstGeom>
        </p:spPr>
      </p:pic>
      <p:pic>
        <p:nvPicPr>
          <p:cNvPr id="5" name="Picture 4">
            <a:extLst>
              <a:ext uri="{FF2B5EF4-FFF2-40B4-BE49-F238E27FC236}">
                <a16:creationId xmlns:a16="http://schemas.microsoft.com/office/drawing/2014/main" id="{E43DE822-3AD0-6A69-5AEE-C011DC60DF6D}"/>
              </a:ext>
            </a:extLst>
          </p:cNvPr>
          <p:cNvPicPr>
            <a:picLocks noChangeAspect="1"/>
          </p:cNvPicPr>
          <p:nvPr/>
        </p:nvPicPr>
        <p:blipFill>
          <a:blip r:embed="rId2">
            <a:extLst>
              <a:ext uri="{28A0092B-C50C-407E-A947-70E740481C1C}">
                <a14:useLocalDpi xmlns:a14="http://schemas.microsoft.com/office/drawing/2010/main" val="0"/>
              </a:ext>
            </a:extLst>
          </a:blip>
          <a:srcRect l="39047" t="25149" r="33350" b="52147"/>
          <a:stretch/>
        </p:blipFill>
        <p:spPr>
          <a:xfrm>
            <a:off x="5783351" y="3535053"/>
            <a:ext cx="6169837" cy="2696066"/>
          </a:xfrm>
          <a:prstGeom prst="rect">
            <a:avLst/>
          </a:prstGeom>
        </p:spPr>
      </p:pic>
      <p:sp>
        <p:nvSpPr>
          <p:cNvPr id="8" name="TextBox 7">
            <a:extLst>
              <a:ext uri="{FF2B5EF4-FFF2-40B4-BE49-F238E27FC236}">
                <a16:creationId xmlns:a16="http://schemas.microsoft.com/office/drawing/2014/main" id="{9D1067BD-74BB-0AFA-2094-9E6FFA3BEC82}"/>
              </a:ext>
            </a:extLst>
          </p:cNvPr>
          <p:cNvSpPr txBox="1"/>
          <p:nvPr/>
        </p:nvSpPr>
        <p:spPr>
          <a:xfrm>
            <a:off x="5783351" y="735290"/>
            <a:ext cx="49962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 </a:t>
            </a:r>
            <a:r>
              <a:rPr lang="en-US" dirty="0" err="1"/>
              <a:t>Mitron</a:t>
            </a:r>
            <a:r>
              <a:rPr lang="en-US" dirty="0"/>
              <a:t> Bank, the 45+ age group has the highest income (61K), followed by the 35-45 age group (53K), the 25-34 age group (52K), and the 21-24 age group, which has the least income (41K).</a:t>
            </a:r>
            <a:endParaRPr lang="en-IN" dirty="0"/>
          </a:p>
        </p:txBody>
      </p:sp>
      <p:sp>
        <p:nvSpPr>
          <p:cNvPr id="9" name="TextBox 8">
            <a:extLst>
              <a:ext uri="{FF2B5EF4-FFF2-40B4-BE49-F238E27FC236}">
                <a16:creationId xmlns:a16="http://schemas.microsoft.com/office/drawing/2014/main" id="{BFF8DD77-8F42-0F2C-4163-ED278B9A8A50}"/>
              </a:ext>
            </a:extLst>
          </p:cNvPr>
          <p:cNvSpPr txBox="1"/>
          <p:nvPr/>
        </p:nvSpPr>
        <p:spPr>
          <a:xfrm>
            <a:off x="1112363" y="4005923"/>
            <a:ext cx="4147793" cy="1754326"/>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800" b="0" i="0" u="none" strike="noStrike" cap="none" normalizeH="0" baseline="0">
                <a:ln>
                  <a:noFill/>
                </a:ln>
                <a:solidFill>
                  <a:schemeClr val="tx1"/>
                </a:solidFill>
                <a:effectLst/>
                <a:latin typeface="Arial" panose="020B0604020202020204" pitchFamily="34" charset="0"/>
              </a:rPr>
              <a:t>Business owners have the highest monthly income (70K) with only 630 customers, followed by salaried IT employees (61K). Freelancers have the least monthly income compared to others (35K).</a:t>
            </a:r>
            <a:endParaRPr lang="en-IN" dirty="0"/>
          </a:p>
        </p:txBody>
      </p:sp>
      <p:sp>
        <p:nvSpPr>
          <p:cNvPr id="2" name="Rectangle 1">
            <a:extLst>
              <a:ext uri="{FF2B5EF4-FFF2-40B4-BE49-F238E27FC236}">
                <a16:creationId xmlns:a16="http://schemas.microsoft.com/office/drawing/2014/main" id="{0D14A852-84D8-EE61-CECB-0DCFA0B2E417}"/>
              </a:ext>
            </a:extLst>
          </p:cNvPr>
          <p:cNvSpPr>
            <a:spLocks noChangeArrowheads="1"/>
          </p:cNvSpPr>
          <p:nvPr/>
        </p:nvSpPr>
        <p:spPr bwMode="auto">
          <a:xfrm>
            <a:off x="631139" y="3352321"/>
            <a:ext cx="42802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15635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984</TotalTime>
  <Words>1738</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Manrope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shakti singh</dc:creator>
  <cp:lastModifiedBy>shakti singh</cp:lastModifiedBy>
  <cp:revision>8</cp:revision>
  <dcterms:created xsi:type="dcterms:W3CDTF">2024-11-27T10:02:56Z</dcterms:created>
  <dcterms:modified xsi:type="dcterms:W3CDTF">2024-11-30T11:41:51Z</dcterms:modified>
</cp:coreProperties>
</file>