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4" r:id="rId1"/>
  </p:sldMasterIdLst>
  <p:notesMasterIdLst>
    <p:notesMasterId r:id="rId19"/>
  </p:notesMasterIdLst>
  <p:sldIdLst>
    <p:sldId id="281" r:id="rId2"/>
    <p:sldId id="269" r:id="rId3"/>
    <p:sldId id="282" r:id="rId4"/>
    <p:sldId id="270" r:id="rId5"/>
    <p:sldId id="271" r:id="rId6"/>
    <p:sldId id="285" r:id="rId7"/>
    <p:sldId id="272" r:id="rId8"/>
    <p:sldId id="273" r:id="rId9"/>
    <p:sldId id="275" r:id="rId10"/>
    <p:sldId id="274" r:id="rId11"/>
    <p:sldId id="276" r:id="rId12"/>
    <p:sldId id="277" r:id="rId13"/>
    <p:sldId id="280" r:id="rId14"/>
    <p:sldId id="278" r:id="rId15"/>
    <p:sldId id="279" r:id="rId16"/>
    <p:sldId id="283" r:id="rId17"/>
    <p:sldId id="284" r:id="rId18"/>
  </p:sldIdLst>
  <p:sldSz cx="18288000" cy="10287000"/>
  <p:notesSz cx="6858000" cy="9144000"/>
  <p:embeddedFontLst>
    <p:embeddedFont>
      <p:font typeface="Corbel" panose="020B0503020204020204" pitchFamily="3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2549" autoAdjust="0"/>
  </p:normalViewPr>
  <p:slideViewPr>
    <p:cSldViewPr>
      <p:cViewPr varScale="1">
        <p:scale>
          <a:sx n="66" d="100"/>
          <a:sy n="66" d="100"/>
        </p:scale>
        <p:origin x="9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C1220-0FC8-4901-A27E-DF47FD158C11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A26D3-951E-4AB6-B2B4-0D38CCF0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907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819150" y="-7144"/>
            <a:ext cx="7522368" cy="10294145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602" y="2070103"/>
            <a:ext cx="12861933" cy="3924299"/>
          </a:xfrm>
        </p:spPr>
        <p:txBody>
          <a:bodyPr anchor="b">
            <a:normAutofit/>
          </a:bodyPr>
          <a:lstStyle>
            <a:lvl1pPr algn="r">
              <a:defRPr sz="9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066" y="5994401"/>
            <a:ext cx="10481468" cy="2082801"/>
          </a:xfrm>
        </p:spPr>
        <p:txBody>
          <a:bodyPr anchor="t">
            <a:normAutofit/>
          </a:bodyPr>
          <a:lstStyle>
            <a:lvl1pPr marL="0" indent="0" algn="r">
              <a:buNone/>
              <a:defRPr sz="315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8618" y="8824913"/>
            <a:ext cx="6486066" cy="54768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6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7099298"/>
            <a:ext cx="15028067" cy="85010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9018" y="1398168"/>
            <a:ext cx="12338916" cy="47474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7" y="7949405"/>
            <a:ext cx="15028067" cy="740568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0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1028700"/>
            <a:ext cx="15028067" cy="4572000"/>
          </a:xfrm>
        </p:spPr>
        <p:txBody>
          <a:bodyPr anchor="ctr">
            <a:normAutofit/>
          </a:bodyPr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9" y="6515100"/>
            <a:ext cx="15028070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19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5217" y="5143499"/>
            <a:ext cx="12799223" cy="5715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7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67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72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4962872"/>
            <a:ext cx="15028064" cy="2203200"/>
          </a:xfrm>
        </p:spPr>
        <p:txBody>
          <a:bodyPr anchor="b">
            <a:normAutofit/>
          </a:bodyPr>
          <a:lstStyle>
            <a:lvl1pPr algn="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6072"/>
            <a:ext cx="15028065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8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70" y="5829300"/>
            <a:ext cx="15028065" cy="13335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3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2800"/>
            <a:ext cx="15028065" cy="1524000"/>
          </a:xfrm>
        </p:spPr>
        <p:txBody>
          <a:bodyPr anchor="t">
            <a:normAutofit/>
          </a:bodyPr>
          <a:lstStyle>
            <a:lvl1pPr marL="0" indent="0" algn="r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44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1028701"/>
            <a:ext cx="15028068" cy="409098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69" y="5257800"/>
            <a:ext cx="1502807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70" cy="21717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40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13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98983" y="1028700"/>
            <a:ext cx="2655554" cy="765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6468" y="1028700"/>
            <a:ext cx="12029613" cy="76581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8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427785" y="8800697"/>
            <a:ext cx="8267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419" y="4000498"/>
            <a:ext cx="13396121" cy="3165573"/>
          </a:xfrm>
        </p:spPr>
        <p:txBody>
          <a:bodyPr anchor="b"/>
          <a:lstStyle>
            <a:lvl1pPr algn="r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8417" y="7166072"/>
            <a:ext cx="13396122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2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6469" y="4000499"/>
            <a:ext cx="7342583" cy="4686302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1951" y="4000500"/>
            <a:ext cx="7342584" cy="4686300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8269" y="3987800"/>
            <a:ext cx="6910782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6467" y="5003006"/>
            <a:ext cx="7342584" cy="3683793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20731" y="4000500"/>
            <a:ext cx="6933806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11951" y="5003006"/>
            <a:ext cx="7342584" cy="3683793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5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2400300"/>
            <a:ext cx="5323682" cy="2057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3050" y="1028699"/>
            <a:ext cx="9361485" cy="7658102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9" y="4457700"/>
            <a:ext cx="5323682" cy="2743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3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086" y="2628899"/>
            <a:ext cx="8139237" cy="2057400"/>
          </a:xfrm>
        </p:spPr>
        <p:txBody>
          <a:bodyPr anchor="b">
            <a:normAutofit/>
          </a:bodyPr>
          <a:lstStyle>
            <a:lvl1pPr algn="ctr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92023" y="1371600"/>
            <a:ext cx="4921461" cy="6858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4086" y="4686299"/>
            <a:ext cx="8139237" cy="2743200"/>
          </a:xfrm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6219" y="1"/>
            <a:ext cx="3655220" cy="10287002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6" y="4000499"/>
            <a:ext cx="15028070" cy="468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98984" y="8824913"/>
            <a:ext cx="17145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8419" y="8824913"/>
            <a:ext cx="1062626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27785" y="8824913"/>
            <a:ext cx="82675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0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685800" rtl="0" eaLnBrk="1" latinLnBrk="0" hangingPunct="1">
        <a:spcBef>
          <a:spcPct val="0"/>
        </a:spcBef>
        <a:buNone/>
        <a:defRPr sz="6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7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Excel_Worksheet.xlsx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736D74-9844-29CB-C8EF-A870E5F7A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Will Singapore reach an Overall Recycling Rate of 70% by 2030?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4F04E9C-282B-9FAE-E7C6-4D23932A0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6200" y="6559547"/>
            <a:ext cx="10167936" cy="331469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Group 2 Members:</a:t>
            </a:r>
          </a:p>
          <a:p>
            <a:pPr algn="l"/>
            <a:r>
              <a:rPr lang="en-US" dirty="0"/>
              <a:t>Ayushi Shakya</a:t>
            </a:r>
          </a:p>
          <a:p>
            <a:pPr algn="l"/>
            <a:r>
              <a:rPr lang="en-US" dirty="0"/>
              <a:t>Sarthak Nagapurkar</a:t>
            </a:r>
          </a:p>
          <a:p>
            <a:pPr algn="l"/>
            <a:r>
              <a:rPr lang="en-US" dirty="0" err="1"/>
              <a:t>Debanjan</a:t>
            </a:r>
            <a:r>
              <a:rPr lang="en-US" dirty="0"/>
              <a:t> Datta</a:t>
            </a:r>
          </a:p>
          <a:p>
            <a:pPr algn="l"/>
            <a:r>
              <a:rPr lang="en-US" dirty="0" err="1"/>
              <a:t>Ilansurya</a:t>
            </a:r>
            <a:r>
              <a:rPr lang="en-US" dirty="0"/>
              <a:t> </a:t>
            </a:r>
            <a:r>
              <a:rPr lang="en-US" dirty="0" err="1"/>
              <a:t>Ilancheziyan</a:t>
            </a:r>
            <a:endParaRPr lang="en-US" dirty="0"/>
          </a:p>
          <a:p>
            <a:pPr algn="l"/>
            <a:r>
              <a:rPr lang="en-IN" dirty="0" err="1"/>
              <a:t>Kruti</a:t>
            </a:r>
            <a:r>
              <a:rPr lang="en-IN" dirty="0"/>
              <a:t> Chandrashekar</a:t>
            </a: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C4E938ED-8DD5-6B2E-713D-813F8ECD37E5}"/>
              </a:ext>
            </a:extLst>
          </p:cNvPr>
          <p:cNvSpPr/>
          <p:nvPr/>
        </p:nvSpPr>
        <p:spPr>
          <a:xfrm>
            <a:off x="2895600" y="313269"/>
            <a:ext cx="3543720" cy="3513667"/>
          </a:xfrm>
          <a:custGeom>
            <a:avLst/>
            <a:gdLst/>
            <a:ahLst/>
            <a:cxnLst/>
            <a:rect l="l" t="t" r="r" b="b"/>
            <a:pathLst>
              <a:path w="6861759" h="6570134">
                <a:moveTo>
                  <a:pt x="0" y="0"/>
                </a:moveTo>
                <a:lnTo>
                  <a:pt x="6861759" y="0"/>
                </a:lnTo>
                <a:lnTo>
                  <a:pt x="6861759" y="6570134"/>
                </a:lnTo>
                <a:lnTo>
                  <a:pt x="0" y="65701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92021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589F-9991-584E-D51D-A1ED01F4C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057399"/>
          </a:xfrm>
        </p:spPr>
        <p:txBody>
          <a:bodyPr/>
          <a:lstStyle/>
          <a:p>
            <a:r>
              <a:rPr lang="en-US" dirty="0"/>
              <a:t>Overall Recycling Rate Projections through </a:t>
            </a:r>
            <a:br>
              <a:rPr lang="en-US" dirty="0"/>
            </a:br>
            <a:r>
              <a:rPr lang="en-US" dirty="0"/>
              <a:t>As-is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34C5E-1AB8-056C-B317-9B3B12052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0" y="3390900"/>
            <a:ext cx="8839200" cy="5715000"/>
          </a:xfrm>
        </p:spPr>
      </p:pic>
    </p:spTree>
    <p:extLst>
      <p:ext uri="{BB962C8B-B14F-4D97-AF65-F5344CB8AC3E}">
        <p14:creationId xmlns:p14="http://schemas.microsoft.com/office/powerpoint/2010/main" val="4034842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2C45-DAC8-45D2-321F-EF6F0E2A9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1142999"/>
          </a:xfrm>
        </p:spPr>
        <p:txBody>
          <a:bodyPr/>
          <a:lstStyle/>
          <a:p>
            <a:r>
              <a:rPr lang="en-US" dirty="0"/>
              <a:t>Understanding the As-is Analysis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7C5CC-D811-A930-9D45-2CFBFB3F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466" y="2400300"/>
            <a:ext cx="15028070" cy="6705600"/>
          </a:xfrm>
        </p:spPr>
        <p:txBody>
          <a:bodyPr>
            <a:normAutofit/>
          </a:bodyPr>
          <a:lstStyle/>
          <a:p>
            <a:r>
              <a:rPr lang="en-US" dirty="0"/>
              <a:t>Overall Recycling Rates from 2023 to 2030 are likely to remain in the same range as they were in the last few years between 57 and 61</a:t>
            </a:r>
            <a:r>
              <a:rPr lang="en-IN" dirty="0"/>
              <a:t>%.</a:t>
            </a:r>
          </a:p>
          <a:p>
            <a:r>
              <a:rPr lang="en-IN" dirty="0"/>
              <a:t>Singapore needs to find new export markets in other countries for recycled goods to see an improvement in paper recycling rates.</a:t>
            </a:r>
          </a:p>
          <a:p>
            <a:r>
              <a:rPr lang="en-IN" dirty="0"/>
              <a:t>Major breakthroughs in the form of technological advancements, and innovative strategies are needed to improve plastic recycling rates.</a:t>
            </a:r>
          </a:p>
          <a:p>
            <a:r>
              <a:rPr lang="en-IN" dirty="0"/>
              <a:t>A policy decision or innovative strategy is required to improve food recycling rates with lower investment.</a:t>
            </a:r>
          </a:p>
          <a:p>
            <a:r>
              <a:rPr lang="en-IN" dirty="0"/>
              <a:t>Case studies of Germany and South Korea can be used to get insights to new strategies for improving overall recycling rate.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CEBA6-A76A-0C34-9E11-86F5C0C4A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2545" y="8558211"/>
            <a:ext cx="32670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0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48F9-0250-0AF0-49EF-7B9B8893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1676399"/>
          </a:xfrm>
        </p:spPr>
        <p:txBody>
          <a:bodyPr/>
          <a:lstStyle/>
          <a:p>
            <a:r>
              <a:rPr lang="en-US" dirty="0"/>
              <a:t>Solver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78904-D33F-4F63-EB41-E59BB50F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466" y="2705100"/>
            <a:ext cx="15028070" cy="5981701"/>
          </a:xfrm>
        </p:spPr>
        <p:txBody>
          <a:bodyPr/>
          <a:lstStyle/>
          <a:p>
            <a:r>
              <a:rPr lang="en-US" dirty="0"/>
              <a:t>Recycling rate of Plastic needs to improve significantly to around 50%</a:t>
            </a:r>
          </a:p>
          <a:p>
            <a:r>
              <a:rPr lang="en-US" dirty="0"/>
              <a:t>With existing food recycling infrastructure huge investment needed to improve food recycling rates. </a:t>
            </a:r>
          </a:p>
          <a:p>
            <a:r>
              <a:rPr lang="en-US" dirty="0"/>
              <a:t>A significant technological advancement, innovative strategy required to improve food recycling rates significantly with lower investment.</a:t>
            </a:r>
          </a:p>
          <a:p>
            <a:r>
              <a:rPr lang="en-US" dirty="0"/>
              <a:t>Recycling rates of paper need to hold constant or improve slightly.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E83E9-BF60-4BCC-21E7-F9172490B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38149"/>
            <a:ext cx="2324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74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955F-8BFE-A64D-17CC-023221B9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467" y="419099"/>
            <a:ext cx="15028070" cy="2286001"/>
          </a:xfrm>
        </p:spPr>
        <p:txBody>
          <a:bodyPr>
            <a:normAutofit/>
          </a:bodyPr>
          <a:lstStyle/>
          <a:p>
            <a:r>
              <a:rPr lang="en-US" sz="4400" dirty="0"/>
              <a:t>Trade-off Analysis: Overall recycling rate and Energy generated through Incineration tradeoff with constant annual increase in NEA Development Expenditure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5CC78-E5BC-8040-7DFC-2BF381B2E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467" y="2857500"/>
            <a:ext cx="15028070" cy="2514600"/>
          </a:xfrm>
        </p:spPr>
        <p:txBody>
          <a:bodyPr/>
          <a:lstStyle/>
          <a:p>
            <a:r>
              <a:rPr lang="en-US" dirty="0"/>
              <a:t>Increase in NEA Development Expenditure likely to improve food recycling rates which would in turn improve overall recycling rates.</a:t>
            </a:r>
          </a:p>
          <a:p>
            <a:r>
              <a:rPr lang="en-US" dirty="0"/>
              <a:t>This would lead to lower non-recyclable waste leading to lower energy generated through incineration plants.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44572C-DC96-420B-526E-A42AE65E1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623128"/>
            <a:ext cx="7653337" cy="42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663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18908-875D-E9C4-B2AC-B291A1A8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467" y="1181100"/>
            <a:ext cx="15028070" cy="2057400"/>
          </a:xfrm>
        </p:spPr>
        <p:txBody>
          <a:bodyPr>
            <a:normAutofit fontScale="90000"/>
          </a:bodyPr>
          <a:lstStyle/>
          <a:p>
            <a:r>
              <a:rPr lang="en-US" dirty="0"/>
              <a:t>Sensitivity Analysis: Finding new export markets for recycled goods at a constant rate starting 2023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20918-83F4-E6A3-3D07-BE2ADD60A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466" y="3467101"/>
            <a:ext cx="15028070" cy="2438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likely to improve the recycling rate of paper and might lead to improvements in overall recycling rate.</a:t>
            </a:r>
          </a:p>
          <a:p>
            <a:r>
              <a:rPr lang="en-US" dirty="0"/>
              <a:t>This has to be supplemented by increase in increase in plastic and food recycling rates to achieve the 70% target.</a:t>
            </a:r>
            <a:endParaRPr lang="en-IN" dirty="0"/>
          </a:p>
        </p:txBody>
      </p:sp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44B4559A-2E8B-548C-99F9-7D43DB341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861" y="6134101"/>
            <a:ext cx="7484177" cy="396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824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18908-875D-E9C4-B2AC-B291A1A8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Sensitivity Analysis: Major technological breakthrough increasing plastic recycling rates significantly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20918-83F4-E6A3-3D07-BE2ADD60A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466" y="3848101"/>
            <a:ext cx="15028070" cy="2514600"/>
          </a:xfrm>
        </p:spPr>
        <p:txBody>
          <a:bodyPr/>
          <a:lstStyle/>
          <a:p>
            <a:r>
              <a:rPr lang="en-US" dirty="0"/>
              <a:t>Overall recycling rates will improve slightly from the As-is analysis projection. This won’t alone be sufficient to achieve the overall target of 70%</a:t>
            </a:r>
          </a:p>
          <a:p>
            <a:r>
              <a:rPr lang="en-US" dirty="0"/>
              <a:t>This increase needs to be supplemented by an increase in recycling rates in food and paper to achieve the overall target.</a:t>
            </a:r>
            <a:endParaRPr lang="en-IN" dirty="0"/>
          </a:p>
        </p:txBody>
      </p:sp>
      <p:pic>
        <p:nvPicPr>
          <p:cNvPr id="5" name="Picture 4" descr="A graph with a red line&#10;&#10;Description automatically generated">
            <a:extLst>
              <a:ext uri="{FF2B5EF4-FFF2-40B4-BE49-F238E27FC236}">
                <a16:creationId xmlns:a16="http://schemas.microsoft.com/office/drawing/2014/main" id="{C0DF3C03-4E9B-017C-AB18-BC4A9C64F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9536" y="6057900"/>
            <a:ext cx="6050654" cy="401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08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9151" y="-7144"/>
            <a:ext cx="7522369" cy="10294145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9A246CA-2146-F43E-92BC-EA55D027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677" y="2070102"/>
            <a:ext cx="8142648" cy="3924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dirty="0"/>
              <a:t>Demo</a:t>
            </a:r>
          </a:p>
        </p:txBody>
      </p:sp>
      <p:pic>
        <p:nvPicPr>
          <p:cNvPr id="7" name="Picture 6" descr="Camera lens close up">
            <a:extLst>
              <a:ext uri="{FF2B5EF4-FFF2-40B4-BE49-F238E27FC236}">
                <a16:creationId xmlns:a16="http://schemas.microsoft.com/office/drawing/2014/main" id="{47AC67C0-5FEB-7DF0-EF4B-33EB362F5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40" r="37504"/>
          <a:stretch/>
        </p:blipFill>
        <p:spPr>
          <a:xfrm>
            <a:off x="12191997" y="10"/>
            <a:ext cx="6096001" cy="10286990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E26E34D-BF59-DE7C-2EF4-C3DD46CCBC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020599"/>
              </p:ext>
            </p:extLst>
          </p:nvPr>
        </p:nvGraphicFramePr>
        <p:xfrm>
          <a:off x="6705714" y="6151562"/>
          <a:ext cx="2859880" cy="2413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400" imgH="771792" progId="Excel.Sheet.12">
                  <p:embed/>
                </p:oleObj>
              </mc:Choice>
              <mc:Fallback>
                <p:oleObj name="Worksheet" showAsIcon="1" r:id="rId4" imgW="914400" imgH="77179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05714" y="6151562"/>
                        <a:ext cx="2859880" cy="2413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9730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8829-CAF6-789E-B05B-CD29EF07D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86503-A94F-478E-39F5-1D3D370D7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79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9B4F-FB59-8DE4-2F51-EBB836CF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028701"/>
            <a:ext cx="12251533" cy="1295399"/>
          </a:xfrm>
        </p:spPr>
        <p:txBody>
          <a:bodyPr/>
          <a:lstStyle/>
          <a:p>
            <a:r>
              <a:rPr lang="en-US" dirty="0"/>
              <a:t>INTRODUCTION</a:t>
            </a:r>
            <a:endParaRPr lang="ta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A27D-AD6C-6F5D-145A-5CF898101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2952747"/>
            <a:ext cx="15028070" cy="630555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</a:t>
            </a:r>
            <a:r>
              <a:rPr lang="en-S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overall waste </a:t>
            </a:r>
            <a:r>
              <a:rPr lang="en-SG" sz="3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recycling rate in Singapore is 57% as of 2022.</a:t>
            </a: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National Environment Agency (NEA) has implemented the Net Zero Waste Masterplan, which is a comprehensive strategy that aims to reduce waste and increase recycling rates.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plan sets out various targets and initiatives to achieve a sustainable and zero-waste future.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One of the key targets outlined in the Zero Waste Masterplan is </a:t>
            </a:r>
            <a:r>
              <a:rPr 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to achieve a recycling rate of 70% in Singapore by the year 2030. </a:t>
            </a:r>
          </a:p>
          <a:p>
            <a:pPr marL="0" indent="0">
              <a:buNone/>
            </a:pPr>
            <a:endParaRPr lang="ta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ACF8E-A88D-1957-6757-50085FF8C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0" y="828674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9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ED32-650E-31B8-159D-56509629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1904999"/>
          </a:xfrm>
        </p:spPr>
        <p:txBody>
          <a:bodyPr/>
          <a:lstStyle/>
          <a:p>
            <a:r>
              <a:rPr lang="en-US" dirty="0"/>
              <a:t>Analysis Performed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6FF9B-C1BF-BA01-7F5E-BDF57EF1C9B4}"/>
              </a:ext>
            </a:extLst>
          </p:cNvPr>
          <p:cNvSpPr/>
          <p:nvPr/>
        </p:nvSpPr>
        <p:spPr>
          <a:xfrm>
            <a:off x="3576485" y="3293810"/>
            <a:ext cx="2900515" cy="9844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As-is Analysis</a:t>
            </a:r>
            <a:endParaRPr lang="en-IN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CED42F-D66F-9E21-C485-454E8369F501}"/>
              </a:ext>
            </a:extLst>
          </p:cNvPr>
          <p:cNvSpPr/>
          <p:nvPr/>
        </p:nvSpPr>
        <p:spPr>
          <a:xfrm>
            <a:off x="3576485" y="4749596"/>
            <a:ext cx="2895599" cy="9844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Solver Analysis</a:t>
            </a:r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661F82-890C-CFA3-7AB5-3BCBA3EAD02E}"/>
              </a:ext>
            </a:extLst>
          </p:cNvPr>
          <p:cNvSpPr/>
          <p:nvPr/>
        </p:nvSpPr>
        <p:spPr>
          <a:xfrm>
            <a:off x="7830162" y="3186882"/>
            <a:ext cx="7653334" cy="1091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Will Singapore reach an overall recycling rate of 70%?</a:t>
            </a:r>
            <a:endParaRPr lang="en-IN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0629EA-67BB-E8E5-DC79-BF57F21E3E72}"/>
              </a:ext>
            </a:extLst>
          </p:cNvPr>
          <p:cNvSpPr/>
          <p:nvPr/>
        </p:nvSpPr>
        <p:spPr>
          <a:xfrm>
            <a:off x="7851596" y="4686300"/>
            <a:ext cx="7655107" cy="9844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can Singapore reach an overall recycling rate of 70%?</a:t>
            </a:r>
            <a:endParaRPr lang="en-IN" sz="2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6E9049-8DC4-FBFC-042F-7A9EBF9B0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0" y="6264996"/>
            <a:ext cx="2738284" cy="9844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400" dirty="0"/>
              <a:t>Trade-off Analysis</a:t>
            </a:r>
            <a:endParaRPr lang="en-IN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ECA152-23E5-F715-B162-268BDA85D941}"/>
              </a:ext>
            </a:extLst>
          </p:cNvPr>
          <p:cNvSpPr/>
          <p:nvPr/>
        </p:nvSpPr>
        <p:spPr>
          <a:xfrm>
            <a:off x="7851595" y="6264996"/>
            <a:ext cx="7655107" cy="9844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if the NEA increases Development Expenditure?</a:t>
            </a:r>
            <a:endParaRPr lang="en-IN" sz="2400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F203F83-A8F5-A2E5-E9A3-CB1BAA197F59}"/>
              </a:ext>
            </a:extLst>
          </p:cNvPr>
          <p:cNvSpPr txBox="1">
            <a:spLocks/>
          </p:cNvSpPr>
          <p:nvPr/>
        </p:nvSpPr>
        <p:spPr>
          <a:xfrm>
            <a:off x="3733800" y="7757044"/>
            <a:ext cx="2738284" cy="9844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428625" indent="-428625" algn="l" defTabSz="685800" rtl="0" eaLnBrk="1" latinLnBrk="0" hangingPunct="1">
              <a:spcBef>
                <a:spcPct val="20000"/>
              </a:spcBef>
              <a:spcAft>
                <a:spcPts val="9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3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1114425" indent="-428625" algn="l" defTabSz="685800" rtl="0" eaLnBrk="1" latinLnBrk="0" hangingPunct="1">
              <a:spcBef>
                <a:spcPct val="20000"/>
              </a:spcBef>
              <a:spcAft>
                <a:spcPts val="9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3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800225" indent="-428625" algn="l" defTabSz="685800" rtl="0" eaLnBrk="1" latinLnBrk="0" hangingPunct="1">
              <a:spcBef>
                <a:spcPct val="20000"/>
              </a:spcBef>
              <a:spcAft>
                <a:spcPts val="9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7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2314575" indent="-257175" algn="l" defTabSz="685800" rtl="0" eaLnBrk="1" latinLnBrk="0" hangingPunct="1">
              <a:spcBef>
                <a:spcPct val="20000"/>
              </a:spcBef>
              <a:spcAft>
                <a:spcPts val="9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3000375" indent="-257175" algn="l" defTabSz="685800" rtl="0" eaLnBrk="1" latinLnBrk="0" hangingPunct="1">
              <a:spcBef>
                <a:spcPct val="20000"/>
              </a:spcBef>
              <a:spcAft>
                <a:spcPts val="9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1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3771900" indent="-342900" algn="l" defTabSz="685800" rtl="0" eaLnBrk="1" latinLnBrk="0" hangingPunct="1">
              <a:spcBef>
                <a:spcPct val="20000"/>
              </a:spcBef>
              <a:spcAft>
                <a:spcPts val="9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1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4457700" indent="-342900" algn="l" defTabSz="685800" rtl="0" eaLnBrk="1" latinLnBrk="0" hangingPunct="1">
              <a:spcBef>
                <a:spcPct val="20000"/>
              </a:spcBef>
              <a:spcAft>
                <a:spcPts val="9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1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5143500" indent="-342900" algn="l" defTabSz="685800" rtl="0" eaLnBrk="1" latinLnBrk="0" hangingPunct="1">
              <a:spcBef>
                <a:spcPct val="20000"/>
              </a:spcBef>
              <a:spcAft>
                <a:spcPts val="9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1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5829300" indent="-342900" algn="l" defTabSz="685800" rtl="0" eaLnBrk="1" latinLnBrk="0" hangingPunct="1">
              <a:spcBef>
                <a:spcPct val="20000"/>
              </a:spcBef>
              <a:spcAft>
                <a:spcPts val="9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1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/>
              <a:t>Sensitivity Analysis</a:t>
            </a:r>
            <a:endParaRPr lang="en-IN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F72892-74E6-2D81-2BDA-A171A0ED5F8E}"/>
              </a:ext>
            </a:extLst>
          </p:cNvPr>
          <p:cNvSpPr/>
          <p:nvPr/>
        </p:nvSpPr>
        <p:spPr>
          <a:xfrm>
            <a:off x="7828389" y="7626760"/>
            <a:ext cx="7655107" cy="9844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if new export markets for recycled goods are found?</a:t>
            </a:r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3B7954-C2AA-AD18-E613-8B427A051D4B}"/>
              </a:ext>
            </a:extLst>
          </p:cNvPr>
          <p:cNvSpPr/>
          <p:nvPr/>
        </p:nvSpPr>
        <p:spPr>
          <a:xfrm>
            <a:off x="7851595" y="9035846"/>
            <a:ext cx="7631901" cy="9844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if a new technological advancement comes up for recycling plastics?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6185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526A-2E79-1E97-0D0F-376920E4E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466" y="114301"/>
            <a:ext cx="13165934" cy="2438400"/>
          </a:xfrm>
        </p:spPr>
        <p:txBody>
          <a:bodyPr/>
          <a:lstStyle/>
          <a:p>
            <a:r>
              <a:rPr lang="en-US" dirty="0"/>
              <a:t>Data used for Analysis</a:t>
            </a:r>
            <a:endParaRPr lang="ta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15E30-8F77-69C6-44A8-DDF5F6253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466" y="2400300"/>
            <a:ext cx="15028070" cy="6286501"/>
          </a:xfrm>
        </p:spPr>
        <p:txBody>
          <a:bodyPr>
            <a:normAutofit fontScale="47500" lnSpcReduction="20000"/>
          </a:bodyPr>
          <a:lstStyle/>
          <a:p>
            <a:r>
              <a:rPr lang="en-US" sz="7600" dirty="0"/>
              <a:t>Population in Singapore since 2003</a:t>
            </a:r>
          </a:p>
          <a:p>
            <a:r>
              <a:rPr lang="en-US" sz="7600" dirty="0"/>
              <a:t>Incoming tourist arrivals since 2003</a:t>
            </a:r>
          </a:p>
          <a:p>
            <a:r>
              <a:rPr lang="en-US" sz="7600" dirty="0"/>
              <a:t>Waste management data since 2003</a:t>
            </a:r>
          </a:p>
          <a:p>
            <a:r>
              <a:rPr lang="en-US" sz="7600" dirty="0"/>
              <a:t>National Environmental Agency Development Expenditure since 2008</a:t>
            </a:r>
          </a:p>
          <a:p>
            <a:r>
              <a:rPr lang="en-US" sz="7600" dirty="0"/>
              <a:t>Exported recycled goods from 2015 to 2019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5100" dirty="0"/>
              <a:t>Sources : </a:t>
            </a:r>
          </a:p>
          <a:p>
            <a:r>
              <a:rPr lang="en-US" sz="5100" dirty="0"/>
              <a:t>National Environmental Agency website</a:t>
            </a:r>
          </a:p>
          <a:p>
            <a:r>
              <a:rPr lang="en-US" sz="5100" dirty="0"/>
              <a:t> singstat.gov.in</a:t>
            </a:r>
          </a:p>
          <a:p>
            <a:r>
              <a:rPr lang="en-US" sz="5100" dirty="0"/>
              <a:t> Ministry of Sustainability and Development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9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8E1A-D882-F73E-CD63-23CC9448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1600199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atin typeface="Open Sans"/>
              </a:rPr>
              <a:t>Basis of our Analysis</a:t>
            </a:r>
            <a:br>
              <a:rPr lang="en-US" sz="6600" dirty="0">
                <a:solidFill>
                  <a:srgbClr val="317F54"/>
                </a:solidFill>
                <a:latin typeface="Open Sans"/>
              </a:rPr>
            </a:br>
            <a:endParaRPr lang="ta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C0DC0-8527-22BE-93BA-FBFE38ED1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466" y="2247900"/>
            <a:ext cx="15028070" cy="6438901"/>
          </a:xfrm>
        </p:spPr>
        <p:txBody>
          <a:bodyPr/>
          <a:lstStyle/>
          <a:p>
            <a:r>
              <a:rPr lang="en-US" dirty="0"/>
              <a:t>Consideration of human factors like population and incoming tourist to calculate waste generated in different categories.</a:t>
            </a:r>
          </a:p>
          <a:p>
            <a:r>
              <a:rPr lang="en-US" dirty="0"/>
              <a:t>We have assumed a three-year period for the NEA Development expenditure to have an impact on food recycling rate.</a:t>
            </a:r>
          </a:p>
          <a:p>
            <a:r>
              <a:rPr lang="en-US" dirty="0"/>
              <a:t>We have assumed total recyclable exported to impact recycling rate of paper linearly based on data and the business context.</a:t>
            </a:r>
          </a:p>
          <a:p>
            <a:r>
              <a:rPr lang="en-US" dirty="0"/>
              <a:t>We have assumed the amount spent on waste recycling annually as a constant proportion of NEA Development  Expenditure.</a:t>
            </a:r>
            <a:endParaRPr lang="ta-IN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5198656-8CC9-B61D-9C11-7048A8B5A722}"/>
              </a:ext>
            </a:extLst>
          </p:cNvPr>
          <p:cNvSpPr/>
          <p:nvPr/>
        </p:nvSpPr>
        <p:spPr>
          <a:xfrm>
            <a:off x="14782800" y="7810500"/>
            <a:ext cx="2286000" cy="2369574"/>
          </a:xfrm>
          <a:custGeom>
            <a:avLst/>
            <a:gdLst/>
            <a:ahLst/>
            <a:cxnLst/>
            <a:rect l="l" t="t" r="r" b="b"/>
            <a:pathLst>
              <a:path w="6861759" h="6570134">
                <a:moveTo>
                  <a:pt x="0" y="0"/>
                </a:moveTo>
                <a:lnTo>
                  <a:pt x="6861759" y="0"/>
                </a:lnTo>
                <a:lnTo>
                  <a:pt x="6861759" y="6570134"/>
                </a:lnTo>
                <a:lnTo>
                  <a:pt x="0" y="65701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09206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6218" y="0"/>
            <a:ext cx="3655219" cy="10287002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28AA69-8563-20A3-BAEE-949D50BF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468" y="1028700"/>
            <a:ext cx="4218577" cy="2628898"/>
          </a:xfrm>
        </p:spPr>
        <p:txBody>
          <a:bodyPr>
            <a:normAutofit/>
          </a:bodyPr>
          <a:lstStyle/>
          <a:p>
            <a:r>
              <a:rPr lang="en-US" sz="4800"/>
              <a:t>Influence Diagram</a:t>
            </a:r>
            <a:endParaRPr lang="en-IN" sz="4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F9166-9DF4-5AD6-A54D-BF825E35D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465" y="4000498"/>
            <a:ext cx="4218580" cy="4686302"/>
          </a:xfrm>
        </p:spPr>
        <p:txBody>
          <a:bodyPr>
            <a:normAutofit/>
          </a:bodyPr>
          <a:lstStyle/>
          <a:p>
            <a:endParaRPr lang="en-IN" sz="2700"/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1743" y="973396"/>
            <a:ext cx="10322793" cy="784794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different types of waste&#10;&#10;Description automatically generated">
            <a:extLst>
              <a:ext uri="{FF2B5EF4-FFF2-40B4-BE49-F238E27FC236}">
                <a16:creationId xmlns:a16="http://schemas.microsoft.com/office/drawing/2014/main" id="{A4AA79D3-751F-4EFA-CCD7-19FF77E17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616" y="1517647"/>
            <a:ext cx="6598411" cy="682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8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236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5624" y="0"/>
            <a:ext cx="16702376" cy="10287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8037" y="0"/>
            <a:ext cx="3655220" cy="10287002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089692E-7E6F-8DEE-8015-68AB5D3D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019" y="1608913"/>
            <a:ext cx="4562336" cy="6783971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Projection of Waste Generated till 2030</a:t>
            </a:r>
            <a:endParaRPr lang="ta-IN" sz="4800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153F94-096F-349B-7FC7-CAA477601483}"/>
              </a:ext>
            </a:extLst>
          </p:cNvPr>
          <p:cNvSpPr/>
          <p:nvPr/>
        </p:nvSpPr>
        <p:spPr>
          <a:xfrm>
            <a:off x="9428849" y="1371940"/>
            <a:ext cx="4114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Increase in population and incoming tourists till 2030</a:t>
            </a:r>
            <a:endParaRPr lang="ta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020FB2-392A-4D1C-7576-6021CA0AE7CB}"/>
              </a:ext>
            </a:extLst>
          </p:cNvPr>
          <p:cNvSpPr/>
          <p:nvPr/>
        </p:nvSpPr>
        <p:spPr>
          <a:xfrm>
            <a:off x="12725400" y="3699638"/>
            <a:ext cx="32766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Increase in Food, Plastic, Metallic and Other Waste Generated</a:t>
            </a:r>
            <a:endParaRPr lang="en-IN" sz="2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B5CEB9-CD74-A541-6327-2D6D0BF1DE16}"/>
              </a:ext>
            </a:extLst>
          </p:cNvPr>
          <p:cNvCxnSpPr/>
          <p:nvPr/>
        </p:nvCxnSpPr>
        <p:spPr>
          <a:xfrm>
            <a:off x="11868332" y="2265446"/>
            <a:ext cx="1917004" cy="143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662CB5D-6D5B-5F98-689E-24EAD2297341}"/>
              </a:ext>
            </a:extLst>
          </p:cNvPr>
          <p:cNvSpPr/>
          <p:nvPr/>
        </p:nvSpPr>
        <p:spPr>
          <a:xfrm>
            <a:off x="8507589" y="2942235"/>
            <a:ext cx="2858445" cy="1343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Paper Waste Generated to remain roughly constant</a:t>
            </a:r>
            <a:endParaRPr lang="en-IN" sz="2400" dirty="0"/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133897A2-E967-A7A9-2F37-A96227755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36811" y="5166852"/>
            <a:ext cx="6248400" cy="4686300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359B398-44D7-8B6B-B52A-B2FD9B996156}"/>
              </a:ext>
            </a:extLst>
          </p:cNvPr>
          <p:cNvSpPr/>
          <p:nvPr/>
        </p:nvSpPr>
        <p:spPr>
          <a:xfrm>
            <a:off x="13401306" y="2476500"/>
            <a:ext cx="2132675" cy="8989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Linear Regression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49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236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5624" y="0"/>
            <a:ext cx="16702376" cy="10287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8037" y="0"/>
            <a:ext cx="3655220" cy="10287002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089692E-7E6F-8DEE-8015-68AB5D3D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019" y="1608913"/>
            <a:ext cx="4562336" cy="6783971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Projection of Food  and Plastic Recycling Rates</a:t>
            </a:r>
            <a:endParaRPr lang="ta-IN" sz="4800" dirty="0">
              <a:solidFill>
                <a:schemeClr val="tx2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D8F307-5236-AD1D-AFE7-D14106FF9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70601" y="5143501"/>
            <a:ext cx="6332442" cy="464820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F153F94-096F-349B-7FC7-CAA477601483}"/>
              </a:ext>
            </a:extLst>
          </p:cNvPr>
          <p:cNvSpPr/>
          <p:nvPr/>
        </p:nvSpPr>
        <p:spPr>
          <a:xfrm>
            <a:off x="7724855" y="1031192"/>
            <a:ext cx="4114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Expected Increase in NEA Development Expenditure</a:t>
            </a:r>
            <a:endParaRPr lang="ta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020FB2-392A-4D1C-7576-6021CA0AE7CB}"/>
              </a:ext>
            </a:extLst>
          </p:cNvPr>
          <p:cNvSpPr/>
          <p:nvPr/>
        </p:nvSpPr>
        <p:spPr>
          <a:xfrm>
            <a:off x="12682037" y="2685709"/>
            <a:ext cx="3276600" cy="1243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Likely to lead to a slight improvement in Food Recycling Rates</a:t>
            </a:r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387E12-65A7-2777-C928-E4AD8956E3A3}"/>
              </a:ext>
            </a:extLst>
          </p:cNvPr>
          <p:cNvSpPr/>
          <p:nvPr/>
        </p:nvSpPr>
        <p:spPr>
          <a:xfrm>
            <a:off x="7944881" y="2685709"/>
            <a:ext cx="3276600" cy="2047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Plastic Recycling Rates to remain constant or rangebound due to saturation in recycling infrastructure</a:t>
            </a:r>
            <a:endParaRPr lang="en-IN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70C1A4-09B8-796D-6E74-822FD4943E40}"/>
              </a:ext>
            </a:extLst>
          </p:cNvPr>
          <p:cNvCxnSpPr/>
          <p:nvPr/>
        </p:nvCxnSpPr>
        <p:spPr>
          <a:xfrm>
            <a:off x="11850007" y="1714500"/>
            <a:ext cx="1484993" cy="97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390A710-0978-8708-4008-1601C0C1E1C2}"/>
              </a:ext>
            </a:extLst>
          </p:cNvPr>
          <p:cNvSpPr/>
          <p:nvPr/>
        </p:nvSpPr>
        <p:spPr>
          <a:xfrm>
            <a:off x="12953999" y="1409701"/>
            <a:ext cx="3004637" cy="9143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Linear Regression considering 3-year time window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75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236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5624" y="0"/>
            <a:ext cx="16702376" cy="10287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8037" y="0"/>
            <a:ext cx="3655220" cy="10287002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089692E-7E6F-8DEE-8015-68AB5D3D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019" y="1608913"/>
            <a:ext cx="4562336" cy="6783971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Projection of Paper Recycling Rates</a:t>
            </a:r>
            <a:endParaRPr lang="ta-IN" sz="4800" dirty="0">
              <a:solidFill>
                <a:schemeClr val="tx2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1561D1-BD1C-95E6-DA63-1FC3DE8D3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81888" y="6056870"/>
            <a:ext cx="5043512" cy="3782634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F153F94-096F-349B-7FC7-CAA477601483}"/>
              </a:ext>
            </a:extLst>
          </p:cNvPr>
          <p:cNvSpPr/>
          <p:nvPr/>
        </p:nvSpPr>
        <p:spPr>
          <a:xfrm>
            <a:off x="7681889" y="1257300"/>
            <a:ext cx="7505582" cy="175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Decrease in recycled goods export market due to growing digitalization, countries banning imports of recycled goods</a:t>
            </a:r>
            <a:endParaRPr lang="ta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020FB2-392A-4D1C-7576-6021CA0AE7CB}"/>
              </a:ext>
            </a:extLst>
          </p:cNvPr>
          <p:cNvSpPr/>
          <p:nvPr/>
        </p:nvSpPr>
        <p:spPr>
          <a:xfrm>
            <a:off x="11277601" y="4166266"/>
            <a:ext cx="3909870" cy="159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Paper Recycling rates to decrease due to reduced demand of recycled paper</a:t>
            </a:r>
            <a:endParaRPr lang="en-IN" sz="2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CD2DF2-E72C-A2B5-377F-AB49B4A003C9}"/>
              </a:ext>
            </a:extLst>
          </p:cNvPr>
          <p:cNvCxnSpPr>
            <a:cxnSpLocks/>
          </p:cNvCxnSpPr>
          <p:nvPr/>
        </p:nvCxnSpPr>
        <p:spPr>
          <a:xfrm>
            <a:off x="11915923" y="3008671"/>
            <a:ext cx="811935" cy="118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C49064C0-9B47-B381-D9B0-70117A74A87D}"/>
              </a:ext>
            </a:extLst>
          </p:cNvPr>
          <p:cNvSpPr/>
          <p:nvPr/>
        </p:nvSpPr>
        <p:spPr>
          <a:xfrm>
            <a:off x="12725400" y="3305292"/>
            <a:ext cx="1752600" cy="6952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Linear fit curve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661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538</TotalTime>
  <Words>787</Words>
  <Application>Microsoft Office PowerPoint</Application>
  <PresentationFormat>Custom</PresentationFormat>
  <Paragraphs>76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Corbel</vt:lpstr>
      <vt:lpstr>Open Sans</vt:lpstr>
      <vt:lpstr>Calibri</vt:lpstr>
      <vt:lpstr>Arial</vt:lpstr>
      <vt:lpstr>Parallax</vt:lpstr>
      <vt:lpstr>Microsoft Excel Worksheet</vt:lpstr>
      <vt:lpstr>Will Singapore reach an Overall Recycling Rate of 70% by 2030?</vt:lpstr>
      <vt:lpstr>INTRODUCTION</vt:lpstr>
      <vt:lpstr>Analysis Performed</vt:lpstr>
      <vt:lpstr>Data used for Analysis</vt:lpstr>
      <vt:lpstr>Basis of our Analysis </vt:lpstr>
      <vt:lpstr>Influence Diagram</vt:lpstr>
      <vt:lpstr>Projection of Waste Generated till 2030</vt:lpstr>
      <vt:lpstr>Projection of Food  and Plastic Recycling Rates</vt:lpstr>
      <vt:lpstr>Projection of Paper Recycling Rates</vt:lpstr>
      <vt:lpstr>Overall Recycling Rate Projections through  As-is Analysis</vt:lpstr>
      <vt:lpstr>Understanding the As-is Analysis Results</vt:lpstr>
      <vt:lpstr>Solver Analysis</vt:lpstr>
      <vt:lpstr>Trade-off Analysis: Overall recycling rate and Energy generated through Incineration tradeoff with constant annual increase in NEA Development Expenditure</vt:lpstr>
      <vt:lpstr>Sensitivity Analysis: Finding new export markets for recycled goods at a constant rate starting 2023</vt:lpstr>
      <vt:lpstr>Sensitivity Analysis: Major technological breakthrough increasing plastic recycling rates significantly</vt:lpstr>
      <vt:lpstr>Demo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Ayushi Shakya</dc:creator>
  <cp:lastModifiedBy>Ayushi SHAKYA</cp:lastModifiedBy>
  <cp:revision>13</cp:revision>
  <dcterms:created xsi:type="dcterms:W3CDTF">2006-08-16T00:00:00Z</dcterms:created>
  <dcterms:modified xsi:type="dcterms:W3CDTF">2024-08-02T07:52:36Z</dcterms:modified>
  <dc:identifier>DAFyuwVz4fY</dc:identifier>
</cp:coreProperties>
</file>