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0" name="Shape 110"/>
          <p:cNvSpPr/>
          <p:nvPr>
            <p:ph type="sldImg"/>
          </p:nvPr>
        </p:nvSpPr>
        <p:spPr>
          <a:xfrm>
            <a:off x="1143000" y="685800"/>
            <a:ext cx="4572000" cy="3429000"/>
          </a:xfrm>
          <a:prstGeom prst="rect">
            <a:avLst/>
          </a:prstGeom>
        </p:spPr>
        <p:txBody>
          <a:bodyPr/>
          <a:lstStyle/>
          <a:p>
            <a:pPr/>
          </a:p>
        </p:txBody>
      </p:sp>
      <p:sp>
        <p:nvSpPr>
          <p:cNvPr id="111" name="Shape 1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685800" y="2130425"/>
            <a:ext cx="7772400" cy="1470025"/>
          </a:xfrm>
          <a:prstGeom prst="rect">
            <a:avLst/>
          </a:prstGeom>
        </p:spPr>
        <p:txBody>
          <a:bodyPr/>
          <a:lstStyle/>
          <a:p>
            <a:pPr/>
            <a:r>
              <a:t>Title Text</a:t>
            </a:r>
          </a:p>
        </p:txBody>
      </p:sp>
      <p:sp>
        <p:nvSpPr>
          <p:cNvPr id="13"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7356018" y="6296342"/>
            <a:ext cx="263983" cy="269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3" name="Title Text"/>
          <p:cNvSpPr txBox="1"/>
          <p:nvPr>
            <p:ph type="title"/>
          </p:nvPr>
        </p:nvSpPr>
        <p:spPr>
          <a:prstGeom prst="rect">
            <a:avLst/>
          </a:prstGeom>
        </p:spPr>
        <p:txBody>
          <a:bodyPr/>
          <a:lstStyle/>
          <a:p>
            <a:pPr/>
            <a:r>
              <a:t>Title Text</a:t>
            </a:r>
          </a:p>
        </p:txBody>
      </p:sp>
      <p:sp>
        <p:nvSpPr>
          <p:cNvPr id="9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2" name="Title Text"/>
          <p:cNvSpPr txBox="1"/>
          <p:nvPr>
            <p:ph type="title"/>
          </p:nvPr>
        </p:nvSpPr>
        <p:spPr>
          <a:xfrm>
            <a:off x="6629400" y="274638"/>
            <a:ext cx="2057400" cy="5851526"/>
          </a:xfrm>
          <a:prstGeom prst="rect">
            <a:avLst/>
          </a:prstGeom>
        </p:spPr>
        <p:txBody>
          <a:bodyPr/>
          <a:lstStyle/>
          <a:p>
            <a:pPr/>
            <a:r>
              <a:t>Title Text</a:t>
            </a:r>
          </a:p>
        </p:txBody>
      </p:sp>
      <p:sp>
        <p:nvSpPr>
          <p:cNvPr id="103"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0"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1"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9" name="Title Text"/>
          <p:cNvSpPr txBox="1"/>
          <p:nvPr>
            <p:ph type="title"/>
          </p:nvPr>
        </p:nvSpPr>
        <p:spPr>
          <a:prstGeom prst="rect">
            <a:avLst/>
          </a:prstGeom>
        </p:spPr>
        <p:txBody>
          <a:bodyPr/>
          <a:lstStyle/>
          <a:p>
            <a:pPr/>
            <a:r>
              <a:t>Title Text</a:t>
            </a:r>
          </a:p>
        </p:txBody>
      </p:sp>
      <p:sp>
        <p:nvSpPr>
          <p:cNvPr id="40"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0"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8" name="Title Text"/>
          <p:cNvSpPr txBox="1"/>
          <p:nvPr>
            <p:ph type="title"/>
          </p:nvPr>
        </p:nvSpPr>
        <p:spPr>
          <a:prstGeom prst="rect">
            <a:avLst/>
          </a:prstGeom>
        </p:spPr>
        <p:txBody>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3"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4"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5"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3"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4"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5"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pic>
        <p:nvPicPr>
          <p:cNvPr id="5" name="Google Shape;255;p38" descr="Google Shape;255;p38"/>
          <p:cNvPicPr>
            <a:picLocks noChangeAspect="1"/>
          </p:cNvPicPr>
          <p:nvPr/>
        </p:nvPicPr>
        <p:blipFill>
          <a:blip r:embed="rId2">
            <a:extLst/>
          </a:blip>
          <a:stretch>
            <a:fillRect/>
          </a:stretch>
        </p:blipFill>
        <p:spPr>
          <a:xfrm>
            <a:off x="8147123" y="6209777"/>
            <a:ext cx="516256" cy="524282"/>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Title 1"/>
          <p:cNvSpPr txBox="1"/>
          <p:nvPr>
            <p:ph type="ctrTitle"/>
          </p:nvPr>
        </p:nvSpPr>
        <p:spPr>
          <a:xfrm>
            <a:off x="1905000" y="31116"/>
            <a:ext cx="6400800" cy="1416684"/>
          </a:xfrm>
          <a:prstGeom prst="rect">
            <a:avLst/>
          </a:prstGeom>
          <a:solidFill>
            <a:srgbClr val="DCE6F2"/>
          </a:solidFill>
        </p:spPr>
        <p:txBody>
          <a:bodyPr/>
          <a:lstStyle/>
          <a:p>
            <a:pPr>
              <a:defRPr b="1" sz="2400">
                <a:latin typeface="Times New Roman"/>
                <a:ea typeface="Times New Roman"/>
                <a:cs typeface="Times New Roman"/>
                <a:sym typeface="Times New Roman"/>
              </a:defRPr>
            </a:pPr>
            <a:r>
              <a:t>St. Francis Institute of Technology</a:t>
            </a:r>
            <a:br/>
            <a:r>
              <a:t>Department of Computer Engineering</a:t>
            </a:r>
            <a:br/>
            <a:r>
              <a:rPr b="0"/>
              <a:t>Mini Project – Sem VI</a:t>
            </a:r>
          </a:p>
        </p:txBody>
      </p:sp>
      <p:sp>
        <p:nvSpPr>
          <p:cNvPr id="114" name="Subtitle 2"/>
          <p:cNvSpPr txBox="1"/>
          <p:nvPr>
            <p:ph type="subTitle" sz="quarter" idx="1"/>
          </p:nvPr>
        </p:nvSpPr>
        <p:spPr>
          <a:xfrm>
            <a:off x="307975" y="1981199"/>
            <a:ext cx="8531225" cy="823902"/>
          </a:xfrm>
          <a:prstGeom prst="rect">
            <a:avLst/>
          </a:prstGeom>
        </p:spPr>
        <p:txBody>
          <a:bodyPr/>
          <a:lstStyle>
            <a:lvl1pPr>
              <a:defRPr b="1">
                <a:solidFill>
                  <a:srgbClr val="002060"/>
                </a:solidFill>
                <a:latin typeface="Times New Roman"/>
                <a:ea typeface="Times New Roman"/>
                <a:cs typeface="Times New Roman"/>
                <a:sym typeface="Times New Roman"/>
              </a:defRPr>
            </a:lvl1pPr>
          </a:lstStyle>
          <a:p>
            <a:pPr/>
            <a:r>
              <a:t>TEXT COMPRESSION USING ML</a:t>
            </a:r>
          </a:p>
        </p:txBody>
      </p:sp>
      <p:pic>
        <p:nvPicPr>
          <p:cNvPr id="115" name="Picture 9" descr="Picture 9"/>
          <p:cNvPicPr>
            <a:picLocks noChangeAspect="1"/>
          </p:cNvPicPr>
          <p:nvPr/>
        </p:nvPicPr>
        <p:blipFill>
          <a:blip r:embed="rId2">
            <a:extLst/>
          </a:blip>
          <a:stretch>
            <a:fillRect/>
          </a:stretch>
        </p:blipFill>
        <p:spPr>
          <a:xfrm>
            <a:off x="0" y="0"/>
            <a:ext cx="1828800" cy="1676400"/>
          </a:xfrm>
          <a:prstGeom prst="rect">
            <a:avLst/>
          </a:prstGeom>
          <a:ln w="12700">
            <a:miter lim="400000"/>
          </a:ln>
        </p:spPr>
      </p:pic>
      <p:sp>
        <p:nvSpPr>
          <p:cNvPr id="116" name="Google Shape;239;p37"/>
          <p:cNvSpPr txBox="1"/>
          <p:nvPr/>
        </p:nvSpPr>
        <p:spPr>
          <a:xfrm>
            <a:off x="1447800" y="3214700"/>
            <a:ext cx="6705600" cy="2606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ctr">
              <a:defRPr b="1" sz="2400">
                <a:solidFill>
                  <a:srgbClr val="0070C0"/>
                </a:solidFill>
                <a:latin typeface="Times New Roman"/>
                <a:ea typeface="Times New Roman"/>
                <a:cs typeface="Times New Roman"/>
                <a:sym typeface="Times New Roman"/>
              </a:defRPr>
            </a:pPr>
            <a:r>
              <a:t>Group Members</a:t>
            </a:r>
            <a:endParaRPr sz="3200">
              <a:solidFill>
                <a:srgbClr val="888888"/>
              </a:solidFill>
            </a:endParaRPr>
          </a:p>
          <a:p>
            <a:pPr algn="ctr">
              <a:defRPr b="1" sz="2400">
                <a:solidFill>
                  <a:srgbClr val="0070C0"/>
                </a:solidFill>
                <a:latin typeface="Times New Roman"/>
                <a:ea typeface="Times New Roman"/>
                <a:cs typeface="Times New Roman"/>
                <a:sym typeface="Times New Roman"/>
              </a:defRPr>
            </a:pPr>
          </a:p>
          <a:p>
            <a:pPr algn="ctr">
              <a:spcBef>
                <a:spcPts val="500"/>
              </a:spcBef>
              <a:defRPr i="1" sz="2600">
                <a:solidFill>
                  <a:srgbClr val="1F497D"/>
                </a:solidFill>
                <a:latin typeface="Libre Baskerville"/>
                <a:ea typeface="Libre Baskerville"/>
                <a:cs typeface="Libre Baskerville"/>
                <a:sym typeface="Libre Baskerville"/>
              </a:defRPr>
            </a:pPr>
          </a:p>
          <a:p>
            <a:pPr algn="ctr">
              <a:spcBef>
                <a:spcPts val="500"/>
              </a:spcBef>
              <a:defRPr i="1" sz="2600">
                <a:solidFill>
                  <a:srgbClr val="1F497D"/>
                </a:solidFill>
                <a:latin typeface="Libre Baskerville"/>
                <a:ea typeface="Libre Baskerville"/>
                <a:cs typeface="Libre Baskerville"/>
                <a:sym typeface="Libre Baskerville"/>
              </a:defRPr>
            </a:pPr>
          </a:p>
          <a:p>
            <a:pPr algn="ctr">
              <a:spcBef>
                <a:spcPts val="500"/>
              </a:spcBef>
              <a:defRPr i="1" sz="2600">
                <a:solidFill>
                  <a:srgbClr val="1F497D"/>
                </a:solidFill>
                <a:latin typeface="Libre Baskerville"/>
                <a:ea typeface="Libre Baskerville"/>
                <a:cs typeface="Libre Baskerville"/>
                <a:sym typeface="Libre Baskerville"/>
              </a:defRPr>
            </a:pPr>
          </a:p>
        </p:txBody>
      </p:sp>
      <p:graphicFrame>
        <p:nvGraphicFramePr>
          <p:cNvPr id="117" name="Table 7"/>
          <p:cNvGraphicFramePr/>
          <p:nvPr/>
        </p:nvGraphicFramePr>
        <p:xfrm>
          <a:off x="2286000" y="3962400"/>
          <a:ext cx="5105400" cy="191361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552700"/>
                <a:gridCol w="2552700"/>
              </a:tblGrid>
              <a:tr h="417442">
                <a:tc>
                  <a:txBody>
                    <a:bodyPr/>
                    <a:lstStyle/>
                    <a:p>
                      <a:pPr algn="ctr">
                        <a:defRPr sz="1800"/>
                      </a:pPr>
                      <a:r>
                        <a:rPr b="1">
                          <a:latin typeface="Times New Roman"/>
                          <a:ea typeface="Times New Roman"/>
                          <a:cs typeface="Times New Roman"/>
                          <a:sym typeface="Times New Roman"/>
                        </a:rPr>
                        <a:t>Name of Student</a:t>
                      </a:r>
                    </a:p>
                  </a:txBody>
                  <a:tcPr marL="45720" marR="45720" marT="45720" marB="45720" anchor="t" anchorCtr="0" horzOverflow="overflow"/>
                </a:tc>
                <a:tc>
                  <a:txBody>
                    <a:bodyPr/>
                    <a:lstStyle/>
                    <a:p>
                      <a:pPr algn="ctr">
                        <a:defRPr sz="1800"/>
                      </a:pPr>
                      <a:r>
                        <a:rPr b="1">
                          <a:latin typeface="Times New Roman"/>
                          <a:ea typeface="Times New Roman"/>
                          <a:cs typeface="Times New Roman"/>
                          <a:sym typeface="Times New Roman"/>
                        </a:rPr>
                        <a:t>Class-Roll No.</a:t>
                      </a:r>
                    </a:p>
                  </a:txBody>
                  <a:tcPr marL="45720" marR="45720" marT="45720" marB="45720" anchor="t" anchorCtr="0" horzOverflow="overflow"/>
                </a:tc>
              </a:tr>
              <a:tr h="496957">
                <a:tc>
                  <a:txBody>
                    <a:bodyPr/>
                    <a:lstStyle/>
                    <a:p>
                      <a:pPr algn="l">
                        <a:defRPr sz="1800"/>
                      </a:pPr>
                      <a:r>
                        <a:t>Yukta Mandekar</a:t>
                      </a:r>
                    </a:p>
                  </a:txBody>
                  <a:tcPr marL="45720" marR="45720" marT="45720" marB="45720" anchor="t" anchorCtr="0" horzOverflow="overflow"/>
                </a:tc>
                <a:tc>
                  <a:txBody>
                    <a:bodyPr/>
                    <a:lstStyle/>
                    <a:p>
                      <a:pPr algn="ctr">
                        <a:defRPr sz="1800"/>
                      </a:pPr>
                      <a:r>
                        <a:rPr>
                          <a:latin typeface="Times New Roman"/>
                          <a:ea typeface="Times New Roman"/>
                          <a:cs typeface="Times New Roman"/>
                          <a:sym typeface="Times New Roman"/>
                        </a:rPr>
                        <a:t>TE CMPN A/A-41</a:t>
                      </a:r>
                    </a:p>
                  </a:txBody>
                  <a:tcPr marL="45720" marR="45720" marT="45720" marB="45720" anchor="t" anchorCtr="0" horzOverflow="overflow"/>
                </a:tc>
              </a:tr>
              <a:tr h="512196">
                <a:tc>
                  <a:txBody>
                    <a:bodyPr/>
                    <a:lstStyle/>
                    <a:p>
                      <a:pPr algn="l">
                        <a:defRPr sz="1800"/>
                      </a:pPr>
                      <a:r>
                        <a:t>Priya Nawal</a:t>
                      </a:r>
                    </a:p>
                  </a:txBody>
                  <a:tcPr marL="45720" marR="45720" marT="45720" marB="45720" anchor="t" anchorCtr="0" horzOverflow="overflow"/>
                </a:tc>
                <a:tc>
                  <a:txBody>
                    <a:bodyPr/>
                    <a:lstStyle/>
                    <a:p>
                      <a:pPr algn="l">
                        <a:defRPr sz="1800"/>
                      </a:pPr>
                      <a:r>
                        <a:t>       TE CMPN A/A-44</a:t>
                      </a:r>
                    </a:p>
                  </a:txBody>
                  <a:tcPr marL="45720" marR="45720" marT="45720" marB="45720" anchor="t" anchorCtr="0" horzOverflow="overflow"/>
                </a:tc>
              </a:tr>
              <a:tr h="487016">
                <a:tc>
                  <a:txBody>
                    <a:bodyPr/>
                    <a:lstStyle/>
                    <a:p>
                      <a:pPr algn="l">
                        <a:defRPr sz="1800"/>
                      </a:pPr>
                      <a:r>
                        <a:t>Suraj Negi  </a:t>
                      </a:r>
                    </a:p>
                  </a:txBody>
                  <a:tcPr marL="45720" marR="45720" marT="45720" marB="45720" anchor="t" anchorCtr="0" horzOverflow="overflow"/>
                </a:tc>
                <a:tc>
                  <a:txBody>
                    <a:bodyPr/>
                    <a:lstStyle/>
                    <a:p>
                      <a:pPr algn="l">
                        <a:defRPr sz="1800"/>
                      </a:pPr>
                      <a:r>
                        <a:t>        TE CMPN A/A-45</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ctrTitle"/>
          </p:nvPr>
        </p:nvSpPr>
        <p:spPr>
          <a:xfrm>
            <a:off x="685800" y="152400"/>
            <a:ext cx="7772400" cy="762000"/>
          </a:xfrm>
          <a:prstGeom prst="rect">
            <a:avLst/>
          </a:prstGeom>
        </p:spPr>
        <p:txBody>
          <a:bodyPr/>
          <a:lstStyle/>
          <a:p>
            <a:pPr/>
            <a:r>
              <a:t>ALGORITM USED</a:t>
            </a:r>
          </a:p>
        </p:txBody>
      </p:sp>
      <p:sp>
        <p:nvSpPr>
          <p:cNvPr id="181" name="Subtitle 2"/>
          <p:cNvSpPr txBox="1"/>
          <p:nvPr>
            <p:ph type="subTitle" idx="1"/>
          </p:nvPr>
        </p:nvSpPr>
        <p:spPr>
          <a:xfrm>
            <a:off x="914400" y="1219200"/>
            <a:ext cx="7162800" cy="5105400"/>
          </a:xfrm>
          <a:prstGeom prst="rect">
            <a:avLst/>
          </a:prstGeom>
        </p:spPr>
        <p:txBody>
          <a:bodyPr/>
          <a:lstStyle/>
          <a:p>
            <a:pPr algn="just" defTabSz="896111">
              <a:lnSpc>
                <a:spcPct val="80000"/>
              </a:lnSpc>
              <a:spcBef>
                <a:spcPts val="400"/>
              </a:spcBef>
              <a:defRPr sz="1960">
                <a:solidFill>
                  <a:srgbClr val="000000"/>
                </a:solidFill>
                <a:latin typeface="Times New Roman"/>
                <a:ea typeface="Times New Roman"/>
                <a:cs typeface="Times New Roman"/>
                <a:sym typeface="Times New Roman"/>
              </a:defRPr>
            </a:pPr>
            <a:r>
              <a:t>RECURRENT NEURAL NETWORK(RNN):</a:t>
            </a:r>
            <a:endParaRPr sz="2646"/>
          </a:p>
          <a:p>
            <a:pPr algn="just" defTabSz="896111">
              <a:lnSpc>
                <a:spcPct val="80000"/>
              </a:lnSpc>
              <a:spcBef>
                <a:spcPts val="600"/>
              </a:spcBef>
              <a:defRPr sz="2352">
                <a:solidFill>
                  <a:srgbClr val="000000"/>
                </a:solidFill>
                <a:latin typeface="Times New Roman"/>
                <a:ea typeface="Times New Roman"/>
                <a:cs typeface="Times New Roman"/>
                <a:sym typeface="Times New Roman"/>
              </a:defRPr>
            </a:pPr>
          </a:p>
          <a:p>
            <a:pPr marL="448055" indent="-448055" algn="just" defTabSz="896111">
              <a:lnSpc>
                <a:spcPct val="80000"/>
              </a:lnSpc>
              <a:spcBef>
                <a:spcPts val="500"/>
              </a:spcBef>
              <a:buSzPct val="100000"/>
              <a:buFont typeface="Arial"/>
              <a:buChar char="•"/>
              <a:defRPr sz="2254">
                <a:solidFill>
                  <a:srgbClr val="000000"/>
                </a:solidFill>
                <a:latin typeface="Times New Roman"/>
                <a:ea typeface="Times New Roman"/>
                <a:cs typeface="Times New Roman"/>
                <a:sym typeface="Times New Roman"/>
              </a:defRPr>
            </a:pPr>
            <a:r>
              <a:t>Recurrent Neural Network(RNN</a:t>
            </a:r>
            <a:r>
              <a:rPr b="1"/>
              <a:t>)</a:t>
            </a:r>
            <a:r>
              <a:t> are a type of neural network where the output from previous step are fed as input to the current step.</a:t>
            </a:r>
            <a:endParaRPr sz="2646"/>
          </a:p>
          <a:p>
            <a:pPr algn="just" defTabSz="896111">
              <a:lnSpc>
                <a:spcPct val="80000"/>
              </a:lnSpc>
              <a:spcBef>
                <a:spcPts val="600"/>
              </a:spcBef>
              <a:defRPr sz="2744">
                <a:solidFill>
                  <a:srgbClr val="000000"/>
                </a:solidFill>
                <a:latin typeface="Times New Roman"/>
                <a:ea typeface="Times New Roman"/>
                <a:cs typeface="Times New Roman"/>
                <a:sym typeface="Times New Roman"/>
              </a:defRPr>
            </a:pPr>
          </a:p>
          <a:p>
            <a:pPr marL="448055" indent="-448055" algn="just" defTabSz="896111">
              <a:lnSpc>
                <a:spcPct val="80000"/>
              </a:lnSpc>
              <a:spcBef>
                <a:spcPts val="500"/>
              </a:spcBef>
              <a:buSzPct val="100000"/>
              <a:buFont typeface="Arial"/>
              <a:buChar char="•"/>
              <a:defRPr sz="2254">
                <a:solidFill>
                  <a:srgbClr val="000000"/>
                </a:solidFill>
                <a:latin typeface="Times New Roman"/>
                <a:ea typeface="Times New Roman"/>
                <a:cs typeface="Times New Roman"/>
                <a:sym typeface="Times New Roman"/>
              </a:defRPr>
            </a:pPr>
            <a:r>
              <a:t> In traditional neural networks, all the inputs and outputs are independent of each other, but in cases like when it is required to predict the next word of a sentence, the previous words are required and hence there is a need to remember the previous words. </a:t>
            </a:r>
            <a:endParaRPr sz="2646"/>
          </a:p>
          <a:p>
            <a:pPr algn="just" defTabSz="896111">
              <a:lnSpc>
                <a:spcPct val="80000"/>
              </a:lnSpc>
              <a:spcBef>
                <a:spcPts val="600"/>
              </a:spcBef>
              <a:defRPr sz="2744">
                <a:solidFill>
                  <a:srgbClr val="000000"/>
                </a:solidFill>
                <a:latin typeface="Times New Roman"/>
                <a:ea typeface="Times New Roman"/>
                <a:cs typeface="Times New Roman"/>
                <a:sym typeface="Times New Roman"/>
              </a:defRPr>
            </a:pPr>
          </a:p>
          <a:p>
            <a:pPr marL="448055" indent="-448055" algn="just" defTabSz="896111">
              <a:lnSpc>
                <a:spcPct val="80000"/>
              </a:lnSpc>
              <a:spcBef>
                <a:spcPts val="500"/>
              </a:spcBef>
              <a:buSzPct val="100000"/>
              <a:buFont typeface="Arial"/>
              <a:buChar char="•"/>
              <a:defRPr sz="2254">
                <a:solidFill>
                  <a:srgbClr val="000000"/>
                </a:solidFill>
                <a:latin typeface="Times New Roman"/>
                <a:ea typeface="Times New Roman"/>
                <a:cs typeface="Times New Roman"/>
                <a:sym typeface="Times New Roman"/>
              </a:defRPr>
            </a:pPr>
            <a:r>
              <a:t>Thus RNN came into existence, which solved this issue with the help of a Hidden Layer.</a:t>
            </a:r>
            <a:endParaRPr sz="2646"/>
          </a:p>
          <a:p>
            <a:pPr algn="just" defTabSz="896111">
              <a:lnSpc>
                <a:spcPct val="80000"/>
              </a:lnSpc>
              <a:spcBef>
                <a:spcPts val="400"/>
              </a:spcBef>
              <a:defRPr sz="1960">
                <a:latin typeface="Times New Roman"/>
                <a:ea typeface="Times New Roman"/>
                <a:cs typeface="Times New Roman"/>
                <a:sym typeface="Times New Roman"/>
              </a:defRPr>
            </a:pPr>
            <a:br>
              <a:rPr sz="2646"/>
            </a:b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ooter Placeholder 4"/>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184"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185" name="Slide Number Placeholder 5"/>
          <p:cNvSpPr txBox="1"/>
          <p:nvPr>
            <p:ph type="sldNum" sz="quarter" idx="2"/>
          </p:nvPr>
        </p:nvSpPr>
        <p:spPr>
          <a:xfrm>
            <a:off x="8422818" y="6404292"/>
            <a:ext cx="2639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6" name="Picture 2" descr="Picture 2"/>
          <p:cNvPicPr>
            <a:picLocks noChangeAspect="1"/>
          </p:cNvPicPr>
          <p:nvPr/>
        </p:nvPicPr>
        <p:blipFill>
          <a:blip r:embed="rId2">
            <a:extLst/>
          </a:blip>
          <a:stretch>
            <a:fillRect/>
          </a:stretch>
        </p:blipFill>
        <p:spPr>
          <a:xfrm>
            <a:off x="457200" y="990600"/>
            <a:ext cx="8229600" cy="46482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Footer Placeholder 4"/>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189" name="Content Placeholder 2"/>
          <p:cNvSpPr txBox="1"/>
          <p:nvPr>
            <p:ph type="body" idx="1"/>
          </p:nvPr>
        </p:nvSpPr>
        <p:spPr>
          <a:xfrm>
            <a:off x="457199" y="1066800"/>
            <a:ext cx="8708709" cy="5105400"/>
          </a:xfrm>
          <a:prstGeom prst="rect">
            <a:avLst/>
          </a:prstGeom>
        </p:spPr>
        <p:txBody>
          <a:bodyPr/>
          <a:lstStyle/>
          <a:p>
            <a:pPr>
              <a:lnSpc>
                <a:spcPct val="90000"/>
              </a:lnSpc>
              <a:spcBef>
                <a:spcPts val="500"/>
              </a:spcBef>
              <a:defRPr sz="2400">
                <a:latin typeface="Times New Roman"/>
                <a:ea typeface="Times New Roman"/>
                <a:cs typeface="Times New Roman"/>
                <a:sym typeface="Times New Roman"/>
              </a:defRPr>
            </a:pPr>
            <a:r>
              <a:t>Formula for calculating current state:</a:t>
            </a:r>
          </a:p>
          <a:p>
            <a:pPr>
              <a:lnSpc>
                <a:spcPct val="90000"/>
              </a:lnSpc>
              <a:defRPr sz="2400">
                <a:latin typeface="Times New Roman"/>
                <a:ea typeface="Times New Roman"/>
                <a:cs typeface="Times New Roman"/>
                <a:sym typeface="Times New Roman"/>
              </a:defRPr>
            </a:pPr>
          </a:p>
          <a:p>
            <a:pPr>
              <a:lnSpc>
                <a:spcPct val="90000"/>
              </a:lnSpc>
              <a:spcBef>
                <a:spcPts val="500"/>
              </a:spcBef>
              <a:defRPr sz="2400">
                <a:latin typeface="Times New Roman"/>
                <a:ea typeface="Times New Roman"/>
                <a:cs typeface="Times New Roman"/>
                <a:sym typeface="Times New Roman"/>
              </a:defRPr>
            </a:pPr>
            <a:r>
              <a:t>Where, ht</a:t>
            </a:r>
            <a:r>
              <a:rPr>
                <a:latin typeface="Wingdings"/>
                <a:ea typeface="Wingdings"/>
                <a:cs typeface="Wingdings"/>
                <a:sym typeface="Wingdings"/>
              </a:rPr>
              <a:t></a:t>
            </a:r>
            <a:r>
              <a:t>current state</a:t>
            </a:r>
          </a:p>
          <a:p>
            <a:pPr>
              <a:lnSpc>
                <a:spcPct val="90000"/>
              </a:lnSpc>
              <a:spcBef>
                <a:spcPts val="500"/>
              </a:spcBef>
              <a:defRPr sz="2400">
                <a:latin typeface="Times New Roman"/>
                <a:ea typeface="Times New Roman"/>
                <a:cs typeface="Times New Roman"/>
                <a:sym typeface="Times New Roman"/>
              </a:defRPr>
            </a:pPr>
            <a:r>
              <a:t>ht-1</a:t>
            </a:r>
            <a:r>
              <a:rPr>
                <a:latin typeface="Wingdings"/>
                <a:ea typeface="Wingdings"/>
                <a:cs typeface="Wingdings"/>
                <a:sym typeface="Wingdings"/>
              </a:rPr>
              <a:t> </a:t>
            </a:r>
            <a:r>
              <a:t>previous state</a:t>
            </a:r>
          </a:p>
          <a:p>
            <a:pPr>
              <a:lnSpc>
                <a:spcPct val="90000"/>
              </a:lnSpc>
              <a:spcBef>
                <a:spcPts val="500"/>
              </a:spcBef>
              <a:defRPr sz="2400">
                <a:latin typeface="Times New Roman"/>
                <a:ea typeface="Times New Roman"/>
                <a:cs typeface="Times New Roman"/>
                <a:sym typeface="Times New Roman"/>
              </a:defRPr>
            </a:pPr>
            <a:r>
              <a:t>Xt</a:t>
            </a:r>
            <a:r>
              <a:rPr>
                <a:latin typeface="Wingdings"/>
                <a:ea typeface="Wingdings"/>
                <a:cs typeface="Wingdings"/>
                <a:sym typeface="Wingdings"/>
              </a:rPr>
              <a:t> </a:t>
            </a:r>
            <a:r>
              <a:t>input state</a:t>
            </a:r>
          </a:p>
          <a:p>
            <a:pPr>
              <a:lnSpc>
                <a:spcPct val="90000"/>
              </a:lnSpc>
              <a:spcBef>
                <a:spcPts val="500"/>
              </a:spcBef>
              <a:defRPr sz="2400">
                <a:latin typeface="Times New Roman"/>
                <a:ea typeface="Times New Roman"/>
                <a:cs typeface="Times New Roman"/>
                <a:sym typeface="Times New Roman"/>
              </a:defRPr>
            </a:pPr>
            <a:r>
              <a:t>Formula for applying activation function</a:t>
            </a:r>
          </a:p>
          <a:p>
            <a:pPr marL="0" indent="0">
              <a:lnSpc>
                <a:spcPct val="90000"/>
              </a:lnSpc>
              <a:buSzTx/>
              <a:buNone/>
              <a:defRPr sz="2400">
                <a:latin typeface="Times New Roman"/>
                <a:ea typeface="Times New Roman"/>
                <a:cs typeface="Times New Roman"/>
                <a:sym typeface="Times New Roman"/>
              </a:defRPr>
            </a:pPr>
          </a:p>
          <a:p>
            <a:pPr marL="0" indent="0">
              <a:lnSpc>
                <a:spcPct val="90000"/>
              </a:lnSpc>
              <a:buSzTx/>
              <a:buNone/>
              <a:defRPr sz="2400">
                <a:latin typeface="Times New Roman"/>
                <a:ea typeface="Times New Roman"/>
                <a:cs typeface="Times New Roman"/>
                <a:sym typeface="Times New Roman"/>
              </a:defRPr>
            </a:pPr>
          </a:p>
          <a:p>
            <a:pPr>
              <a:lnSpc>
                <a:spcPct val="90000"/>
              </a:lnSpc>
              <a:spcBef>
                <a:spcPts val="500"/>
              </a:spcBef>
              <a:defRPr sz="2400">
                <a:latin typeface="Times New Roman"/>
                <a:ea typeface="Times New Roman"/>
                <a:cs typeface="Times New Roman"/>
                <a:sym typeface="Times New Roman"/>
              </a:defRPr>
            </a:pPr>
            <a:r>
              <a:t>Whh</a:t>
            </a:r>
            <a:r>
              <a:rPr>
                <a:latin typeface="Wingdings"/>
                <a:ea typeface="Wingdings"/>
                <a:cs typeface="Wingdings"/>
                <a:sym typeface="Wingdings"/>
              </a:rPr>
              <a:t> </a:t>
            </a:r>
            <a:r>
              <a:t>weight at recurrent neuron</a:t>
            </a:r>
          </a:p>
          <a:p>
            <a:pPr>
              <a:lnSpc>
                <a:spcPct val="90000"/>
              </a:lnSpc>
              <a:spcBef>
                <a:spcPts val="500"/>
              </a:spcBef>
              <a:defRPr sz="2400">
                <a:latin typeface="Times New Roman"/>
                <a:ea typeface="Times New Roman"/>
                <a:cs typeface="Times New Roman"/>
                <a:sym typeface="Times New Roman"/>
              </a:defRPr>
            </a:pPr>
            <a:r>
              <a:t>Wxh</a:t>
            </a:r>
            <a:r>
              <a:rPr>
                <a:latin typeface="Wingdings"/>
                <a:ea typeface="Wingdings"/>
                <a:cs typeface="Wingdings"/>
                <a:sym typeface="Wingdings"/>
              </a:rPr>
              <a:t></a:t>
            </a:r>
            <a:r>
              <a:t>weight at input neuron</a:t>
            </a:r>
          </a:p>
          <a:p>
            <a:pPr>
              <a:lnSpc>
                <a:spcPct val="90000"/>
              </a:lnSpc>
              <a:spcBef>
                <a:spcPts val="500"/>
              </a:spcBef>
              <a:defRPr sz="2400">
                <a:latin typeface="Times New Roman"/>
                <a:ea typeface="Times New Roman"/>
                <a:cs typeface="Times New Roman"/>
                <a:sym typeface="Times New Roman"/>
              </a:defRPr>
            </a:pPr>
            <a:r>
              <a:t>Formula for calculating output:</a:t>
            </a:r>
            <a:br/>
          </a:p>
        </p:txBody>
      </p:sp>
      <p:sp>
        <p:nvSpPr>
          <p:cNvPr id="190"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4/17/2019apll</a:t>
            </a:r>
          </a:p>
        </p:txBody>
      </p:sp>
      <p:sp>
        <p:nvSpPr>
          <p:cNvPr id="191" name="Slide Number Placeholder 5"/>
          <p:cNvSpPr txBox="1"/>
          <p:nvPr>
            <p:ph type="sldNum" sz="quarter" idx="2"/>
          </p:nvPr>
        </p:nvSpPr>
        <p:spPr>
          <a:xfrm>
            <a:off x="8422818" y="6404292"/>
            <a:ext cx="2639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2" name="Picture 2" descr="Picture 2"/>
          <p:cNvPicPr>
            <a:picLocks noChangeAspect="1"/>
          </p:cNvPicPr>
          <p:nvPr/>
        </p:nvPicPr>
        <p:blipFill>
          <a:blip r:embed="rId2">
            <a:extLst/>
          </a:blip>
          <a:stretch>
            <a:fillRect/>
          </a:stretch>
        </p:blipFill>
        <p:spPr>
          <a:xfrm>
            <a:off x="762000" y="1447800"/>
            <a:ext cx="1704975" cy="466725"/>
          </a:xfrm>
          <a:prstGeom prst="rect">
            <a:avLst/>
          </a:prstGeom>
          <a:ln w="12700">
            <a:miter lim="400000"/>
          </a:ln>
        </p:spPr>
      </p:pic>
      <p:pic>
        <p:nvPicPr>
          <p:cNvPr id="193" name="Picture 6" descr="Picture 6"/>
          <p:cNvPicPr>
            <a:picLocks noChangeAspect="1"/>
          </p:cNvPicPr>
          <p:nvPr/>
        </p:nvPicPr>
        <p:blipFill>
          <a:blip r:embed="rId3">
            <a:extLst/>
          </a:blip>
          <a:stretch>
            <a:fillRect/>
          </a:stretch>
        </p:blipFill>
        <p:spPr>
          <a:xfrm>
            <a:off x="890587" y="3429001"/>
            <a:ext cx="3400426" cy="6858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Footer Placeholder 4"/>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196" name="Content Placeholder 2"/>
          <p:cNvSpPr txBox="1"/>
          <p:nvPr>
            <p:ph type="body" idx="1"/>
          </p:nvPr>
        </p:nvSpPr>
        <p:spPr>
          <a:xfrm>
            <a:off x="754062" y="114299"/>
            <a:ext cx="8229601" cy="6291860"/>
          </a:xfrm>
          <a:prstGeom prst="rect">
            <a:avLst/>
          </a:prstGeom>
        </p:spPr>
        <p:txBody>
          <a:bodyPr/>
          <a:lstStyle/>
          <a:p>
            <a:pPr>
              <a:spcBef>
                <a:spcPts val="500"/>
              </a:spcBef>
              <a:defRPr sz="2400">
                <a:latin typeface="Times New Roman"/>
                <a:ea typeface="Times New Roman"/>
                <a:cs typeface="Times New Roman"/>
                <a:sym typeface="Times New Roman"/>
              </a:defRPr>
            </a:pPr>
            <a:r>
              <a:t>Formula for calculating output:</a:t>
            </a:r>
          </a:p>
          <a:p>
            <a:pPr>
              <a:defRPr sz="2400">
                <a:latin typeface="Times New Roman"/>
                <a:ea typeface="Times New Roman"/>
                <a:cs typeface="Times New Roman"/>
                <a:sym typeface="Times New Roman"/>
              </a:defRPr>
            </a:pPr>
          </a:p>
          <a:p>
            <a:pPr>
              <a:defRPr sz="2400">
                <a:latin typeface="Times New Roman"/>
                <a:ea typeface="Times New Roman"/>
                <a:cs typeface="Times New Roman"/>
                <a:sym typeface="Times New Roman"/>
              </a:defRPr>
            </a:pPr>
          </a:p>
          <a:p>
            <a:pPr>
              <a:spcBef>
                <a:spcPts val="500"/>
              </a:spcBef>
              <a:defRPr sz="2400">
                <a:latin typeface="Times New Roman"/>
                <a:ea typeface="Times New Roman"/>
                <a:cs typeface="Times New Roman"/>
                <a:sym typeface="Times New Roman"/>
              </a:defRPr>
            </a:pPr>
            <a:r>
              <a:t>Yt</a:t>
            </a:r>
            <a:r>
              <a:rPr>
                <a:latin typeface="Wingdings"/>
                <a:ea typeface="Wingdings"/>
                <a:cs typeface="Wingdings"/>
                <a:sym typeface="Wingdings"/>
              </a:rPr>
              <a:t></a:t>
            </a:r>
            <a:r>
              <a:t>output</a:t>
            </a:r>
          </a:p>
          <a:p>
            <a:pPr>
              <a:spcBef>
                <a:spcPts val="500"/>
              </a:spcBef>
              <a:defRPr sz="2400">
                <a:latin typeface="Times New Roman"/>
                <a:ea typeface="Times New Roman"/>
                <a:cs typeface="Times New Roman"/>
                <a:sym typeface="Times New Roman"/>
              </a:defRPr>
            </a:pPr>
            <a:r>
              <a:t>Why</a:t>
            </a:r>
            <a:r>
              <a:rPr>
                <a:latin typeface="Wingdings"/>
                <a:ea typeface="Wingdings"/>
                <a:cs typeface="Wingdings"/>
                <a:sym typeface="Wingdings"/>
              </a:rPr>
              <a:t></a:t>
            </a:r>
            <a:r>
              <a:t>weight at output layer</a:t>
            </a:r>
          </a:p>
          <a:p>
            <a:pPr>
              <a:defRPr sz="2400">
                <a:latin typeface="Times New Roman"/>
                <a:ea typeface="Times New Roman"/>
                <a:cs typeface="Times New Roman"/>
                <a:sym typeface="Times New Roman"/>
              </a:defRPr>
            </a:pPr>
          </a:p>
          <a:p>
            <a:pPr>
              <a:defRPr sz="2400">
                <a:latin typeface="Times New Roman"/>
                <a:ea typeface="Times New Roman"/>
                <a:cs typeface="Times New Roman"/>
                <a:sym typeface="Times New Roman"/>
              </a:defRPr>
            </a:pPr>
            <a:r>
              <a:t>A</a:t>
            </a:r>
            <a:r>
              <a:rPr sz="3200"/>
              <a:t> </a:t>
            </a:r>
            <a:r>
              <a:rPr sz="2600"/>
              <a:t>single time step of the input is provided to the network.</a:t>
            </a:r>
            <a:endParaRPr sz="2600"/>
          </a:p>
          <a:p>
            <a:pPr>
              <a:spcBef>
                <a:spcPts val="600"/>
              </a:spcBef>
              <a:defRPr sz="2600">
                <a:latin typeface="Times New Roman"/>
                <a:ea typeface="Times New Roman"/>
                <a:cs typeface="Times New Roman"/>
                <a:sym typeface="Times New Roman"/>
              </a:defRPr>
            </a:pPr>
            <a:r>
              <a:t>Then calculate its current state using set of current input and the previous state.</a:t>
            </a:r>
          </a:p>
          <a:p>
            <a:pPr>
              <a:spcBef>
                <a:spcPts val="600"/>
              </a:spcBef>
              <a:defRPr sz="2600">
                <a:latin typeface="Times New Roman"/>
                <a:ea typeface="Times New Roman"/>
                <a:cs typeface="Times New Roman"/>
                <a:sym typeface="Times New Roman"/>
              </a:defRPr>
            </a:pPr>
            <a:r>
              <a:t>The current ht becomes ht-1 for the next time step.</a:t>
            </a:r>
          </a:p>
          <a:p>
            <a:pPr>
              <a:spcBef>
                <a:spcPts val="600"/>
              </a:spcBef>
              <a:defRPr sz="2600">
                <a:latin typeface="Times New Roman"/>
                <a:ea typeface="Times New Roman"/>
                <a:cs typeface="Times New Roman"/>
                <a:sym typeface="Times New Roman"/>
              </a:defRPr>
            </a:pPr>
            <a:r>
              <a:t>One can go as many time steps according to the problem and join the information from all the previous states.</a:t>
            </a:r>
          </a:p>
        </p:txBody>
      </p:sp>
      <p:sp>
        <p:nvSpPr>
          <p:cNvPr id="197"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198" name="Slide Number Placeholder 5"/>
          <p:cNvSpPr txBox="1"/>
          <p:nvPr>
            <p:ph type="sldNum" sz="quarter" idx="2"/>
          </p:nvPr>
        </p:nvSpPr>
        <p:spPr>
          <a:xfrm>
            <a:off x="8422818" y="6404292"/>
            <a:ext cx="2639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9" name="Picture 2" descr="Picture 2"/>
          <p:cNvPicPr>
            <a:picLocks noChangeAspect="1"/>
          </p:cNvPicPr>
          <p:nvPr/>
        </p:nvPicPr>
        <p:blipFill>
          <a:blip r:embed="rId2">
            <a:extLst/>
          </a:blip>
          <a:stretch>
            <a:fillRect/>
          </a:stretch>
        </p:blipFill>
        <p:spPr>
          <a:xfrm>
            <a:off x="1371600" y="685800"/>
            <a:ext cx="2133600" cy="59372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Footer Placeholder 4"/>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202" name="Content Placeholder 2"/>
          <p:cNvSpPr txBox="1"/>
          <p:nvPr>
            <p:ph type="body" idx="1"/>
          </p:nvPr>
        </p:nvSpPr>
        <p:spPr>
          <a:xfrm>
            <a:off x="457200" y="228599"/>
            <a:ext cx="8229600" cy="5897565"/>
          </a:xfrm>
          <a:prstGeom prst="rect">
            <a:avLst/>
          </a:prstGeom>
        </p:spPr>
        <p:txBody>
          <a:bodyPr/>
          <a:lstStyle/>
          <a:p>
            <a:pPr algn="just">
              <a:spcBef>
                <a:spcPts val="500"/>
              </a:spcBef>
              <a:defRPr sz="2400">
                <a:latin typeface="Times New Roman"/>
                <a:ea typeface="Times New Roman"/>
                <a:cs typeface="Times New Roman"/>
                <a:sym typeface="Times New Roman"/>
              </a:defRPr>
            </a:pPr>
            <a:r>
              <a:t>Once all the time steps are completed the final current state is used to calculate the output.</a:t>
            </a:r>
          </a:p>
          <a:p>
            <a:pPr algn="just">
              <a:spcBef>
                <a:spcPts val="500"/>
              </a:spcBef>
              <a:defRPr sz="2400">
                <a:latin typeface="Times New Roman"/>
                <a:ea typeface="Times New Roman"/>
                <a:cs typeface="Times New Roman"/>
                <a:sym typeface="Times New Roman"/>
              </a:defRPr>
            </a:pPr>
            <a:r>
              <a:t>The output is then compared to the actual output i.e the target output and the error is generated.</a:t>
            </a:r>
          </a:p>
          <a:p>
            <a:pPr algn="just">
              <a:spcBef>
                <a:spcPts val="500"/>
              </a:spcBef>
              <a:defRPr sz="2400">
                <a:latin typeface="Times New Roman"/>
                <a:ea typeface="Times New Roman"/>
                <a:cs typeface="Times New Roman"/>
                <a:sym typeface="Times New Roman"/>
              </a:defRPr>
            </a:pPr>
            <a:r>
              <a:t>The error is then back-propagated to the network to update the weights and hence the network (RNN) is trained.</a:t>
            </a:r>
          </a:p>
        </p:txBody>
      </p:sp>
      <p:sp>
        <p:nvSpPr>
          <p:cNvPr id="203"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204" name="Slide Number Placeholder 5"/>
          <p:cNvSpPr txBox="1"/>
          <p:nvPr>
            <p:ph type="sldNum" sz="quarter" idx="2"/>
          </p:nvPr>
        </p:nvSpPr>
        <p:spPr>
          <a:xfrm>
            <a:off x="8422818" y="6404292"/>
            <a:ext cx="2639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Footer Placeholder 6"/>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207" name="Title 1"/>
          <p:cNvSpPr txBox="1"/>
          <p:nvPr>
            <p:ph type="title"/>
          </p:nvPr>
        </p:nvSpPr>
        <p:spPr>
          <a:prstGeom prst="rect">
            <a:avLst/>
          </a:prstGeom>
        </p:spPr>
        <p:txBody>
          <a:bodyPr/>
          <a:lstStyle>
            <a:lvl1pPr>
              <a:defRPr sz="3900">
                <a:latin typeface="Times New Roman"/>
                <a:ea typeface="Times New Roman"/>
                <a:cs typeface="Times New Roman"/>
                <a:sym typeface="Times New Roman"/>
              </a:defRPr>
            </a:lvl1pPr>
          </a:lstStyle>
          <a:p>
            <a:pPr/>
            <a:r>
              <a:t>Working demo along with validation</a:t>
            </a:r>
          </a:p>
        </p:txBody>
      </p:sp>
      <p:sp>
        <p:nvSpPr>
          <p:cNvPr id="208" name="Content Placeholder 2"/>
          <p:cNvSpPr txBox="1"/>
          <p:nvPr>
            <p:ph type="body" idx="1"/>
          </p:nvPr>
        </p:nvSpPr>
        <p:spPr>
          <a:xfrm>
            <a:off x="457200" y="1219200"/>
            <a:ext cx="8229600" cy="4906963"/>
          </a:xfrm>
          <a:prstGeom prst="rect">
            <a:avLst/>
          </a:prstGeom>
          <a:ln w="9525">
            <a:solidFill>
              <a:srgbClr val="000000"/>
            </a:solidFill>
            <a:round/>
          </a:ln>
        </p:spPr>
        <p:txBody>
          <a:bodyPr/>
          <a:lstStyle>
            <a:lvl1pPr marL="0" indent="0" algn="just">
              <a:spcBef>
                <a:spcPts val="300"/>
              </a:spcBef>
              <a:buSzTx/>
              <a:buNone/>
              <a:defRPr sz="1400"/>
            </a:lvl1pPr>
          </a:lstStyle>
          <a:p>
            <a:pPr/>
            <a:r>
              <a:t>TEST CASE (POEM)</a:t>
            </a:r>
          </a:p>
        </p:txBody>
      </p:sp>
      <p:sp>
        <p:nvSpPr>
          <p:cNvPr id="209"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210" name="Slide Number Placeholder 5"/>
          <p:cNvSpPr txBox="1"/>
          <p:nvPr>
            <p:ph type="sldNum" sz="quarter" idx="2"/>
          </p:nvPr>
        </p:nvSpPr>
        <p:spPr>
          <a:xfrm>
            <a:off x="8727618" y="6404292"/>
            <a:ext cx="2639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1" name="Picture 11" descr="Picture 11"/>
          <p:cNvPicPr>
            <a:picLocks noChangeAspect="1"/>
          </p:cNvPicPr>
          <p:nvPr/>
        </p:nvPicPr>
        <p:blipFill>
          <a:blip r:embed="rId2">
            <a:extLst/>
          </a:blip>
          <a:stretch>
            <a:fillRect/>
          </a:stretch>
        </p:blipFill>
        <p:spPr>
          <a:xfrm>
            <a:off x="457200" y="1600200"/>
            <a:ext cx="8229600" cy="452596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Footer Placeholder 6"/>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214" name="Content Placeholder 2"/>
          <p:cNvSpPr txBox="1"/>
          <p:nvPr>
            <p:ph type="body" idx="1"/>
          </p:nvPr>
        </p:nvSpPr>
        <p:spPr>
          <a:xfrm>
            <a:off x="457200" y="304799"/>
            <a:ext cx="8305800" cy="5821365"/>
          </a:xfrm>
          <a:prstGeom prst="rect">
            <a:avLst/>
          </a:prstGeom>
          <a:ln w="9525">
            <a:solidFill>
              <a:srgbClr val="000000"/>
            </a:solidFill>
            <a:round/>
          </a:ln>
        </p:spPr>
        <p:txBody>
          <a:bodyPr/>
          <a:lstStyle>
            <a:lvl1pPr marL="0" indent="0">
              <a:spcBef>
                <a:spcPts val="300"/>
              </a:spcBef>
              <a:buSzTx/>
              <a:buNone/>
              <a:defRPr sz="1400"/>
            </a:lvl1pPr>
          </a:lstStyle>
          <a:p>
            <a:pPr/>
            <a:r>
              <a:t>COMPRESSED FILE: </a:t>
            </a:r>
          </a:p>
        </p:txBody>
      </p:sp>
      <p:sp>
        <p:nvSpPr>
          <p:cNvPr id="215"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216" name="Slide Number Placeholder 5"/>
          <p:cNvSpPr txBox="1"/>
          <p:nvPr>
            <p:ph type="sldNum" sz="quarter" idx="2"/>
          </p:nvPr>
        </p:nvSpPr>
        <p:spPr>
          <a:xfrm>
            <a:off x="8727618" y="6404292"/>
            <a:ext cx="2639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7" name="Rectangle 4"/>
          <p:cNvSpPr txBox="1"/>
          <p:nvPr/>
        </p:nvSpPr>
        <p:spPr>
          <a:xfrm>
            <a:off x="838200" y="1032610"/>
            <a:ext cx="5791200"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dobe-garamond-pro"/>
                <a:ea typeface="adobe-garamond-pro"/>
                <a:cs typeface="adobe-garamond-pro"/>
                <a:sym typeface="adobe-garamond-pro"/>
              </a:defRPr>
            </a:lvl1pPr>
          </a:lstStyle>
          <a:p>
            <a:pPr/>
            <a:b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Footer Placeholder 4"/>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220"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221" name="Slide Number Placeholder 5"/>
          <p:cNvSpPr txBox="1"/>
          <p:nvPr>
            <p:ph type="sldNum" sz="quarter" idx="2"/>
          </p:nvPr>
        </p:nvSpPr>
        <p:spPr>
          <a:xfrm>
            <a:off x="8422818" y="6404292"/>
            <a:ext cx="2639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2" name="TextBox 8"/>
          <p:cNvSpPr txBox="1"/>
          <p:nvPr/>
        </p:nvSpPr>
        <p:spPr>
          <a:xfrm>
            <a:off x="416560" y="520699"/>
            <a:ext cx="6978069"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Validation And Accuracy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Footer Placeholder 4"/>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225" name="Content Placeholder 2"/>
          <p:cNvSpPr txBox="1"/>
          <p:nvPr>
            <p:ph type="body" idx="1"/>
          </p:nvPr>
        </p:nvSpPr>
        <p:spPr>
          <a:xfrm>
            <a:off x="457200" y="288925"/>
            <a:ext cx="8229600" cy="5989640"/>
          </a:xfrm>
          <a:prstGeom prst="rect">
            <a:avLst/>
          </a:prstGeom>
        </p:spPr>
        <p:txBody>
          <a:bodyPr/>
          <a:lstStyle/>
          <a:p>
            <a:pPr/>
            <a:r>
              <a:t>RESULTS:</a:t>
            </a:r>
          </a:p>
        </p:txBody>
      </p:sp>
      <p:sp>
        <p:nvSpPr>
          <p:cNvPr id="226"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227" name="Slide Number Placeholder 5"/>
          <p:cNvSpPr txBox="1"/>
          <p:nvPr>
            <p:ph type="sldNum" sz="quarter" idx="2"/>
          </p:nvPr>
        </p:nvSpPr>
        <p:spPr>
          <a:xfrm>
            <a:off x="8422818" y="6404292"/>
            <a:ext cx="2639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28" name="Table"/>
          <p:cNvGraphicFramePr/>
          <p:nvPr/>
        </p:nvGraphicFramePr>
        <p:xfrm>
          <a:off x="984250" y="1459633"/>
          <a:ext cx="7378700" cy="382902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676650"/>
                <a:gridCol w="3676650"/>
              </a:tblGrid>
              <a:tr h="576049">
                <a:tc>
                  <a:txBody>
                    <a:bodyPr/>
                    <a:lstStyle/>
                    <a:p>
                      <a:pPr algn="l">
                        <a:defRPr sz="1800"/>
                      </a:pPr>
                      <a:r>
                        <a:rPr b="1" sz="2000"/>
                        <a:t>Size of the file</a:t>
                      </a:r>
                    </a:p>
                  </a:txBody>
                  <a:tcPr marL="0" marR="0" marT="0" marB="0" anchor="t" anchorCtr="0" horzOverflow="overflow">
                    <a:lnL w="25400">
                      <a:solidFill>
                        <a:srgbClr val="000000"/>
                      </a:solidFill>
                      <a:miter lim="400000"/>
                    </a:lnL>
                    <a:lnT w="25400">
                      <a:solidFill>
                        <a:srgbClr val="000000"/>
                      </a:solidFill>
                      <a:miter lim="400000"/>
                    </a:lnT>
                  </a:tcPr>
                </a:tc>
                <a:tc>
                  <a:txBody>
                    <a:bodyPr/>
                    <a:lstStyle/>
                    <a:p>
                      <a:pPr algn="l">
                        <a:defRPr sz="1800"/>
                      </a:pPr>
                      <a:r>
                        <a:rPr b="1" sz="2000"/>
                        <a:t>Compressed size of the file</a:t>
                      </a:r>
                    </a:p>
                  </a:txBody>
                  <a:tcPr marL="0" marR="0" marT="0" marB="0" anchor="t" anchorCtr="0" horzOverflow="overflow">
                    <a:lnR w="25400">
                      <a:solidFill>
                        <a:srgbClr val="000000"/>
                      </a:solidFill>
                      <a:miter lim="400000"/>
                    </a:lnR>
                    <a:lnT w="25400">
                      <a:solidFill>
                        <a:srgbClr val="000000"/>
                      </a:solidFill>
                      <a:miter lim="400000"/>
                    </a:lnT>
                  </a:tcPr>
                </a:tc>
              </a:tr>
              <a:tr h="691846">
                <a:tc>
                  <a:txBody>
                    <a:bodyPr/>
                    <a:lstStyle/>
                    <a:p>
                      <a:pPr algn="l">
                        <a:defRPr sz="1800"/>
                      </a:pPr>
                      <a:r>
                        <a:rPr sz="2000"/>
                        <a:t>1 KB</a:t>
                      </a:r>
                    </a:p>
                  </a:txBody>
                  <a:tcPr marL="0" marR="0" marT="0" marB="0" anchor="t" anchorCtr="0" horzOverflow="overflow">
                    <a:lnL w="25400">
                      <a:solidFill>
                        <a:srgbClr val="000000"/>
                      </a:solidFill>
                      <a:miter lim="400000"/>
                    </a:lnL>
                  </a:tcPr>
                </a:tc>
                <a:tc>
                  <a:txBody>
                    <a:bodyPr/>
                    <a:lstStyle/>
                    <a:p>
                      <a:pPr algn="l">
                        <a:defRPr sz="1800"/>
                      </a:pPr>
                      <a:r>
                        <a:rPr sz="2000"/>
                        <a:t>2 KB</a:t>
                      </a:r>
                    </a:p>
                  </a:txBody>
                  <a:tcPr marL="0" marR="0" marT="0" marB="0" anchor="t" anchorCtr="0" horzOverflow="overflow">
                    <a:lnR w="25400">
                      <a:solidFill>
                        <a:srgbClr val="000000"/>
                      </a:solidFill>
                      <a:miter lim="400000"/>
                    </a:lnR>
                  </a:tcPr>
                </a:tc>
              </a:tr>
              <a:tr h="637173">
                <a:tc>
                  <a:txBody>
                    <a:bodyPr/>
                    <a:lstStyle/>
                    <a:p>
                      <a:pPr algn="l">
                        <a:defRPr sz="1800"/>
                      </a:pPr>
                      <a:r>
                        <a:rPr sz="2000"/>
                        <a:t>116 KB</a:t>
                      </a:r>
                    </a:p>
                  </a:txBody>
                  <a:tcPr marL="0" marR="0" marT="0" marB="0" anchor="t" anchorCtr="0" horzOverflow="overflow">
                    <a:lnL w="25400">
                      <a:solidFill>
                        <a:srgbClr val="000000"/>
                      </a:solidFill>
                      <a:miter lim="400000"/>
                    </a:lnL>
                  </a:tcPr>
                </a:tc>
                <a:tc>
                  <a:txBody>
                    <a:bodyPr/>
                    <a:lstStyle/>
                    <a:p>
                      <a:pPr algn="l">
                        <a:defRPr sz="1800"/>
                      </a:pPr>
                      <a:r>
                        <a:rPr sz="2000"/>
                        <a:t>147 KB</a:t>
                      </a:r>
                    </a:p>
                  </a:txBody>
                  <a:tcPr marL="0" marR="0" marT="0" marB="0" anchor="t" anchorCtr="0" horzOverflow="overflow">
                    <a:lnR w="25400">
                      <a:solidFill>
                        <a:srgbClr val="000000"/>
                      </a:solidFill>
                      <a:miter lim="400000"/>
                    </a:lnR>
                  </a:tcPr>
                </a:tc>
              </a:tr>
              <a:tr h="676709">
                <a:tc>
                  <a:txBody>
                    <a:bodyPr/>
                    <a:lstStyle/>
                    <a:p>
                      <a:pPr algn="l">
                        <a:defRPr sz="1800"/>
                      </a:pPr>
                      <a:r>
                        <a:rPr sz="2000"/>
                        <a:t>11,606 KB</a:t>
                      </a:r>
                    </a:p>
                  </a:txBody>
                  <a:tcPr marL="0" marR="0" marT="0" marB="0" anchor="t" anchorCtr="0" horzOverflow="overflow">
                    <a:lnL w="25400">
                      <a:solidFill>
                        <a:srgbClr val="000000"/>
                      </a:solidFill>
                      <a:miter lim="400000"/>
                    </a:lnL>
                  </a:tcPr>
                </a:tc>
                <a:tc>
                  <a:txBody>
                    <a:bodyPr/>
                    <a:lstStyle/>
                    <a:p>
                      <a:pPr algn="l">
                        <a:defRPr sz="1800"/>
                      </a:pPr>
                      <a:r>
                        <a:rPr sz="2000"/>
                        <a:t>11,250 KB</a:t>
                      </a:r>
                    </a:p>
                  </a:txBody>
                  <a:tcPr marL="0" marR="0" marT="0" marB="0" anchor="t" anchorCtr="0" horzOverflow="overflow">
                    <a:lnR w="25400">
                      <a:solidFill>
                        <a:srgbClr val="000000"/>
                      </a:solidFill>
                      <a:miter lim="400000"/>
                    </a:lnR>
                  </a:tcPr>
                </a:tc>
              </a:tr>
              <a:tr h="610922">
                <a:tc>
                  <a:txBody>
                    <a:bodyPr/>
                    <a:lstStyle/>
                    <a:p>
                      <a:pPr algn="l">
                        <a:defRPr sz="1800"/>
                      </a:pPr>
                      <a:r>
                        <a:rPr sz="2000"/>
                        <a:t>15,892 KB</a:t>
                      </a:r>
                    </a:p>
                  </a:txBody>
                  <a:tcPr marL="0" marR="0" marT="0" marB="0" anchor="t" anchorCtr="0" horzOverflow="overflow">
                    <a:lnL w="25400">
                      <a:solidFill>
                        <a:srgbClr val="000000"/>
                      </a:solidFill>
                      <a:miter lim="400000"/>
                    </a:lnL>
                  </a:tcPr>
                </a:tc>
                <a:tc>
                  <a:txBody>
                    <a:bodyPr/>
                    <a:lstStyle/>
                    <a:p>
                      <a:pPr algn="l">
                        <a:defRPr sz="1800"/>
                      </a:pPr>
                      <a:r>
                        <a:rPr sz="2000"/>
                        <a:t>15,891 KB</a:t>
                      </a:r>
                    </a:p>
                  </a:txBody>
                  <a:tcPr marL="0" marR="0" marT="0" marB="0" anchor="t" anchorCtr="0" horzOverflow="overflow">
                    <a:lnR w="25400">
                      <a:solidFill>
                        <a:srgbClr val="000000"/>
                      </a:solidFill>
                      <a:miter lim="400000"/>
                    </a:lnR>
                  </a:tcPr>
                </a:tc>
              </a:tr>
              <a:tr h="610922">
                <a:tc>
                  <a:txBody>
                    <a:bodyPr/>
                    <a:lstStyle/>
                    <a:p>
                      <a:pPr algn="l">
                        <a:defRPr sz="1800"/>
                      </a:pPr>
                      <a:r>
                        <a:rPr sz="2000"/>
                        <a:t>3,016 KB </a:t>
                      </a:r>
                    </a:p>
                  </a:txBody>
                  <a:tcPr marL="0" marR="0" marT="0" marB="0" anchor="t" anchorCtr="0" horzOverflow="overflow">
                    <a:lnL w="25400">
                      <a:solidFill>
                        <a:srgbClr val="000000"/>
                      </a:solidFill>
                      <a:miter lim="400000"/>
                    </a:lnL>
                    <a:lnB w="25400">
                      <a:solidFill>
                        <a:srgbClr val="000000"/>
                      </a:solidFill>
                      <a:miter lim="400000"/>
                    </a:lnB>
                  </a:tcPr>
                </a:tc>
                <a:tc>
                  <a:txBody>
                    <a:bodyPr/>
                    <a:lstStyle/>
                    <a:p>
                      <a:pPr algn="l">
                        <a:defRPr sz="1800"/>
                      </a:pPr>
                      <a:r>
                        <a:rPr sz="2000"/>
                        <a:t>2,626KB</a:t>
                      </a:r>
                    </a:p>
                  </a:txBody>
                  <a:tcPr marL="0" marR="0" marT="0" marB="0" anchor="t" anchorCtr="0" horzOverflow="overflow">
                    <a:lnR w="25400">
                      <a:solidFill>
                        <a:srgbClr val="000000"/>
                      </a:solidFill>
                      <a:miter lim="400000"/>
                    </a:lnR>
                    <a:lnB w="25400">
                      <a:solidFill>
                        <a:srgbClr val="000000"/>
                      </a:solidFill>
                      <a:miter lim="400000"/>
                    </a:lnB>
                  </a:tcPr>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Footer Placeholder 4"/>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231" name="Title 1"/>
          <p:cNvSpPr txBox="1"/>
          <p:nvPr>
            <p:ph type="title"/>
          </p:nvPr>
        </p:nvSpPr>
        <p:spPr>
          <a:xfrm>
            <a:off x="457200" y="274638"/>
            <a:ext cx="8229600" cy="912814"/>
          </a:xfrm>
          <a:prstGeom prst="rect">
            <a:avLst/>
          </a:prstGeom>
        </p:spPr>
        <p:txBody>
          <a:bodyPr/>
          <a:lstStyle/>
          <a:p>
            <a:pPr/>
            <a:r>
              <a:t>Conclusion</a:t>
            </a:r>
          </a:p>
        </p:txBody>
      </p:sp>
      <p:sp>
        <p:nvSpPr>
          <p:cNvPr id="232" name="Content Placeholder 2"/>
          <p:cNvSpPr txBox="1"/>
          <p:nvPr>
            <p:ph type="body" idx="1"/>
          </p:nvPr>
        </p:nvSpPr>
        <p:spPr>
          <a:xfrm>
            <a:off x="457200" y="1417637"/>
            <a:ext cx="8229600" cy="4708526"/>
          </a:xfrm>
          <a:prstGeom prst="rect">
            <a:avLst/>
          </a:prstGeom>
        </p:spPr>
        <p:txBody>
          <a:bodyPr/>
          <a:lstStyle/>
          <a:p>
            <a:pPr marL="0" indent="0">
              <a:lnSpc>
                <a:spcPct val="80000"/>
              </a:lnSpc>
              <a:spcBef>
                <a:spcPts val="500"/>
              </a:spcBef>
              <a:buSzTx/>
              <a:buNone/>
              <a:defRPr b="1" sz="2400"/>
            </a:pPr>
          </a:p>
          <a:p>
            <a:pPr marL="342899" indent="-342899" algn="just">
              <a:lnSpc>
                <a:spcPct val="80000"/>
              </a:lnSpc>
              <a:spcBef>
                <a:spcPts val="500"/>
              </a:spcBef>
              <a:defRPr sz="2400">
                <a:latin typeface="Times New Roman"/>
                <a:ea typeface="Times New Roman"/>
                <a:cs typeface="Times New Roman"/>
                <a:sym typeface="Times New Roman"/>
              </a:defRPr>
            </a:pPr>
            <a:r>
              <a:t>We have tried to compress the text data files And obtain the lossless decompression of the text file.</a:t>
            </a:r>
          </a:p>
          <a:p>
            <a:pPr marL="342899" indent="-342899" algn="just">
              <a:lnSpc>
                <a:spcPct val="80000"/>
              </a:lnSpc>
              <a:spcBef>
                <a:spcPts val="500"/>
              </a:spcBef>
              <a:defRPr sz="2400">
                <a:latin typeface="Times New Roman"/>
                <a:ea typeface="Times New Roman"/>
                <a:cs typeface="Times New Roman"/>
                <a:sym typeface="Times New Roman"/>
              </a:defRPr>
            </a:pPr>
            <a:r>
              <a:t>We successfully reduced the size of the text file to 0.3% of its original size.</a:t>
            </a:r>
          </a:p>
          <a:p>
            <a:pPr marL="342899" indent="-342899" algn="just">
              <a:lnSpc>
                <a:spcPct val="80000"/>
              </a:lnSpc>
              <a:spcBef>
                <a:spcPts val="500"/>
              </a:spcBef>
              <a:defRPr sz="2400">
                <a:latin typeface="Times New Roman"/>
                <a:ea typeface="Times New Roman"/>
                <a:cs typeface="Times New Roman"/>
                <a:sym typeface="Times New Roman"/>
              </a:defRPr>
            </a:pPr>
            <a:r>
              <a:t>The rate of data generation is increasing rapidly, so data compression helps in reducing the rate of the storage devices and efficiently transforming the file. </a:t>
            </a:r>
          </a:p>
        </p:txBody>
      </p:sp>
      <p:sp>
        <p:nvSpPr>
          <p:cNvPr id="233"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234" name="Slide Number Placeholder 5"/>
          <p:cNvSpPr txBox="1"/>
          <p:nvPr>
            <p:ph type="sldNum" sz="quarter" idx="2"/>
          </p:nvPr>
        </p:nvSpPr>
        <p:spPr>
          <a:xfrm>
            <a:off x="8422818" y="6404292"/>
            <a:ext cx="2639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Footer Placeholder 4"/>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120" name="Title 1"/>
          <p:cNvSpPr txBox="1"/>
          <p:nvPr>
            <p:ph type="title"/>
          </p:nvPr>
        </p:nvSpPr>
        <p:spPr>
          <a:prstGeom prst="rect">
            <a:avLst/>
          </a:prstGeom>
        </p:spPr>
        <p:txBody>
          <a:bodyPr/>
          <a:lstStyle/>
          <a:p>
            <a:pPr/>
            <a:r>
              <a:t>CONTENT</a:t>
            </a:r>
          </a:p>
        </p:txBody>
      </p:sp>
      <p:sp>
        <p:nvSpPr>
          <p:cNvPr id="121" name="Content Placeholder 2"/>
          <p:cNvSpPr txBox="1"/>
          <p:nvPr>
            <p:ph type="body" idx="1"/>
          </p:nvPr>
        </p:nvSpPr>
        <p:spPr>
          <a:xfrm>
            <a:off x="457200" y="1600200"/>
            <a:ext cx="8229600" cy="4525963"/>
          </a:xfrm>
          <a:prstGeom prst="rect">
            <a:avLst/>
          </a:prstGeom>
        </p:spPr>
        <p:txBody>
          <a:bodyPr/>
          <a:lstStyle/>
          <a:p>
            <a:pPr>
              <a:spcBef>
                <a:spcPts val="500"/>
              </a:spcBef>
              <a:buClr>
                <a:schemeClr val="accent1"/>
              </a:buClr>
              <a:buSzPts val="3200"/>
              <a:buFont typeface="Courier New"/>
              <a:buChar char="o"/>
              <a:defRPr>
                <a:latin typeface="Times New Roman"/>
                <a:ea typeface="Times New Roman"/>
                <a:cs typeface="Times New Roman"/>
                <a:sym typeface="Times New Roman"/>
              </a:defRPr>
            </a:pPr>
            <a:r>
              <a:t>Introduction </a:t>
            </a:r>
          </a:p>
          <a:p>
            <a:pPr>
              <a:spcBef>
                <a:spcPts val="500"/>
              </a:spcBef>
              <a:buClr>
                <a:schemeClr val="accent1"/>
              </a:buClr>
              <a:buSzPts val="3200"/>
              <a:buFont typeface="Courier New"/>
              <a:buChar char="o"/>
              <a:defRPr>
                <a:latin typeface="Times New Roman"/>
                <a:ea typeface="Times New Roman"/>
                <a:cs typeface="Times New Roman"/>
                <a:sym typeface="Times New Roman"/>
              </a:defRPr>
            </a:pPr>
            <a:r>
              <a:t>Literature</a:t>
            </a:r>
          </a:p>
          <a:p>
            <a:pPr>
              <a:spcBef>
                <a:spcPts val="500"/>
              </a:spcBef>
              <a:buClr>
                <a:schemeClr val="accent1"/>
              </a:buClr>
              <a:buSzPts val="3200"/>
              <a:buFont typeface="Courier New"/>
              <a:buChar char="o"/>
              <a:defRPr>
                <a:latin typeface="Times New Roman"/>
                <a:ea typeface="Times New Roman"/>
                <a:cs typeface="Times New Roman"/>
                <a:sym typeface="Times New Roman"/>
              </a:defRPr>
            </a:pPr>
            <a:r>
              <a:t>Problem Statement</a:t>
            </a:r>
          </a:p>
          <a:p>
            <a:pPr>
              <a:spcBef>
                <a:spcPts val="500"/>
              </a:spcBef>
              <a:buClr>
                <a:schemeClr val="accent1"/>
              </a:buClr>
              <a:buSzPts val="3200"/>
              <a:buFont typeface="Courier New"/>
              <a:buChar char="o"/>
              <a:defRPr>
                <a:latin typeface="Times New Roman"/>
                <a:ea typeface="Times New Roman"/>
                <a:cs typeface="Times New Roman"/>
                <a:sym typeface="Times New Roman"/>
              </a:defRPr>
            </a:pPr>
            <a:r>
              <a:t>Work flow of the system</a:t>
            </a:r>
          </a:p>
          <a:p>
            <a:pPr>
              <a:spcBef>
                <a:spcPts val="500"/>
              </a:spcBef>
              <a:buClr>
                <a:schemeClr val="accent1"/>
              </a:buClr>
              <a:buSzPts val="3200"/>
              <a:buFont typeface="Courier New"/>
              <a:buChar char="o"/>
              <a:defRPr>
                <a:latin typeface="Times New Roman"/>
                <a:ea typeface="Times New Roman"/>
                <a:cs typeface="Times New Roman"/>
                <a:sym typeface="Times New Roman"/>
              </a:defRPr>
            </a:pPr>
            <a:r>
              <a:t>Algorithm Used</a:t>
            </a:r>
          </a:p>
          <a:p>
            <a:pPr>
              <a:spcBef>
                <a:spcPts val="500"/>
              </a:spcBef>
              <a:buClr>
                <a:schemeClr val="accent1"/>
              </a:buClr>
              <a:buSzPts val="3200"/>
              <a:buFont typeface="Courier New"/>
              <a:buChar char="o"/>
              <a:defRPr>
                <a:latin typeface="Times New Roman"/>
                <a:ea typeface="Times New Roman"/>
                <a:cs typeface="Times New Roman"/>
                <a:sym typeface="Times New Roman"/>
              </a:defRPr>
            </a:pPr>
            <a:r>
              <a:t>Data set description </a:t>
            </a:r>
          </a:p>
          <a:p>
            <a:pPr>
              <a:spcBef>
                <a:spcPts val="500"/>
              </a:spcBef>
              <a:buClr>
                <a:schemeClr val="accent1"/>
              </a:buClr>
              <a:buSzPts val="3200"/>
              <a:buFont typeface="Courier New"/>
              <a:buChar char="o"/>
              <a:defRPr>
                <a:latin typeface="Times New Roman"/>
                <a:ea typeface="Times New Roman"/>
                <a:cs typeface="Times New Roman"/>
                <a:sym typeface="Times New Roman"/>
              </a:defRPr>
            </a:pPr>
            <a:r>
              <a:t>Working demo along with validation Results/Analysis</a:t>
            </a:r>
          </a:p>
        </p:txBody>
      </p:sp>
      <p:sp>
        <p:nvSpPr>
          <p:cNvPr id="122"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123" name="Slide Number Placeholder 5"/>
          <p:cNvSpPr txBox="1"/>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Footer Placeholder 6"/>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237" name="Title 1"/>
          <p:cNvSpPr txBox="1"/>
          <p:nvPr>
            <p:ph type="title"/>
          </p:nvPr>
        </p:nvSpPr>
        <p:spPr>
          <a:xfrm>
            <a:off x="457200" y="152400"/>
            <a:ext cx="8458200" cy="1143000"/>
          </a:xfrm>
          <a:prstGeom prst="rect">
            <a:avLst/>
          </a:prstGeom>
        </p:spPr>
        <p:txBody>
          <a:bodyPr/>
          <a:lstStyle>
            <a:lvl1pPr>
              <a:defRPr>
                <a:latin typeface="Times New Roman"/>
                <a:ea typeface="Times New Roman"/>
                <a:cs typeface="Times New Roman"/>
                <a:sym typeface="Times New Roman"/>
              </a:defRPr>
            </a:lvl1pPr>
          </a:lstStyle>
          <a:p>
            <a:pPr/>
            <a:r>
              <a:t>References</a:t>
            </a:r>
          </a:p>
        </p:txBody>
      </p:sp>
      <p:sp>
        <p:nvSpPr>
          <p:cNvPr id="238" name="Content Placeholder 2"/>
          <p:cNvSpPr txBox="1"/>
          <p:nvPr>
            <p:ph type="body" idx="1"/>
          </p:nvPr>
        </p:nvSpPr>
        <p:spPr>
          <a:xfrm>
            <a:off x="457200" y="1371600"/>
            <a:ext cx="8458200" cy="4754563"/>
          </a:xfrm>
          <a:prstGeom prst="rect">
            <a:avLst/>
          </a:prstGeom>
          <a:ln w="9525">
            <a:solidFill>
              <a:srgbClr val="000000"/>
            </a:solidFill>
            <a:round/>
          </a:ln>
        </p:spPr>
        <p:txBody>
          <a:bodyPr/>
          <a:lstStyle/>
          <a:p>
            <a:pPr marL="514350" indent="-514350" algn="just">
              <a:spcBef>
                <a:spcPts val="400"/>
              </a:spcBef>
              <a:buFontTx/>
              <a:buAutoNum type="arabicPeriod" startAt="1"/>
              <a:defRPr sz="1800">
                <a:latin typeface="Times New Roman"/>
                <a:ea typeface="Times New Roman"/>
                <a:cs typeface="Times New Roman"/>
                <a:sym typeface="Times New Roman"/>
              </a:defRPr>
            </a:pPr>
            <a:r>
              <a:t>Petrie KJ, Mueller JT, Schirmbeck F, Donkin L, Broadbent E, Ellis CJ et al. Effect of providing information about normal test results on patients’ reassurance: randomised controlled trial. </a:t>
            </a:r>
            <a:r>
              <a:rPr i="1"/>
              <a:t>British Medical Journal</a:t>
            </a:r>
            <a:r>
              <a:t> [Online] 2007;334(7589): 352-354. Available from: doi: 10.1136/bmj.39093.464190.55  [Accessed 26</a:t>
            </a:r>
            <a:r>
              <a:rPr baseline="30000"/>
              <a:t>th</a:t>
            </a:r>
            <a:r>
              <a:t> August 2011].</a:t>
            </a:r>
          </a:p>
          <a:p>
            <a:pPr marL="514350" indent="-514350" algn="just">
              <a:spcBef>
                <a:spcPts val="400"/>
              </a:spcBef>
              <a:buFontTx/>
              <a:buAutoNum type="arabicPeriod" startAt="1"/>
              <a:defRPr sz="1800">
                <a:latin typeface="Times New Roman"/>
                <a:ea typeface="Times New Roman"/>
                <a:cs typeface="Times New Roman"/>
                <a:sym typeface="Times New Roman"/>
              </a:defRPr>
            </a:pPr>
            <a:r>
              <a:t>Treloar, D 1999, 'Grains of sense', Australian Gourmet Traveller, November, pp. 29-30, 64.</a:t>
            </a:r>
          </a:p>
          <a:p>
            <a:pPr marL="514350" indent="-514350" algn="just">
              <a:spcBef>
                <a:spcPts val="400"/>
              </a:spcBef>
              <a:buFontTx/>
              <a:buAutoNum type="arabicPeriod" startAt="1"/>
              <a:defRPr sz="1800">
                <a:latin typeface="Times New Roman"/>
                <a:ea typeface="Times New Roman"/>
                <a:cs typeface="Times New Roman"/>
                <a:sym typeface="Times New Roman"/>
              </a:defRPr>
            </a:pPr>
            <a:r>
              <a:t>MacFarlane, I 2002, 'Aboriginal society in North West Tasmania: dispossession and genocide', PhD thesis, University of Tasmania.</a:t>
            </a:r>
          </a:p>
        </p:txBody>
      </p:sp>
      <p:sp>
        <p:nvSpPr>
          <p:cNvPr id="239"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240" name="Slide Number Placeholder 5"/>
          <p:cNvSpPr txBox="1"/>
          <p:nvPr>
            <p:ph type="sldNum" sz="quarter" idx="2"/>
          </p:nvPr>
        </p:nvSpPr>
        <p:spPr>
          <a:xfrm>
            <a:off x="8727618" y="6404292"/>
            <a:ext cx="263983"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Footer Placeholder 7"/>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126" name="Title 1"/>
          <p:cNvSpPr txBox="1"/>
          <p:nvPr>
            <p:ph type="ctrTitle"/>
          </p:nvPr>
        </p:nvSpPr>
        <p:spPr>
          <a:xfrm>
            <a:off x="685800" y="244475"/>
            <a:ext cx="7772400" cy="669925"/>
          </a:xfrm>
          <a:prstGeom prst="rect">
            <a:avLst/>
          </a:prstGeom>
        </p:spPr>
        <p:txBody>
          <a:bodyPr/>
          <a:lstStyle>
            <a:lvl1pPr>
              <a:defRPr b="1" sz="3900">
                <a:latin typeface="Times New Roman"/>
                <a:ea typeface="Times New Roman"/>
                <a:cs typeface="Times New Roman"/>
                <a:sym typeface="Times New Roman"/>
              </a:defRPr>
            </a:lvl1pPr>
          </a:lstStyle>
          <a:p>
            <a:pPr/>
            <a:r>
              <a:t>Introduction</a:t>
            </a:r>
          </a:p>
        </p:txBody>
      </p:sp>
      <p:sp>
        <p:nvSpPr>
          <p:cNvPr id="127" name="Date Placeholder 6"/>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128" name="Slide Number Placeholder 5"/>
          <p:cNvSpPr txBox="1"/>
          <p:nvPr>
            <p:ph type="sldNum" sz="quarter" idx="2"/>
          </p:nvPr>
        </p:nvSpPr>
        <p:spPr>
          <a:xfrm>
            <a:off x="7435939" y="629634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TextBox 14"/>
          <p:cNvSpPr txBox="1"/>
          <p:nvPr/>
        </p:nvSpPr>
        <p:spPr>
          <a:xfrm>
            <a:off x="685800" y="1066799"/>
            <a:ext cx="7772400" cy="45361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Times New Roman"/>
                <a:ea typeface="Times New Roman"/>
                <a:cs typeface="Times New Roman"/>
                <a:sym typeface="Times New Roman"/>
              </a:defRPr>
            </a:pPr>
          </a:p>
          <a:p>
            <a:pPr marL="342900" indent="-342900" algn="just">
              <a:buSzPct val="100000"/>
              <a:buFont typeface="Arial"/>
              <a:buChar char="•"/>
              <a:defRPr sz="2400">
                <a:latin typeface="Times New Roman"/>
                <a:ea typeface="Times New Roman"/>
                <a:cs typeface="Times New Roman"/>
                <a:sym typeface="Times New Roman"/>
              </a:defRPr>
            </a:pPr>
            <a:r>
              <a:t>Data compression is a technique of reducing the number of bits needed to store or transmit data. </a:t>
            </a:r>
          </a:p>
          <a:p>
            <a:pPr algn="just">
              <a:defRPr sz="2400">
                <a:latin typeface="Times New Roman"/>
                <a:ea typeface="Times New Roman"/>
                <a:cs typeface="Times New Roman"/>
                <a:sym typeface="Times New Roman"/>
              </a:defRPr>
            </a:pPr>
          </a:p>
          <a:p>
            <a:pPr marL="342900" indent="-342900" algn="just">
              <a:buSzPct val="100000"/>
              <a:buFont typeface="Arial"/>
              <a:buChar char="•"/>
              <a:defRPr sz="2400">
                <a:latin typeface="Times New Roman"/>
                <a:ea typeface="Times New Roman"/>
                <a:cs typeface="Times New Roman"/>
                <a:sym typeface="Times New Roman"/>
              </a:defRPr>
            </a:pPr>
            <a:r>
              <a:t>Data compression is crucial because it helps reduce the consumption of expensive storage and transmission devices.</a:t>
            </a:r>
          </a:p>
          <a:p>
            <a:pPr algn="just">
              <a:defRPr sz="2400">
                <a:latin typeface="Times New Roman"/>
                <a:ea typeface="Times New Roman"/>
                <a:cs typeface="Times New Roman"/>
                <a:sym typeface="Times New Roman"/>
              </a:defRPr>
            </a:pPr>
          </a:p>
          <a:p>
            <a:pPr marL="342900" indent="-342900" algn="just">
              <a:buSzPct val="100000"/>
              <a:buFont typeface="Arial"/>
              <a:buChar char="•"/>
              <a:defRPr sz="2400">
                <a:latin typeface="Times New Roman"/>
                <a:ea typeface="Times New Roman"/>
                <a:cs typeface="Times New Roman"/>
                <a:sym typeface="Times New Roman"/>
              </a:defRPr>
            </a:pPr>
            <a:r>
              <a:t>Currently the rate of data generation is increasing rapidly and the storage and transmission is getting inevitably expensive so the need of a system to compress data is immense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Footer Placeholder 4"/>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132"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133" name="Slide Number Placeholder 5"/>
          <p:cNvSpPr txBox="1"/>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4" name="Content Placeholder 6" descr="Content Placeholder 6"/>
          <p:cNvPicPr>
            <a:picLocks noChangeAspect="1"/>
          </p:cNvPicPr>
          <p:nvPr/>
        </p:nvPicPr>
        <p:blipFill>
          <a:blip r:embed="rId2">
            <a:extLst/>
          </a:blip>
          <a:stretch>
            <a:fillRect/>
          </a:stretch>
        </p:blipFill>
        <p:spPr>
          <a:xfrm>
            <a:off x="990600" y="1687799"/>
            <a:ext cx="7264301" cy="325380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Footer Placeholder 4"/>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137" name="Title 1"/>
          <p:cNvSpPr txBox="1"/>
          <p:nvPr>
            <p:ph type="title"/>
          </p:nvPr>
        </p:nvSpPr>
        <p:spPr>
          <a:prstGeom prst="rect">
            <a:avLst/>
          </a:prstGeom>
        </p:spPr>
        <p:txBody>
          <a:bodyPr/>
          <a:lstStyle/>
          <a:p>
            <a:pPr/>
            <a:r>
              <a:t>LITERATURE</a:t>
            </a:r>
          </a:p>
        </p:txBody>
      </p:sp>
      <p:sp>
        <p:nvSpPr>
          <p:cNvPr id="138" name="Content Placeholder 2"/>
          <p:cNvSpPr txBox="1"/>
          <p:nvPr>
            <p:ph type="body" idx="1"/>
          </p:nvPr>
        </p:nvSpPr>
        <p:spPr>
          <a:xfrm>
            <a:off x="457200" y="1417637"/>
            <a:ext cx="8229600" cy="4708526"/>
          </a:xfrm>
          <a:prstGeom prst="rect">
            <a:avLst/>
          </a:prstGeom>
        </p:spPr>
        <p:txBody>
          <a:bodyPr/>
          <a:lstStyle/>
          <a:p>
            <a:pPr/>
          </a:p>
        </p:txBody>
      </p:sp>
      <p:sp>
        <p:nvSpPr>
          <p:cNvPr id="139"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140" name="Slide Number Placeholder 5"/>
          <p:cNvSpPr txBox="1"/>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41" name="Table 8"/>
          <p:cNvGraphicFramePr/>
          <p:nvPr/>
        </p:nvGraphicFramePr>
        <p:xfrm>
          <a:off x="609600" y="1524000"/>
          <a:ext cx="7924800" cy="44958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693139"/>
                <a:gridCol w="2590061"/>
                <a:gridCol w="2641600"/>
              </a:tblGrid>
              <a:tr h="1204287">
                <a:tc>
                  <a:txBody>
                    <a:bodyPr/>
                    <a:lstStyle/>
                    <a:p>
                      <a:pPr algn="ctr">
                        <a:defRPr sz="1800"/>
                      </a:pPr>
                      <a:r>
                        <a:rPr b="1">
                          <a:solidFill>
                            <a:srgbClr val="FFFFFF"/>
                          </a:solidFill>
                        </a:rPr>
                        <a:t>Title</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000000"/>
                    </a:solidFill>
                  </a:tcPr>
                </a:tc>
                <a:tc>
                  <a:txBody>
                    <a:bodyPr/>
                    <a:lstStyle/>
                    <a:p>
                      <a:pPr algn="ctr">
                        <a:defRPr sz="1800"/>
                      </a:pPr>
                      <a:r>
                        <a:rPr b="1">
                          <a:solidFill>
                            <a:srgbClr val="FFFFFF"/>
                          </a:solidFill>
                        </a:rPr>
                        <a:t>Objective of the paper</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000000"/>
                    </a:solidFill>
                  </a:tcPr>
                </a:tc>
                <a:tc>
                  <a:txBody>
                    <a:bodyPr/>
                    <a:lstStyle/>
                    <a:p>
                      <a:pPr algn="ctr">
                        <a:defRPr sz="1800"/>
                      </a:pPr>
                      <a:r>
                        <a:rPr b="1">
                          <a:solidFill>
                            <a:srgbClr val="FFFFFF"/>
                          </a:solidFill>
                        </a:rPr>
                        <a:t>Inference </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rgbClr val="000000"/>
                    </a:solidFill>
                  </a:tcPr>
                </a:tc>
              </a:tr>
              <a:tr h="1576199">
                <a:tc>
                  <a:txBody>
                    <a:bodyPr/>
                    <a:lstStyle/>
                    <a:p>
                      <a:pPr algn="l">
                        <a:defRPr sz="1800"/>
                      </a:pPr>
                      <a:r>
                        <a:t>Text Data Compression Algorithm using Hybrid Approach[1]</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ACACA"/>
                    </a:solidFill>
                  </a:tcPr>
                </a:tc>
                <a:tc>
                  <a:txBody>
                    <a:bodyPr/>
                    <a:lstStyle/>
                    <a:p>
                      <a:pPr algn="l">
                        <a:defRPr sz="1800"/>
                      </a:pPr>
                      <a:r>
                        <a:t>To perform lossless compression using dynamic bit coding and Huffman Algorithm</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ACACA"/>
                    </a:solidFill>
                  </a:tcPr>
                </a:tc>
                <a:tc>
                  <a:txBody>
                    <a:bodyPr/>
                    <a:lstStyle/>
                    <a:p>
                      <a:pPr algn="l">
                        <a:defRPr sz="1800"/>
                      </a:pPr>
                      <a:r>
                        <a:t>We learnt about  the efficiency of Huffman Algorithm .</a:t>
                      </a:r>
                    </a:p>
                  </a:txBody>
                  <a:tcPr marL="45720" marR="45720" marT="45720" marB="4572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CACACA"/>
                    </a:solidFill>
                  </a:tcPr>
                </a:tc>
              </a:tr>
              <a:tr h="1715313">
                <a:tc>
                  <a:txBody>
                    <a:bodyPr/>
                    <a:lstStyle/>
                    <a:p>
                      <a:pPr algn="l">
                        <a:defRPr sz="1800"/>
                      </a:pPr>
                      <a:r>
                        <a:t>Deepzip: Data Compression using </a:t>
                      </a:r>
                      <a:br/>
                      <a:r>
                        <a:t>Recurrent Neural Networks[2]</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E6E6"/>
                    </a:solidFill>
                  </a:tcPr>
                </a:tc>
                <a:tc>
                  <a:txBody>
                    <a:bodyPr/>
                    <a:lstStyle/>
                    <a:p>
                      <a:pPr algn="l">
                        <a:defRPr sz="1800"/>
                      </a:pPr>
                      <a:r>
                        <a:t>To perform lossless compression using Recurrent Neural Network</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E6E6"/>
                    </a:solidFill>
                  </a:tcPr>
                </a:tc>
                <a:tc>
                  <a:txBody>
                    <a:bodyPr/>
                    <a:lstStyle/>
                    <a:p>
                      <a:pPr algn="l">
                        <a:defRPr sz="1800"/>
                      </a:pPr>
                      <a:r>
                        <a:t>We learnt that RNN is the most effective deep learning algorithm for data compression.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6E6E6"/>
                    </a:solid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Footer Placeholder 4"/>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144" name="Content Placeholder 2"/>
          <p:cNvSpPr txBox="1"/>
          <p:nvPr>
            <p:ph type="body" idx="1"/>
          </p:nvPr>
        </p:nvSpPr>
        <p:spPr>
          <a:xfrm>
            <a:off x="457200" y="380999"/>
            <a:ext cx="8229600" cy="5745165"/>
          </a:xfrm>
          <a:prstGeom prst="rect">
            <a:avLst/>
          </a:prstGeom>
        </p:spPr>
        <p:txBody>
          <a:bodyPr/>
          <a:lstStyle/>
          <a:p>
            <a:pPr marL="0" indent="0" algn="just">
              <a:spcBef>
                <a:spcPts val="500"/>
              </a:spcBef>
              <a:buSzTx/>
              <a:buNone/>
              <a:defRPr sz="2400">
                <a:latin typeface="Times New Roman"/>
                <a:ea typeface="Times New Roman"/>
                <a:cs typeface="Times New Roman"/>
                <a:sym typeface="Times New Roman"/>
              </a:defRPr>
            </a:pPr>
            <a:r>
              <a:t>Objective:</a:t>
            </a:r>
          </a:p>
          <a:p>
            <a:pPr algn="just">
              <a:spcBef>
                <a:spcPts val="500"/>
              </a:spcBef>
              <a:defRPr sz="2400">
                <a:latin typeface="Times New Roman"/>
                <a:ea typeface="Times New Roman"/>
                <a:cs typeface="Times New Roman"/>
                <a:sym typeface="Times New Roman"/>
              </a:defRPr>
            </a:pPr>
            <a:r>
              <a:t> </a:t>
            </a:r>
            <a:r>
              <a:rPr>
                <a:latin typeface="+mn-lt"/>
                <a:ea typeface="+mn-ea"/>
                <a:cs typeface="+mn-cs"/>
                <a:sym typeface="Calibri"/>
              </a:rPr>
              <a:t>The objective of this project is to compress and decompress the text file in a lossless manner.</a:t>
            </a:r>
          </a:p>
          <a:p>
            <a:pPr marL="0" indent="0" algn="just">
              <a:spcBef>
                <a:spcPts val="500"/>
              </a:spcBef>
              <a:buSzTx/>
              <a:buNone/>
              <a:defRPr sz="2400">
                <a:latin typeface="Times New Roman"/>
                <a:ea typeface="Times New Roman"/>
                <a:cs typeface="Times New Roman"/>
                <a:sym typeface="Times New Roman"/>
              </a:defRPr>
            </a:pPr>
          </a:p>
          <a:p>
            <a:pPr marL="0" indent="0" algn="just">
              <a:spcBef>
                <a:spcPts val="500"/>
              </a:spcBef>
              <a:buSzTx/>
              <a:buNone/>
              <a:defRPr sz="2400">
                <a:latin typeface="Times New Roman"/>
                <a:ea typeface="Times New Roman"/>
                <a:cs typeface="Times New Roman"/>
                <a:sym typeface="Times New Roman"/>
              </a:defRPr>
            </a:pPr>
            <a:r>
              <a:t>Scope:</a:t>
            </a:r>
          </a:p>
          <a:p>
            <a:pPr algn="just">
              <a:spcBef>
                <a:spcPts val="500"/>
              </a:spcBef>
              <a:defRPr sz="2400">
                <a:latin typeface="Times New Roman"/>
                <a:ea typeface="Times New Roman"/>
                <a:cs typeface="Times New Roman"/>
                <a:sym typeface="Times New Roman"/>
              </a:defRPr>
            </a:pPr>
            <a:r>
              <a:t>The more we train data on the system the higher the compression ratio will get.</a:t>
            </a:r>
          </a:p>
          <a:p>
            <a:pPr algn="just">
              <a:spcBef>
                <a:spcPts val="500"/>
              </a:spcBef>
              <a:defRPr sz="2400"/>
            </a:pPr>
            <a:r>
              <a:t>This system can also be used to compress the image, audio and video files.</a:t>
            </a:r>
          </a:p>
        </p:txBody>
      </p:sp>
      <p:sp>
        <p:nvSpPr>
          <p:cNvPr id="145"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146" name="Slide Number Placeholder 5"/>
          <p:cNvSpPr txBox="1"/>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Footer Placeholder 4"/>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149" name="Title 1"/>
          <p:cNvSpPr txBox="1"/>
          <p:nvPr>
            <p:ph type="title"/>
          </p:nvPr>
        </p:nvSpPr>
        <p:spPr>
          <a:xfrm>
            <a:off x="457200" y="274638"/>
            <a:ext cx="8229600" cy="1020763"/>
          </a:xfrm>
          <a:prstGeom prst="rect">
            <a:avLst/>
          </a:prstGeom>
        </p:spPr>
        <p:txBody>
          <a:bodyPr/>
          <a:lstStyle/>
          <a:p>
            <a:pPr/>
            <a:r>
              <a:t>Problem Statement</a:t>
            </a:r>
          </a:p>
        </p:txBody>
      </p:sp>
      <p:sp>
        <p:nvSpPr>
          <p:cNvPr id="150" name="Content Placeholder 2"/>
          <p:cNvSpPr txBox="1"/>
          <p:nvPr>
            <p:ph type="body" idx="1"/>
          </p:nvPr>
        </p:nvSpPr>
        <p:spPr>
          <a:xfrm>
            <a:off x="457200" y="1417637"/>
            <a:ext cx="8229600" cy="4708526"/>
          </a:xfrm>
          <a:prstGeom prst="rect">
            <a:avLst/>
          </a:prstGeom>
        </p:spPr>
        <p:txBody>
          <a:bodyPr/>
          <a:lstStyle>
            <a:lvl1pPr marL="342899" indent="-342899" algn="just">
              <a:defRPr sz="2400">
                <a:latin typeface="Times New Roman"/>
                <a:ea typeface="Times New Roman"/>
                <a:cs typeface="Times New Roman"/>
                <a:sym typeface="Times New Roman"/>
              </a:defRPr>
            </a:lvl1pPr>
          </a:lstStyle>
          <a:p>
            <a:pPr/>
            <a:r>
              <a:t>To perform lossless compression and decompression of the text data file to store it efficiently and also to upload and transform it faster by reducing the cost of data storage using Recurrent Neural Network.</a:t>
            </a:r>
          </a:p>
        </p:txBody>
      </p:sp>
      <p:sp>
        <p:nvSpPr>
          <p:cNvPr id="151"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152" name="Slide Number Placeholder 5"/>
          <p:cNvSpPr txBox="1"/>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Footer Placeholder 4"/>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155"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156" name="Slide Number Placeholder 5"/>
          <p:cNvSpPr txBox="1"/>
          <p:nvPr>
            <p:ph type="sldNum" sz="quarter" idx="2"/>
          </p:nvPr>
        </p:nvSpPr>
        <p:spPr>
          <a:xfrm>
            <a:off x="8502739" y="6404292"/>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7" name="Input the raw text data"/>
          <p:cNvSpPr/>
          <p:nvPr/>
        </p:nvSpPr>
        <p:spPr>
          <a:xfrm>
            <a:off x="123229" y="965200"/>
            <a:ext cx="1348285" cy="1015405"/>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Input the raw text data </a:t>
            </a:r>
          </a:p>
        </p:txBody>
      </p:sp>
      <p:sp>
        <p:nvSpPr>
          <p:cNvPr id="158" name="Arrow"/>
          <p:cNvSpPr/>
          <p:nvPr/>
        </p:nvSpPr>
        <p:spPr>
          <a:xfrm>
            <a:off x="1493242" y="1127075"/>
            <a:ext cx="984896" cy="691655"/>
          </a:xfrm>
          <a:prstGeom prst="rightArrow">
            <a:avLst>
              <a:gd name="adj1" fmla="val 32000"/>
              <a:gd name="adj2" fmla="val 11751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59" name="Preprocessing of the data"/>
          <p:cNvSpPr/>
          <p:nvPr/>
        </p:nvSpPr>
        <p:spPr>
          <a:xfrm>
            <a:off x="2486471" y="965200"/>
            <a:ext cx="1591271" cy="1015405"/>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Preprocessing of the data</a:t>
            </a:r>
          </a:p>
        </p:txBody>
      </p:sp>
      <p:sp>
        <p:nvSpPr>
          <p:cNvPr id="160" name="Arrow"/>
          <p:cNvSpPr/>
          <p:nvPr/>
        </p:nvSpPr>
        <p:spPr>
          <a:xfrm>
            <a:off x="4109194" y="1127075"/>
            <a:ext cx="925612" cy="691655"/>
          </a:xfrm>
          <a:prstGeom prst="rightArrow">
            <a:avLst>
              <a:gd name="adj1" fmla="val 32000"/>
              <a:gd name="adj2" fmla="val 11751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61" name="Convert the text into bits"/>
          <p:cNvSpPr/>
          <p:nvPr/>
        </p:nvSpPr>
        <p:spPr>
          <a:xfrm>
            <a:off x="5092700" y="965200"/>
            <a:ext cx="1348284" cy="1015405"/>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Convert the text into bits </a:t>
            </a:r>
          </a:p>
        </p:txBody>
      </p:sp>
      <p:sp>
        <p:nvSpPr>
          <p:cNvPr id="162" name="Work Flow of the system"/>
          <p:cNvSpPr txBox="1"/>
          <p:nvPr>
            <p:ph type="title"/>
          </p:nvPr>
        </p:nvSpPr>
        <p:spPr>
          <a:xfrm>
            <a:off x="457200" y="-55562"/>
            <a:ext cx="8229600" cy="1143001"/>
          </a:xfrm>
          <a:prstGeom prst="rect">
            <a:avLst/>
          </a:prstGeom>
        </p:spPr>
        <p:txBody>
          <a:bodyPr/>
          <a:lstStyle>
            <a:lvl1pPr>
              <a:defRPr>
                <a:latin typeface="Times New Roman"/>
                <a:ea typeface="Times New Roman"/>
                <a:cs typeface="Times New Roman"/>
                <a:sym typeface="Times New Roman"/>
              </a:defRPr>
            </a:lvl1pPr>
          </a:lstStyle>
          <a:p>
            <a:pPr/>
            <a:r>
              <a:t>Work Flow of the system</a:t>
            </a:r>
          </a:p>
        </p:txBody>
      </p:sp>
      <p:sp>
        <p:nvSpPr>
          <p:cNvPr id="163" name="Arrow"/>
          <p:cNvSpPr/>
          <p:nvPr/>
        </p:nvSpPr>
        <p:spPr>
          <a:xfrm rot="5340000">
            <a:off x="7884665" y="2172557"/>
            <a:ext cx="930156" cy="667160"/>
          </a:xfrm>
          <a:prstGeom prst="rightArrow">
            <a:avLst>
              <a:gd name="adj1" fmla="val 32000"/>
              <a:gd name="adj2" fmla="val 117399"/>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64" name="Compress the size of the file using RNN"/>
          <p:cNvSpPr/>
          <p:nvPr/>
        </p:nvSpPr>
        <p:spPr>
          <a:xfrm>
            <a:off x="7541666" y="867279"/>
            <a:ext cx="1522315" cy="1211247"/>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Compress the size of the file using RNN</a:t>
            </a:r>
          </a:p>
        </p:txBody>
      </p:sp>
      <p:sp>
        <p:nvSpPr>
          <p:cNvPr id="165" name="Decompression of text data file"/>
          <p:cNvSpPr/>
          <p:nvPr/>
        </p:nvSpPr>
        <p:spPr>
          <a:xfrm>
            <a:off x="7301363" y="4975315"/>
            <a:ext cx="1766839" cy="10154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Decompression of text data file</a:t>
            </a:r>
          </a:p>
        </p:txBody>
      </p:sp>
      <p:sp>
        <p:nvSpPr>
          <p:cNvPr id="166" name="Preprocessing the compressed data"/>
          <p:cNvSpPr/>
          <p:nvPr/>
        </p:nvSpPr>
        <p:spPr>
          <a:xfrm>
            <a:off x="7521166" y="2921297"/>
            <a:ext cx="1563315" cy="10154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Preprocessing the compressed data</a:t>
            </a:r>
          </a:p>
        </p:txBody>
      </p:sp>
      <p:sp>
        <p:nvSpPr>
          <p:cNvPr id="167" name="Decompression of the text data file"/>
          <p:cNvSpPr/>
          <p:nvPr/>
        </p:nvSpPr>
        <p:spPr>
          <a:xfrm>
            <a:off x="4503993" y="4975315"/>
            <a:ext cx="1766839" cy="10154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Decompression of the text data file </a:t>
            </a:r>
          </a:p>
        </p:txBody>
      </p:sp>
      <p:sp>
        <p:nvSpPr>
          <p:cNvPr id="168" name="Arrow"/>
          <p:cNvSpPr/>
          <p:nvPr/>
        </p:nvSpPr>
        <p:spPr>
          <a:xfrm rot="5340000">
            <a:off x="7832203" y="4136725"/>
            <a:ext cx="1034868" cy="636157"/>
          </a:xfrm>
          <a:prstGeom prst="rightArrow">
            <a:avLst>
              <a:gd name="adj1" fmla="val 32000"/>
              <a:gd name="adj2" fmla="val 130393"/>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69" name="Arrow"/>
          <p:cNvSpPr/>
          <p:nvPr/>
        </p:nvSpPr>
        <p:spPr>
          <a:xfrm>
            <a:off x="6498877" y="1127075"/>
            <a:ext cx="984896" cy="691655"/>
          </a:xfrm>
          <a:prstGeom prst="rightArrow">
            <a:avLst>
              <a:gd name="adj1" fmla="val 32000"/>
              <a:gd name="adj2" fmla="val 11751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70" name="Arrow"/>
          <p:cNvSpPr/>
          <p:nvPr/>
        </p:nvSpPr>
        <p:spPr>
          <a:xfrm flipH="1">
            <a:off x="6295677" y="5137191"/>
            <a:ext cx="984896" cy="691655"/>
          </a:xfrm>
          <a:prstGeom prst="rightArrow">
            <a:avLst>
              <a:gd name="adj1" fmla="val 32000"/>
              <a:gd name="adj2" fmla="val 11751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71" name="Arrow"/>
          <p:cNvSpPr/>
          <p:nvPr/>
        </p:nvSpPr>
        <p:spPr>
          <a:xfrm flipH="1">
            <a:off x="3488977" y="5137191"/>
            <a:ext cx="984896" cy="691655"/>
          </a:xfrm>
          <a:prstGeom prst="rightArrow">
            <a:avLst>
              <a:gd name="adj1" fmla="val 32000"/>
              <a:gd name="adj2" fmla="val 117515"/>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72" name="Text data file with reduced size"/>
          <p:cNvSpPr/>
          <p:nvPr/>
        </p:nvSpPr>
        <p:spPr>
          <a:xfrm>
            <a:off x="1706624" y="4975315"/>
            <a:ext cx="1766839" cy="1015406"/>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Text data file with reduced size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Footer Placeholder 6"/>
          <p:cNvSpPr txBox="1"/>
          <p:nvPr/>
        </p:nvSpPr>
        <p:spPr>
          <a:xfrm>
            <a:off x="3124200" y="6404292"/>
            <a:ext cx="2895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Text Data Compression using ML</a:t>
            </a:r>
          </a:p>
        </p:txBody>
      </p:sp>
      <p:sp>
        <p:nvSpPr>
          <p:cNvPr id="175" name="Title 1"/>
          <p:cNvSpPr txBox="1"/>
          <p:nvPr>
            <p:ph type="title"/>
          </p:nvPr>
        </p:nvSpPr>
        <p:spPr>
          <a:prstGeom prst="rect">
            <a:avLst/>
          </a:prstGeom>
        </p:spPr>
        <p:txBody>
          <a:bodyPr/>
          <a:lstStyle>
            <a:lvl1pPr>
              <a:defRPr>
                <a:latin typeface="Times New Roman"/>
                <a:ea typeface="Times New Roman"/>
                <a:cs typeface="Times New Roman"/>
                <a:sym typeface="Times New Roman"/>
              </a:defRPr>
            </a:lvl1pPr>
          </a:lstStyle>
          <a:p>
            <a:pPr/>
            <a:r>
              <a:t>Description of data set </a:t>
            </a:r>
          </a:p>
        </p:txBody>
      </p:sp>
      <p:sp>
        <p:nvSpPr>
          <p:cNvPr id="176" name="Date Placeholder 3"/>
          <p:cNvSpPr txBox="1"/>
          <p:nvPr/>
        </p:nvSpPr>
        <p:spPr>
          <a:xfrm>
            <a:off x="457200" y="6404292"/>
            <a:ext cx="21336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defRPr>
            </a:lvl1pPr>
          </a:lstStyle>
          <a:p>
            <a:pPr/>
            <a:r>
              <a:t>4/17/2019</a:t>
            </a:r>
          </a:p>
        </p:txBody>
      </p:sp>
      <p:sp>
        <p:nvSpPr>
          <p:cNvPr id="177" name="Slide Number Placeholder 5"/>
          <p:cNvSpPr txBox="1"/>
          <p:nvPr>
            <p:ph type="sldNum" sz="quarter" idx="2"/>
          </p:nvPr>
        </p:nvSpPr>
        <p:spPr>
          <a:xfrm>
            <a:off x="8807539" y="6540817"/>
            <a:ext cx="18406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Content Placeholder 2"/>
          <p:cNvSpPr txBox="1"/>
          <p:nvPr>
            <p:ph type="body" idx="1"/>
          </p:nvPr>
        </p:nvSpPr>
        <p:spPr>
          <a:xfrm>
            <a:off x="457200" y="1417638"/>
            <a:ext cx="8129786" cy="4786947"/>
          </a:xfrm>
          <a:prstGeom prst="rect">
            <a:avLst/>
          </a:prstGeom>
        </p:spPr>
        <p:txBody>
          <a:bodyPr/>
          <a:lstStyle/>
          <a:p>
            <a:pPr marL="0" indent="0" algn="just">
              <a:spcBef>
                <a:spcPts val="0"/>
              </a:spcBef>
              <a:buSzTx/>
              <a:buNone/>
              <a:defRPr sz="2900">
                <a:latin typeface="Times New Roman"/>
                <a:ea typeface="Times New Roman"/>
                <a:cs typeface="Times New Roman"/>
                <a:sym typeface="Times New Roman"/>
              </a:defRPr>
            </a:pPr>
          </a:p>
          <a:p>
            <a:pPr marL="0" indent="0" algn="just">
              <a:spcBef>
                <a:spcPts val="0"/>
              </a:spcBef>
              <a:buSzTx/>
              <a:buNone/>
              <a:defRPr sz="2900">
                <a:latin typeface="Times New Roman"/>
                <a:ea typeface="Times New Roman"/>
                <a:cs typeface="Times New Roman"/>
                <a:sym typeface="Times New Roman"/>
              </a:defRPr>
            </a:pPr>
            <a:r>
              <a:t>Text Data files from various sources with maximum file size upto 15 mb</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