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4CA-7B5F-44C0-AA72-C2A3FD8BE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CD3B6-DCFC-4665-96CE-EC52B196B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  <a:p>
            <a:r>
              <a:rPr lang="en-US" dirty="0"/>
              <a:t>By shalini</a:t>
            </a:r>
          </a:p>
        </p:txBody>
      </p:sp>
    </p:spTree>
    <p:extLst>
      <p:ext uri="{BB962C8B-B14F-4D97-AF65-F5344CB8AC3E}">
        <p14:creationId xmlns:p14="http://schemas.microsoft.com/office/powerpoint/2010/main" val="294169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F6F561E-2D10-4211-85E6-55BC5929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model building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FAAF41-FF55-4117-97F8-31015943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330D9-0C7F-4726-A50E-4343B930674F}"/>
              </a:ext>
            </a:extLst>
          </p:cNvPr>
          <p:cNvSpPr/>
          <p:nvPr/>
        </p:nvSpPr>
        <p:spPr>
          <a:xfrm>
            <a:off x="685801" y="2065867"/>
            <a:ext cx="10131425" cy="3733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     </a:t>
            </a:r>
            <a:r>
              <a:rPr lang="en-US" sz="2400" dirty="0"/>
              <a:t>Here I was trying to build a logistic regression model so for that I was trying to   use the categorical values to  convert into  numerical formal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Creating dummy variables for better representation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And also , bring few new field which would help model in better training </a:t>
            </a:r>
          </a:p>
          <a:p>
            <a:endParaRPr lang="en-US" sz="1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FAAE093-B9C9-4364-A377-C048247C0C5C}"/>
              </a:ext>
            </a:extLst>
          </p:cNvPr>
          <p:cNvSpPr/>
          <p:nvPr/>
        </p:nvSpPr>
        <p:spPr>
          <a:xfrm>
            <a:off x="826718" y="2526706"/>
            <a:ext cx="125260" cy="87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B9AAC7-6B60-4582-AE28-F3F13F24B418}"/>
              </a:ext>
            </a:extLst>
          </p:cNvPr>
          <p:cNvSpPr/>
          <p:nvPr/>
        </p:nvSpPr>
        <p:spPr>
          <a:xfrm>
            <a:off x="839244" y="3997948"/>
            <a:ext cx="125260" cy="87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CBE063F-0B87-49D9-9A5F-8B80952024AA}"/>
              </a:ext>
            </a:extLst>
          </p:cNvPr>
          <p:cNvSpPr/>
          <p:nvPr/>
        </p:nvSpPr>
        <p:spPr>
          <a:xfrm>
            <a:off x="839244" y="5094990"/>
            <a:ext cx="125260" cy="87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BD5FF7-CF6F-4163-A2A4-55314EB7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are the steps followed for creating dummy variables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85927-A9CF-4D1D-9951-C5A6F42D88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D89D5-7044-4FE2-9D7D-04AAA5E1D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38204-7529-40DC-A219-2AC7802CEADE}"/>
              </a:ext>
            </a:extLst>
          </p:cNvPr>
          <p:cNvSpPr/>
          <p:nvPr/>
        </p:nvSpPr>
        <p:spPr>
          <a:xfrm>
            <a:off x="685800" y="2142067"/>
            <a:ext cx="4995333" cy="364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Converting the data field </a:t>
            </a:r>
          </a:p>
          <a:p>
            <a:pPr algn="ctr"/>
            <a:r>
              <a:rPr lang="en-US" dirty="0"/>
              <a:t>Converting the data field for using it to pick new field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EF204-3972-4EBE-B1C5-B38184609139}"/>
              </a:ext>
            </a:extLst>
          </p:cNvPr>
          <p:cNvSpPr/>
          <p:nvPr/>
        </p:nvSpPr>
        <p:spPr>
          <a:xfrm>
            <a:off x="5821892" y="2142066"/>
            <a:ext cx="4995332" cy="3725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Spliting and converting data to days to weeks</a:t>
            </a:r>
          </a:p>
          <a:p>
            <a:pPr algn="ctr"/>
            <a:r>
              <a:rPr lang="en-US" dirty="0"/>
              <a:t>Dividing the data field to pick values like</a:t>
            </a:r>
          </a:p>
          <a:p>
            <a:pPr algn="ctr"/>
            <a:r>
              <a:rPr lang="en-US" dirty="0"/>
              <a:t> month ,year, date etc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used data field to get the days of the week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8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9CC111-CB78-4887-B52A-F23ED891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with no. of transaction per hour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0E70163-FD57-48D7-877C-AA53091AA5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6135" y="2141538"/>
            <a:ext cx="6050755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7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C083-1228-4AF2-A109-F4A90DF9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5536-21B7-4D4B-ACB6-F83CF79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FF81D-91B6-4CE5-ABB5-14F3CD88FA9A}"/>
              </a:ext>
            </a:extLst>
          </p:cNvPr>
          <p:cNvSpPr/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</a:t>
            </a:r>
            <a:r>
              <a:rPr lang="en-US" sz="2400" dirty="0"/>
              <a:t>Highest number of transaction are in month of December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Lowest number of transaction happens in February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               Female customers are using credit card for their transaction 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374721-E5CA-44FC-8DAC-EDDBE8D6E028}"/>
              </a:ext>
            </a:extLst>
          </p:cNvPr>
          <p:cNvSpPr/>
          <p:nvPr/>
        </p:nvSpPr>
        <p:spPr>
          <a:xfrm>
            <a:off x="2104373" y="2329840"/>
            <a:ext cx="275572" cy="175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C9E300-14DF-420E-AA86-82CA8C2615DD}"/>
              </a:ext>
            </a:extLst>
          </p:cNvPr>
          <p:cNvSpPr/>
          <p:nvPr/>
        </p:nvSpPr>
        <p:spPr>
          <a:xfrm>
            <a:off x="2104373" y="4446740"/>
            <a:ext cx="275572" cy="181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68AA52-DE8A-4019-B6D2-C47F2FB67831}"/>
              </a:ext>
            </a:extLst>
          </p:cNvPr>
          <p:cNvSpPr/>
          <p:nvPr/>
        </p:nvSpPr>
        <p:spPr>
          <a:xfrm>
            <a:off x="2104373" y="3429000"/>
            <a:ext cx="275572" cy="175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5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016F-A371-4883-9E96-0919FDCE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 distribution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1D40CF-55BE-44A0-BC6C-3FC8A9188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919530"/>
              </p:ext>
            </p:extLst>
          </p:nvPr>
        </p:nvGraphicFramePr>
        <p:xfrm>
          <a:off x="685800" y="2869089"/>
          <a:ext cx="10131425" cy="2194560"/>
        </p:xfrm>
        <a:graphic>
          <a:graphicData uri="http://schemas.openxmlformats.org/drawingml/2006/table">
            <a:tbl>
              <a:tblPr/>
              <a:tblGrid>
                <a:gridCol w="2026285">
                  <a:extLst>
                    <a:ext uri="{9D8B030D-6E8A-4147-A177-3AD203B41FA5}">
                      <a16:colId xmlns:a16="http://schemas.microsoft.com/office/drawing/2014/main" val="1306744845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650723230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103134495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982312690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39878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category_count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percent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5173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gas_transport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188029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10.150594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276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grocery_pos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176191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9.511529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86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home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175460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9.472067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973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shopping_pos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166463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8.986371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kids_pets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161727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8.730702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71575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BA69810-06E6-433E-B523-6D29077085C9}"/>
              </a:ext>
            </a:extLst>
          </p:cNvPr>
          <p:cNvSpPr/>
          <p:nvPr/>
        </p:nvSpPr>
        <p:spPr>
          <a:xfrm>
            <a:off x="685801" y="2142067"/>
            <a:ext cx="10131424" cy="364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9A4DEC-78EF-4B30-9621-C75FF225B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58847"/>
              </p:ext>
            </p:extLst>
          </p:nvPr>
        </p:nvGraphicFramePr>
        <p:xfrm>
          <a:off x="685799" y="2142067"/>
          <a:ext cx="10131425" cy="365600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333879459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071567232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428895503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623952842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700113758"/>
                    </a:ext>
                  </a:extLst>
                </a:gridCol>
              </a:tblGrid>
              <a:tr h="159195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effectLst/>
                        </a:rPr>
                        <a:t>category_count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percent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84193"/>
                  </a:ext>
                </a:extLst>
              </a:tr>
              <a:tr h="444176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gas_transport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188029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10.150594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787440"/>
                  </a:ext>
                </a:extLst>
              </a:tr>
              <a:tr h="444176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grocery_pos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176191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9.511529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409664"/>
                  </a:ext>
                </a:extLst>
              </a:tr>
              <a:tr h="362325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175460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9.472067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089755"/>
                  </a:ext>
                </a:extLst>
              </a:tr>
              <a:tr h="444176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shopping_pos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166463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8.986371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094359"/>
                  </a:ext>
                </a:extLst>
              </a:tr>
              <a:tr h="362325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kids_pets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161727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8.730702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35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44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B79E-A35E-4F1E-9774-F264690E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ECF-26D4-40B6-8310-F1B97492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760CBE-A764-42A7-A2F6-EB99125E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1" y="964505"/>
            <a:ext cx="10342986" cy="48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0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ED0-5E2E-43DD-90DA-B4917115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1FA0-2518-47BD-960D-C7F65642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DFD5E4-80C3-44A0-9877-520166AA7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Model building using logistic regression , Decision trees, Random forest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23385-5CF5-4145-968C-ED4B5712E3E1}"/>
              </a:ext>
            </a:extLst>
          </p:cNvPr>
          <p:cNvSpPr/>
          <p:nvPr/>
        </p:nvSpPr>
        <p:spPr>
          <a:xfrm>
            <a:off x="4648200" y="609601"/>
            <a:ext cx="7364260" cy="534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</a:t>
            </a: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1).logreg = LogisticRegression(random_state=</a:t>
            </a:r>
            <a:r>
              <a:rPr lang="fr-F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logreg.fit(X_train, y_train)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y_train_pred = logreg.predict(X_train)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 = logreg.predict(X_test)</a:t>
            </a: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2).dt_clf = DecisionTreeClassifier(criterion 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'gini’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max_depth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random_state=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dt_clf.fit(X_train, y_train)</a:t>
            </a: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3).from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sklearn.ensemble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RandomForestClassifier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rf_clf = RandomForestClassifier(random_state=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 = {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'n_estimators'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'max_depth'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9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7D8BE-B39A-4B28-813A-01119E6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9" y="421709"/>
            <a:ext cx="10131425" cy="1456267"/>
          </a:xfrm>
        </p:spPr>
        <p:txBody>
          <a:bodyPr/>
          <a:lstStyle/>
          <a:p>
            <a:r>
              <a:rPr lang="en-US" dirty="0"/>
              <a:t>Confusion matrix using logisticregression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BEFE208-F15D-463A-89B8-7BA59299E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430975"/>
              </p:ext>
            </p:extLst>
          </p:nvPr>
        </p:nvGraphicFramePr>
        <p:xfrm>
          <a:off x="1490597" y="2226384"/>
          <a:ext cx="2292264" cy="145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2">
                  <a:extLst>
                    <a:ext uri="{9D8B030D-6E8A-4147-A177-3AD203B41FA5}">
                      <a16:colId xmlns:a16="http://schemas.microsoft.com/office/drawing/2014/main" val="3068448907"/>
                    </a:ext>
                  </a:extLst>
                </a:gridCol>
                <a:gridCol w="1146132">
                  <a:extLst>
                    <a:ext uri="{9D8B030D-6E8A-4147-A177-3AD203B41FA5}">
                      <a16:colId xmlns:a16="http://schemas.microsoft.com/office/drawing/2014/main" val="1455872777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1192673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24943"/>
                  </a:ext>
                </a:extLst>
              </a:tr>
              <a:tr h="72813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322880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967218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88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B175849-A978-447C-8ECC-EA47AEB2D4A1}"/>
              </a:ext>
            </a:extLst>
          </p:cNvPr>
          <p:cNvSpPr txBox="1"/>
          <p:nvPr/>
        </p:nvSpPr>
        <p:spPr>
          <a:xfrm>
            <a:off x="4261980" y="2027448"/>
            <a:ext cx="6093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0       0.79      0.92      0.85   1289742</a:t>
            </a:r>
          </a:p>
          <a:p>
            <a:r>
              <a:rPr lang="en-US" dirty="0"/>
              <a:t>           1       0.91      0.75      0.82   1290098</a:t>
            </a:r>
          </a:p>
          <a:p>
            <a:endParaRPr lang="en-US" dirty="0"/>
          </a:p>
          <a:p>
            <a:r>
              <a:rPr lang="en-US" dirty="0"/>
              <a:t>    accuracy                           0.84   2579840</a:t>
            </a:r>
          </a:p>
          <a:p>
            <a:r>
              <a:rPr lang="en-US" dirty="0"/>
              <a:t>   macro avg       0.85      0.84      0.84   2579840</a:t>
            </a:r>
          </a:p>
          <a:p>
            <a:r>
              <a:rPr lang="en-US" dirty="0"/>
              <a:t>weighted avg       0.85      0.84      0.84   2579840</a:t>
            </a:r>
          </a:p>
        </p:txBody>
      </p:sp>
    </p:spTree>
    <p:extLst>
      <p:ext uri="{BB962C8B-B14F-4D97-AF65-F5344CB8AC3E}">
        <p14:creationId xmlns:p14="http://schemas.microsoft.com/office/powerpoint/2010/main" val="84601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B7EB-2AFE-4872-A2E1-815E39F6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using Decisiontree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87F843-ED33-4688-815D-E4736E740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878075"/>
              </p:ext>
            </p:extLst>
          </p:nvPr>
        </p:nvGraphicFramePr>
        <p:xfrm>
          <a:off x="1189972" y="2141537"/>
          <a:ext cx="2555310" cy="14562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7655">
                  <a:extLst>
                    <a:ext uri="{9D8B030D-6E8A-4147-A177-3AD203B41FA5}">
                      <a16:colId xmlns:a16="http://schemas.microsoft.com/office/drawing/2014/main" val="3469483713"/>
                    </a:ext>
                  </a:extLst>
                </a:gridCol>
                <a:gridCol w="1277655">
                  <a:extLst>
                    <a:ext uri="{9D8B030D-6E8A-4147-A177-3AD203B41FA5}">
                      <a16:colId xmlns:a16="http://schemas.microsoft.com/office/drawing/2014/main" val="68827555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1282628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68929"/>
                  </a:ext>
                </a:extLst>
              </a:tr>
              <a:tr h="7281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1290098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374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FA3057-0CFD-43A3-92C9-98127D775F39}"/>
              </a:ext>
            </a:extLst>
          </p:cNvPr>
          <p:cNvSpPr txBox="1"/>
          <p:nvPr/>
        </p:nvSpPr>
        <p:spPr>
          <a:xfrm>
            <a:off x="4725444" y="2039887"/>
            <a:ext cx="59091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0       1.00      0.99      1.00    553001</a:t>
            </a:r>
          </a:p>
          <a:p>
            <a:r>
              <a:rPr lang="en-US" dirty="0"/>
              <a:t>           1       0.99      1.00      1.00    552645</a:t>
            </a:r>
          </a:p>
          <a:p>
            <a:endParaRPr lang="en-US" dirty="0"/>
          </a:p>
          <a:p>
            <a:r>
              <a:rPr lang="en-US" dirty="0"/>
              <a:t>    accuracy                           1.00   1105646</a:t>
            </a:r>
          </a:p>
          <a:p>
            <a:r>
              <a:rPr lang="en-US" dirty="0"/>
              <a:t>   macro avg       1.00      1.00      1.00   1105646</a:t>
            </a:r>
          </a:p>
          <a:p>
            <a:r>
              <a:rPr lang="en-US" dirty="0"/>
              <a:t>weighted avg       1.00      1.00      1.00   1105646</a:t>
            </a:r>
          </a:p>
        </p:txBody>
      </p:sp>
    </p:spTree>
    <p:extLst>
      <p:ext uri="{BB962C8B-B14F-4D97-AF65-F5344CB8AC3E}">
        <p14:creationId xmlns:p14="http://schemas.microsoft.com/office/powerpoint/2010/main" val="172714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5A7C-CAD7-4A6C-9201-A24EF68D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using Randomforest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634F72-690E-4638-8A0A-DA9C10C7D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644957"/>
              </p:ext>
            </p:extLst>
          </p:nvPr>
        </p:nvGraphicFramePr>
        <p:xfrm>
          <a:off x="2116898" y="2141535"/>
          <a:ext cx="2592888" cy="14562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444">
                  <a:extLst>
                    <a:ext uri="{9D8B030D-6E8A-4147-A177-3AD203B41FA5}">
                      <a16:colId xmlns:a16="http://schemas.microsoft.com/office/drawing/2014/main" val="3281154068"/>
                    </a:ext>
                  </a:extLst>
                </a:gridCol>
                <a:gridCol w="1296444">
                  <a:extLst>
                    <a:ext uri="{9D8B030D-6E8A-4147-A177-3AD203B41FA5}">
                      <a16:colId xmlns:a16="http://schemas.microsoft.com/office/drawing/2014/main" val="24834335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1287366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264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1290098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654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27EE51-0EC6-4A4A-AF24-3F13260ED884}"/>
              </a:ext>
            </a:extLst>
          </p:cNvPr>
          <p:cNvSpPr txBox="1"/>
          <p:nvPr/>
        </p:nvSpPr>
        <p:spPr>
          <a:xfrm>
            <a:off x="5276589" y="1952292"/>
            <a:ext cx="6093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0       1.00      1.00      1.00   1289742</a:t>
            </a:r>
          </a:p>
          <a:p>
            <a:r>
              <a:rPr lang="en-US" dirty="0"/>
              <a:t>           1       1.00      1.00      1.00   1290098</a:t>
            </a:r>
          </a:p>
          <a:p>
            <a:endParaRPr lang="en-US" dirty="0"/>
          </a:p>
          <a:p>
            <a:r>
              <a:rPr lang="en-US" dirty="0"/>
              <a:t>    accuracy                           1.00   2579840</a:t>
            </a:r>
          </a:p>
          <a:p>
            <a:r>
              <a:rPr lang="en-US" dirty="0"/>
              <a:t>   macro avg       1.00      1.00      1.00   2579840</a:t>
            </a:r>
          </a:p>
          <a:p>
            <a:r>
              <a:rPr lang="en-US" dirty="0"/>
              <a:t>weighted avg       1.00      1.00      1.00   2579840</a:t>
            </a:r>
          </a:p>
        </p:txBody>
      </p:sp>
    </p:spTree>
    <p:extLst>
      <p:ext uri="{BB962C8B-B14F-4D97-AF65-F5344CB8AC3E}">
        <p14:creationId xmlns:p14="http://schemas.microsoft.com/office/powerpoint/2010/main" val="168950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00D3-A781-4CD5-B918-09970038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337103" cy="56784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redit Card Fraud Detection Web App using Streamlit | by Jatin Kataria |  Analytics Vidhya | Medium">
            <a:extLst>
              <a:ext uri="{FF2B5EF4-FFF2-40B4-BE49-F238E27FC236}">
                <a16:creationId xmlns:a16="http://schemas.microsoft.com/office/drawing/2014/main" id="{B7EE5164-D783-4A7D-9FCB-0CF04D53C3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889" y="1"/>
            <a:ext cx="12304890" cy="69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75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9937-7F09-4688-AA23-76BE06B6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roc curve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9A786A9-C404-406F-8F2C-22EAD6FBC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6" y="1903956"/>
            <a:ext cx="7252570" cy="389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419DE-1A17-4F6D-BF21-7A8D126D2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EEC2A7-F8DF-4DE3-AB0F-AE81D4E89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283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D24C-4A52-4F09-9DA8-5A2D8F2A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about the business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2A631-586D-475C-A382-A0DA72F9F7B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                                                                                                                                                                                      </a:t>
            </a:r>
            <a:r>
              <a:rPr lang="en-US" sz="2400" dirty="0"/>
              <a:t>In simple terms it is nothing but we need to detect a fraud credit card transaction.</a:t>
            </a:r>
          </a:p>
          <a:p>
            <a:r>
              <a:rPr lang="en-US" sz="2400" dirty="0"/>
              <a:t>So we have a lot of banks who does not want to go into losses based on a fraud transaction.</a:t>
            </a:r>
          </a:p>
          <a:p>
            <a:r>
              <a:rPr lang="en-US" sz="2400" dirty="0"/>
              <a:t>                                                                                                                                                                                                                                            If there is a fraud transaction then the bank needs to pay the amount to the user customer who have lost the money from his\her card.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81B0E2-ECBD-4293-8A6F-7B623372405A}"/>
              </a:ext>
            </a:extLst>
          </p:cNvPr>
          <p:cNvSpPr/>
          <p:nvPr/>
        </p:nvSpPr>
        <p:spPr>
          <a:xfrm>
            <a:off x="801666" y="2680570"/>
            <a:ext cx="175364" cy="112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6EF5EF-DDFF-40E5-804A-7CE2308D835B}"/>
              </a:ext>
            </a:extLst>
          </p:cNvPr>
          <p:cNvSpPr/>
          <p:nvPr/>
        </p:nvSpPr>
        <p:spPr>
          <a:xfrm>
            <a:off x="801666" y="3533384"/>
            <a:ext cx="175364" cy="112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4D58F3-7F5F-4550-8E0C-4673F79B0441}"/>
              </a:ext>
            </a:extLst>
          </p:cNvPr>
          <p:cNvSpPr/>
          <p:nvPr/>
        </p:nvSpPr>
        <p:spPr>
          <a:xfrm flipV="1">
            <a:off x="801666" y="4715395"/>
            <a:ext cx="175364" cy="112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0B1326-9E8C-4516-98EA-FD0D2811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7AF71-B15E-4902-BEFF-6959CA97D2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83190-4799-43C2-B282-063750318E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628F1-8DDA-461A-95EC-16C76022C87B}"/>
              </a:ext>
            </a:extLst>
          </p:cNvPr>
          <p:cNvSpPr/>
          <p:nvPr/>
        </p:nvSpPr>
        <p:spPr>
          <a:xfrm>
            <a:off x="685800" y="2142067"/>
            <a:ext cx="4995332" cy="37253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We need a machine learning model which can identify a fraud transaction and save the bank from repaying the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46B8A-BB71-4532-B5CA-7290BBF528A6}"/>
              </a:ext>
            </a:extLst>
          </p:cNvPr>
          <p:cNvSpPr/>
          <p:nvPr/>
        </p:nvSpPr>
        <p:spPr>
          <a:xfrm>
            <a:off x="5821890" y="2142066"/>
            <a:ext cx="4995331" cy="3725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Which can help the bank grow                 financially and also, this could help to attract a lot of customer who would feel safe on having a credit from corresponding bank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44DDA44-708A-4C74-B0B4-61558B0BDE27}"/>
              </a:ext>
            </a:extLst>
          </p:cNvPr>
          <p:cNvSpPr/>
          <p:nvPr/>
        </p:nvSpPr>
        <p:spPr>
          <a:xfrm>
            <a:off x="801666" y="3429000"/>
            <a:ext cx="200416" cy="137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34CC175-76BC-48CF-A2B0-8F2F9FE7E17A}"/>
              </a:ext>
            </a:extLst>
          </p:cNvPr>
          <p:cNvSpPr/>
          <p:nvPr/>
        </p:nvSpPr>
        <p:spPr>
          <a:xfrm>
            <a:off x="5999967" y="3194137"/>
            <a:ext cx="192066" cy="125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51231-1EEE-4A72-B957-83E0E2F2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A0F626-85AF-457D-86C4-8236E3DEE3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69D3BE-6DC6-4B0B-AAC5-75C31D4F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1). Data set mainly consist of categorical columns rather  then numerical columns </a:t>
            </a:r>
          </a:p>
          <a:p>
            <a:r>
              <a:rPr lang="en-US" sz="2400" dirty="0"/>
              <a:t>2). The data used here is the concatenation of the train and test data set provided from kaagle.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060C83-DC03-4245-BBF4-872BA35BDA4F}"/>
              </a:ext>
            </a:extLst>
          </p:cNvPr>
          <p:cNvSpPr/>
          <p:nvPr/>
        </p:nvSpPr>
        <p:spPr>
          <a:xfrm>
            <a:off x="7536253" y="31315"/>
            <a:ext cx="4566782" cy="67515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 ------ -----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 trans_date_trans_time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 cc_num int64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merchant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3 category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4 amt float64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5 first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6 last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7 gender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8 street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9 city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10 state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11 zip int64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12 lat float64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13 long float64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14 city_pop int64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15 job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16 dob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17 trans_num object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18 unix_time int64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19 merch_lat float64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20 merch_long float64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21 is_fraud int64 dtypes: float64(5), int64(5), object(12) memory usage: 325.1+ 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8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11CE-5FF7-4F80-8375-7630170B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quality check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F61C9-54B5-4DD0-83B7-BA3BF21B4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48988" y="275573"/>
            <a:ext cx="3280974" cy="45720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D60D9-638D-4E71-83F6-940ACD34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799"/>
            <a:ext cx="6164653" cy="2063663"/>
          </a:xfrm>
        </p:spPr>
        <p:txBody>
          <a:bodyPr>
            <a:noAutofit/>
          </a:bodyPr>
          <a:lstStyle/>
          <a:p>
            <a:r>
              <a:rPr lang="en-US" sz="2400" dirty="0"/>
              <a:t>1). Data set looks good without any null or duplicate columns </a:t>
            </a:r>
          </a:p>
          <a:p>
            <a:r>
              <a:rPr lang="en-US" sz="2400" dirty="0"/>
              <a:t>2). But we have few columns which we are not required and we can remove them during building our model.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9702F-2C1D-491C-99ED-1FB704826F1C}"/>
              </a:ext>
            </a:extLst>
          </p:cNvPr>
          <p:cNvSpPr/>
          <p:nvPr/>
        </p:nvSpPr>
        <p:spPr>
          <a:xfrm>
            <a:off x="7277622" y="100208"/>
            <a:ext cx="3652340" cy="6757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trans_date_trans_time 0.0 cc_num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merchant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category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amt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first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last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gender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street 0.0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city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state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zip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lat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long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city_pop 0.0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job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dob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trans_num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unix_time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merch_lat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merch_long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is_fraud 0.0 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1DDF-EBED-45C6-909C-2B6E1336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EDA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FD47320-E968-4FCA-A581-E4561902B9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23521" y="609600"/>
            <a:ext cx="461838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F3173-9DF8-4C36-B036-561EB50B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try to observe different pattern and combination in the data set using graphs this helps us in understanding the insight of data</a:t>
            </a:r>
          </a:p>
        </p:txBody>
      </p:sp>
    </p:spTree>
    <p:extLst>
      <p:ext uri="{BB962C8B-B14F-4D97-AF65-F5344CB8AC3E}">
        <p14:creationId xmlns:p14="http://schemas.microsoft.com/office/powerpoint/2010/main" val="23358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6307446-5687-4B9B-BC84-AFC0B20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72525EE-00EA-4E8D-86E2-B7B57AC2F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graphs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66D753-735F-4978-83E2-77B07BA99E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240688"/>
            <a:ext cx="4997450" cy="218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6793D9D-8792-42A8-A394-9819C94F3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Box plot Analysis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A2C6E0D-7ECA-4622-BFFF-49E36DBDAC6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3520" y="2870200"/>
            <a:ext cx="4334722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4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5A8014-881D-491F-9866-C2DA397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Correlation heat map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654BC2F-1DA2-45F0-B9D9-9E44248DB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798040"/>
            <a:ext cx="6169025" cy="48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D6E55D-D011-45D2-9016-0E02939F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50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252</TotalTime>
  <Words>946</Words>
  <Application>Microsoft Office PowerPoint</Application>
  <PresentationFormat>Widescreen</PresentationFormat>
  <Paragraphs>242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Celestial</vt:lpstr>
      <vt:lpstr>Credit card fraud detection</vt:lpstr>
      <vt:lpstr>PowerPoint Presentation</vt:lpstr>
      <vt:lpstr>Brief overview about the business problem</vt:lpstr>
      <vt:lpstr>Business requirement</vt:lpstr>
      <vt:lpstr>Data set</vt:lpstr>
      <vt:lpstr>Data set quality check</vt:lpstr>
      <vt:lpstr>EDA</vt:lpstr>
      <vt:lpstr>Analysis</vt:lpstr>
      <vt:lpstr>Correlation heat map</vt:lpstr>
      <vt:lpstr>Requirements for model building</vt:lpstr>
      <vt:lpstr>Following are the steps followed for creating dummy variables </vt:lpstr>
      <vt:lpstr>Observation with no. of transaction per hour</vt:lpstr>
      <vt:lpstr>Few observations</vt:lpstr>
      <vt:lpstr>Percentile distribution</vt:lpstr>
      <vt:lpstr>PowerPoint Presentation</vt:lpstr>
      <vt:lpstr>Model training</vt:lpstr>
      <vt:lpstr>Confusion matrix using logisticregression</vt:lpstr>
      <vt:lpstr>Confusion matrix using Decisiontree</vt:lpstr>
      <vt:lpstr>Confusion matrix using Randomforest</vt:lpstr>
      <vt:lpstr>The roc curve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Ankit Jha</dc:creator>
  <cp:lastModifiedBy>Ankit Jha</cp:lastModifiedBy>
  <cp:revision>2</cp:revision>
  <dcterms:created xsi:type="dcterms:W3CDTF">2022-04-18T06:54:36Z</dcterms:created>
  <dcterms:modified xsi:type="dcterms:W3CDTF">2022-04-19T16:11:05Z</dcterms:modified>
</cp:coreProperties>
</file>