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6" r:id="rId3"/>
    <p:sldId id="257" r:id="rId4"/>
    <p:sldId id="267" r:id="rId5"/>
    <p:sldId id="259" r:id="rId6"/>
    <p:sldId id="260" r:id="rId7"/>
    <p:sldId id="261" r:id="rId8"/>
    <p:sldId id="262" r:id="rId9"/>
    <p:sldId id="263" r:id="rId10"/>
    <p:sldId id="264" r:id="rId11"/>
    <p:sldId id="265" r:id="rId12"/>
    <p:sldId id="268"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719A2D-D1E3-4737-FFC2-D34815B7E0D5}" v="1477" dt="2022-05-02T19:36:42.831"/>
    <p1510:client id="{A323DE22-5FB7-4134-9B2A-DDC8151AB1F3}" v="300" dt="2022-05-02T14:00:38.0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0" d="100"/>
          <a:sy n="80" d="100"/>
        </p:scale>
        <p:origin x="557"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FC4C8-9795-4D9C-9346-ACB2C731EB3D}"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CE97E65-5B11-46A0-85B6-A591872E16D3}">
      <dgm:prSet/>
      <dgm:spPr/>
      <dgm:t>
        <a:bodyPr/>
        <a:lstStyle/>
        <a:p>
          <a:pPr>
            <a:lnSpc>
              <a:spcPct val="100000"/>
            </a:lnSpc>
          </a:pPr>
          <a:r>
            <a:rPr lang="en-US" b="1"/>
            <a:t>1.FIND TOP 10 HIGHEST PAID PLAYERS IN DATASET</a:t>
          </a:r>
          <a:endParaRPr lang="en-US"/>
        </a:p>
      </dgm:t>
    </dgm:pt>
    <dgm:pt modelId="{3D0F7605-4006-4E81-A797-6D3EF794F339}" type="parTrans" cxnId="{C801F625-2BD8-4264-80A1-1B1EC501412B}">
      <dgm:prSet/>
      <dgm:spPr/>
      <dgm:t>
        <a:bodyPr/>
        <a:lstStyle/>
        <a:p>
          <a:endParaRPr lang="en-US"/>
        </a:p>
      </dgm:t>
    </dgm:pt>
    <dgm:pt modelId="{85D8CA50-97BB-46E5-8B5C-D5FD2ADF7EC1}" type="sibTrans" cxnId="{C801F625-2BD8-4264-80A1-1B1EC501412B}">
      <dgm:prSet/>
      <dgm:spPr/>
      <dgm:t>
        <a:bodyPr/>
        <a:lstStyle/>
        <a:p>
          <a:endParaRPr lang="en-US"/>
        </a:p>
      </dgm:t>
    </dgm:pt>
    <dgm:pt modelId="{CB1DAD48-A449-4A02-962A-D58C8C49B4B0}">
      <dgm:prSet/>
      <dgm:spPr/>
      <dgm:t>
        <a:bodyPr/>
        <a:lstStyle/>
        <a:p>
          <a:pPr>
            <a:lnSpc>
              <a:spcPct val="100000"/>
            </a:lnSpc>
          </a:pPr>
          <a:r>
            <a:rPr lang="en-US" b="1"/>
            <a:t>From this analysis we got highest paid player is K.Benzema and K.De.Bruyane with 370000 $</a:t>
          </a:r>
          <a:endParaRPr lang="en-US"/>
        </a:p>
      </dgm:t>
    </dgm:pt>
    <dgm:pt modelId="{E2FA9C40-CD21-4E58-B0E7-C8A8BAEB6456}" type="parTrans" cxnId="{3C403BB9-6F62-462D-BD47-4AD754FD2B0D}">
      <dgm:prSet/>
      <dgm:spPr/>
      <dgm:t>
        <a:bodyPr/>
        <a:lstStyle/>
        <a:p>
          <a:endParaRPr lang="en-US"/>
        </a:p>
      </dgm:t>
    </dgm:pt>
    <dgm:pt modelId="{0D780B84-DD77-434C-B53A-DB919D9FB371}" type="sibTrans" cxnId="{3C403BB9-6F62-462D-BD47-4AD754FD2B0D}">
      <dgm:prSet/>
      <dgm:spPr/>
      <dgm:t>
        <a:bodyPr/>
        <a:lstStyle/>
        <a:p>
          <a:endParaRPr lang="en-US"/>
        </a:p>
      </dgm:t>
    </dgm:pt>
    <dgm:pt modelId="{208EF049-7501-4D8B-B10E-423C9CFE20E1}" type="pres">
      <dgm:prSet presAssocID="{ABAFC4C8-9795-4D9C-9346-ACB2C731EB3D}" presName="root" presStyleCnt="0">
        <dgm:presLayoutVars>
          <dgm:dir/>
          <dgm:resizeHandles val="exact"/>
        </dgm:presLayoutVars>
      </dgm:prSet>
      <dgm:spPr/>
    </dgm:pt>
    <dgm:pt modelId="{FA7188BB-B745-4442-A9BF-8B68722CF7A1}" type="pres">
      <dgm:prSet presAssocID="{5CE97E65-5B11-46A0-85B6-A591872E16D3}" presName="compNode" presStyleCnt="0"/>
      <dgm:spPr/>
    </dgm:pt>
    <dgm:pt modelId="{0C4053B0-0A42-4F3F-B0DD-69CE67F7B030}" type="pres">
      <dgm:prSet presAssocID="{5CE97E65-5B11-46A0-85B6-A591872E16D3}" presName="bgRect" presStyleLbl="bgShp" presStyleIdx="0" presStyleCnt="2"/>
      <dgm:spPr/>
    </dgm:pt>
    <dgm:pt modelId="{9A697CA0-A7A9-440B-8E83-2BD40A919CAD}" type="pres">
      <dgm:prSet presAssocID="{5CE97E65-5B11-46A0-85B6-A591872E16D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rophy"/>
        </a:ext>
      </dgm:extLst>
    </dgm:pt>
    <dgm:pt modelId="{FAA66B55-5FDB-4167-99E1-653D5DB2367A}" type="pres">
      <dgm:prSet presAssocID="{5CE97E65-5B11-46A0-85B6-A591872E16D3}" presName="spaceRect" presStyleCnt="0"/>
      <dgm:spPr/>
    </dgm:pt>
    <dgm:pt modelId="{00874DA1-89E6-4B17-8A6D-63B0D4FBCAB1}" type="pres">
      <dgm:prSet presAssocID="{5CE97E65-5B11-46A0-85B6-A591872E16D3}" presName="parTx" presStyleLbl="revTx" presStyleIdx="0" presStyleCnt="2">
        <dgm:presLayoutVars>
          <dgm:chMax val="0"/>
          <dgm:chPref val="0"/>
        </dgm:presLayoutVars>
      </dgm:prSet>
      <dgm:spPr/>
    </dgm:pt>
    <dgm:pt modelId="{3CE4E7C6-60AA-407B-9BAD-731B2E4F7F09}" type="pres">
      <dgm:prSet presAssocID="{85D8CA50-97BB-46E5-8B5C-D5FD2ADF7EC1}" presName="sibTrans" presStyleCnt="0"/>
      <dgm:spPr/>
    </dgm:pt>
    <dgm:pt modelId="{1DE42E4A-DA02-4396-9D19-C330420641BD}" type="pres">
      <dgm:prSet presAssocID="{CB1DAD48-A449-4A02-962A-D58C8C49B4B0}" presName="compNode" presStyleCnt="0"/>
      <dgm:spPr/>
    </dgm:pt>
    <dgm:pt modelId="{0E6D140B-3818-4AF7-B799-7EF2F0C5A29E}" type="pres">
      <dgm:prSet presAssocID="{CB1DAD48-A449-4A02-962A-D58C8C49B4B0}" presName="bgRect" presStyleLbl="bgShp" presStyleIdx="1" presStyleCnt="2"/>
      <dgm:spPr/>
    </dgm:pt>
    <dgm:pt modelId="{F89F5293-164D-4552-8813-7FDF3417B76B}" type="pres">
      <dgm:prSet presAssocID="{CB1DAD48-A449-4A02-962A-D58C8C49B4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llar"/>
        </a:ext>
      </dgm:extLst>
    </dgm:pt>
    <dgm:pt modelId="{B84FF4AF-D88C-4E5E-8199-5A6937C28FA2}" type="pres">
      <dgm:prSet presAssocID="{CB1DAD48-A449-4A02-962A-D58C8C49B4B0}" presName="spaceRect" presStyleCnt="0"/>
      <dgm:spPr/>
    </dgm:pt>
    <dgm:pt modelId="{EDF3FC46-915F-4063-8637-F19F7B421673}" type="pres">
      <dgm:prSet presAssocID="{CB1DAD48-A449-4A02-962A-D58C8C49B4B0}" presName="parTx" presStyleLbl="revTx" presStyleIdx="1" presStyleCnt="2">
        <dgm:presLayoutVars>
          <dgm:chMax val="0"/>
          <dgm:chPref val="0"/>
        </dgm:presLayoutVars>
      </dgm:prSet>
      <dgm:spPr/>
    </dgm:pt>
  </dgm:ptLst>
  <dgm:cxnLst>
    <dgm:cxn modelId="{C801F625-2BD8-4264-80A1-1B1EC501412B}" srcId="{ABAFC4C8-9795-4D9C-9346-ACB2C731EB3D}" destId="{5CE97E65-5B11-46A0-85B6-A591872E16D3}" srcOrd="0" destOrd="0" parTransId="{3D0F7605-4006-4E81-A797-6D3EF794F339}" sibTransId="{85D8CA50-97BB-46E5-8B5C-D5FD2ADF7EC1}"/>
    <dgm:cxn modelId="{3C403BB9-6F62-462D-BD47-4AD754FD2B0D}" srcId="{ABAFC4C8-9795-4D9C-9346-ACB2C731EB3D}" destId="{CB1DAD48-A449-4A02-962A-D58C8C49B4B0}" srcOrd="1" destOrd="0" parTransId="{E2FA9C40-CD21-4E58-B0E7-C8A8BAEB6456}" sibTransId="{0D780B84-DD77-434C-B53A-DB919D9FB371}"/>
    <dgm:cxn modelId="{42A965C0-6C7A-4211-9039-C8A5232A1461}" type="presOf" srcId="{5CE97E65-5B11-46A0-85B6-A591872E16D3}" destId="{00874DA1-89E6-4B17-8A6D-63B0D4FBCAB1}" srcOrd="0" destOrd="0" presId="urn:microsoft.com/office/officeart/2018/2/layout/IconVerticalSolidList"/>
    <dgm:cxn modelId="{054A49D4-5D02-4977-8505-3AB86750F7B2}" type="presOf" srcId="{CB1DAD48-A449-4A02-962A-D58C8C49B4B0}" destId="{EDF3FC46-915F-4063-8637-F19F7B421673}" srcOrd="0" destOrd="0" presId="urn:microsoft.com/office/officeart/2018/2/layout/IconVerticalSolidList"/>
    <dgm:cxn modelId="{1C03CCFB-8210-4168-9068-A05E857A0FDC}" type="presOf" srcId="{ABAFC4C8-9795-4D9C-9346-ACB2C731EB3D}" destId="{208EF049-7501-4D8B-B10E-423C9CFE20E1}" srcOrd="0" destOrd="0" presId="urn:microsoft.com/office/officeart/2018/2/layout/IconVerticalSolidList"/>
    <dgm:cxn modelId="{F04341F8-47B1-4AFC-8030-30597636C2DF}" type="presParOf" srcId="{208EF049-7501-4D8B-B10E-423C9CFE20E1}" destId="{FA7188BB-B745-4442-A9BF-8B68722CF7A1}" srcOrd="0" destOrd="0" presId="urn:microsoft.com/office/officeart/2018/2/layout/IconVerticalSolidList"/>
    <dgm:cxn modelId="{3ECC0ECF-ABAF-4258-9FA5-B310D68E7B85}" type="presParOf" srcId="{FA7188BB-B745-4442-A9BF-8B68722CF7A1}" destId="{0C4053B0-0A42-4F3F-B0DD-69CE67F7B030}" srcOrd="0" destOrd="0" presId="urn:microsoft.com/office/officeart/2018/2/layout/IconVerticalSolidList"/>
    <dgm:cxn modelId="{04C621E4-A247-4AA3-98A3-5C4358C34E93}" type="presParOf" srcId="{FA7188BB-B745-4442-A9BF-8B68722CF7A1}" destId="{9A697CA0-A7A9-440B-8E83-2BD40A919CAD}" srcOrd="1" destOrd="0" presId="urn:microsoft.com/office/officeart/2018/2/layout/IconVerticalSolidList"/>
    <dgm:cxn modelId="{03B16629-9A97-4B8C-9B93-52E401D38FF6}" type="presParOf" srcId="{FA7188BB-B745-4442-A9BF-8B68722CF7A1}" destId="{FAA66B55-5FDB-4167-99E1-653D5DB2367A}" srcOrd="2" destOrd="0" presId="urn:microsoft.com/office/officeart/2018/2/layout/IconVerticalSolidList"/>
    <dgm:cxn modelId="{01BF8FBE-E689-44FE-AA50-A7414C1803BC}" type="presParOf" srcId="{FA7188BB-B745-4442-A9BF-8B68722CF7A1}" destId="{00874DA1-89E6-4B17-8A6D-63B0D4FBCAB1}" srcOrd="3" destOrd="0" presId="urn:microsoft.com/office/officeart/2018/2/layout/IconVerticalSolidList"/>
    <dgm:cxn modelId="{98A7C43D-25B0-46F2-8470-84DA7FBDA6E1}" type="presParOf" srcId="{208EF049-7501-4D8B-B10E-423C9CFE20E1}" destId="{3CE4E7C6-60AA-407B-9BAD-731B2E4F7F09}" srcOrd="1" destOrd="0" presId="urn:microsoft.com/office/officeart/2018/2/layout/IconVerticalSolidList"/>
    <dgm:cxn modelId="{BDCA0E1E-588F-4E1D-8175-65E864E69C82}" type="presParOf" srcId="{208EF049-7501-4D8B-B10E-423C9CFE20E1}" destId="{1DE42E4A-DA02-4396-9D19-C330420641BD}" srcOrd="2" destOrd="0" presId="urn:microsoft.com/office/officeart/2018/2/layout/IconVerticalSolidList"/>
    <dgm:cxn modelId="{737A0413-3047-492C-A2F2-495E787523FC}" type="presParOf" srcId="{1DE42E4A-DA02-4396-9D19-C330420641BD}" destId="{0E6D140B-3818-4AF7-B799-7EF2F0C5A29E}" srcOrd="0" destOrd="0" presId="urn:microsoft.com/office/officeart/2018/2/layout/IconVerticalSolidList"/>
    <dgm:cxn modelId="{F38E8919-2D48-491F-A9A8-8B9C78AF7DAE}" type="presParOf" srcId="{1DE42E4A-DA02-4396-9D19-C330420641BD}" destId="{F89F5293-164D-4552-8813-7FDF3417B76B}" srcOrd="1" destOrd="0" presId="urn:microsoft.com/office/officeart/2018/2/layout/IconVerticalSolidList"/>
    <dgm:cxn modelId="{98AD8434-644F-47A4-9417-8A15B35565EC}" type="presParOf" srcId="{1DE42E4A-DA02-4396-9D19-C330420641BD}" destId="{B84FF4AF-D88C-4E5E-8199-5A6937C28FA2}" srcOrd="2" destOrd="0" presId="urn:microsoft.com/office/officeart/2018/2/layout/IconVerticalSolidList"/>
    <dgm:cxn modelId="{7F4178BB-1D52-48A6-B2FB-4B0D15BE4787}" type="presParOf" srcId="{1DE42E4A-DA02-4396-9D19-C330420641BD}" destId="{EDF3FC46-915F-4063-8637-F19F7B4216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3F20276-711A-48BA-8CA7-3FACAEBD970A}"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B63A9632-BF55-49D8-B946-FA8C2E7166B3}">
      <dgm:prSet/>
      <dgm:spPr/>
      <dgm:t>
        <a:bodyPr/>
        <a:lstStyle/>
        <a:p>
          <a:pPr>
            <a:lnSpc>
              <a:spcPct val="100000"/>
            </a:lnSpc>
            <a:defRPr cap="all"/>
          </a:pPr>
          <a:r>
            <a:rPr lang="en-US"/>
            <a:t>The co-relation value between age and overall is 0.4 thus inferring the attributes aren't heavily related.</a:t>
          </a:r>
        </a:p>
      </dgm:t>
    </dgm:pt>
    <dgm:pt modelId="{56D49E72-354A-40C5-A36A-A5C1E22695F5}" type="parTrans" cxnId="{507E785A-8A21-4E91-B12D-9AABFE996C8C}">
      <dgm:prSet/>
      <dgm:spPr/>
      <dgm:t>
        <a:bodyPr/>
        <a:lstStyle/>
        <a:p>
          <a:endParaRPr lang="en-US"/>
        </a:p>
      </dgm:t>
    </dgm:pt>
    <dgm:pt modelId="{F4F31EA2-757B-4617-9B3E-F2603B2CB801}" type="sibTrans" cxnId="{507E785A-8A21-4E91-B12D-9AABFE996C8C}">
      <dgm:prSet/>
      <dgm:spPr/>
      <dgm:t>
        <a:bodyPr/>
        <a:lstStyle/>
        <a:p>
          <a:endParaRPr lang="en-US"/>
        </a:p>
      </dgm:t>
    </dgm:pt>
    <dgm:pt modelId="{B7994301-ECF8-41A4-94B7-F38E5A1D52D8}">
      <dgm:prSet/>
      <dgm:spPr/>
      <dgm:t>
        <a:bodyPr/>
        <a:lstStyle/>
        <a:p>
          <a:pPr>
            <a:lnSpc>
              <a:spcPct val="100000"/>
            </a:lnSpc>
            <a:defRPr cap="all"/>
          </a:pPr>
          <a:r>
            <a:rPr lang="en-US"/>
            <a:t>Thus age of players doesn’t affect the overall rating and vice versa.</a:t>
          </a:r>
        </a:p>
      </dgm:t>
    </dgm:pt>
    <dgm:pt modelId="{4E1CC766-3CAC-44C4-8F18-53CB8DBB0545}" type="parTrans" cxnId="{7D89BACF-7E86-4579-B99E-86FB8E164FC8}">
      <dgm:prSet/>
      <dgm:spPr/>
      <dgm:t>
        <a:bodyPr/>
        <a:lstStyle/>
        <a:p>
          <a:endParaRPr lang="en-US"/>
        </a:p>
      </dgm:t>
    </dgm:pt>
    <dgm:pt modelId="{4FAD3F50-6292-49D3-BA1F-F936699024F0}" type="sibTrans" cxnId="{7D89BACF-7E86-4579-B99E-86FB8E164FC8}">
      <dgm:prSet/>
      <dgm:spPr/>
      <dgm:t>
        <a:bodyPr/>
        <a:lstStyle/>
        <a:p>
          <a:endParaRPr lang="en-US"/>
        </a:p>
      </dgm:t>
    </dgm:pt>
    <dgm:pt modelId="{D84F5656-5EBF-4CDC-816E-A76253D3376D}" type="pres">
      <dgm:prSet presAssocID="{13F20276-711A-48BA-8CA7-3FACAEBD970A}" presName="vert0" presStyleCnt="0">
        <dgm:presLayoutVars>
          <dgm:dir/>
          <dgm:animOne val="branch"/>
          <dgm:animLvl val="lvl"/>
        </dgm:presLayoutVars>
      </dgm:prSet>
      <dgm:spPr/>
    </dgm:pt>
    <dgm:pt modelId="{44A87BDA-513E-4C2E-A76B-A7119C1C9C99}" type="pres">
      <dgm:prSet presAssocID="{B63A9632-BF55-49D8-B946-FA8C2E7166B3}" presName="thickLine" presStyleLbl="alignNode1" presStyleIdx="0" presStyleCnt="2"/>
      <dgm:spPr/>
    </dgm:pt>
    <dgm:pt modelId="{7DDA3FDE-CFEA-47B9-8031-C13FA54DD47F}" type="pres">
      <dgm:prSet presAssocID="{B63A9632-BF55-49D8-B946-FA8C2E7166B3}" presName="horz1" presStyleCnt="0"/>
      <dgm:spPr/>
    </dgm:pt>
    <dgm:pt modelId="{550CE86A-92F6-47A0-8CBB-614A0DF144A6}" type="pres">
      <dgm:prSet presAssocID="{B63A9632-BF55-49D8-B946-FA8C2E7166B3}" presName="tx1" presStyleLbl="revTx" presStyleIdx="0" presStyleCnt="2"/>
      <dgm:spPr/>
    </dgm:pt>
    <dgm:pt modelId="{6A057005-F6D8-4CAD-AA7E-85E2FB6ACC5C}" type="pres">
      <dgm:prSet presAssocID="{B63A9632-BF55-49D8-B946-FA8C2E7166B3}" presName="vert1" presStyleCnt="0"/>
      <dgm:spPr/>
    </dgm:pt>
    <dgm:pt modelId="{B446E03E-E066-4D9A-AE8F-C4912E75C9F4}" type="pres">
      <dgm:prSet presAssocID="{B7994301-ECF8-41A4-94B7-F38E5A1D52D8}" presName="thickLine" presStyleLbl="alignNode1" presStyleIdx="1" presStyleCnt="2"/>
      <dgm:spPr/>
    </dgm:pt>
    <dgm:pt modelId="{BBDA54E8-0C2C-4907-94AD-9880638804B6}" type="pres">
      <dgm:prSet presAssocID="{B7994301-ECF8-41A4-94B7-F38E5A1D52D8}" presName="horz1" presStyleCnt="0"/>
      <dgm:spPr/>
    </dgm:pt>
    <dgm:pt modelId="{C82DF25A-15DC-4C31-9903-CCC630B38C5B}" type="pres">
      <dgm:prSet presAssocID="{B7994301-ECF8-41A4-94B7-F38E5A1D52D8}" presName="tx1" presStyleLbl="revTx" presStyleIdx="1" presStyleCnt="2"/>
      <dgm:spPr/>
    </dgm:pt>
    <dgm:pt modelId="{260989BF-E9AF-4069-91C0-E33F1F87569C}" type="pres">
      <dgm:prSet presAssocID="{B7994301-ECF8-41A4-94B7-F38E5A1D52D8}" presName="vert1" presStyleCnt="0"/>
      <dgm:spPr/>
    </dgm:pt>
  </dgm:ptLst>
  <dgm:cxnLst>
    <dgm:cxn modelId="{83090113-69C5-4F93-BF59-C3920E7AC6DF}" type="presOf" srcId="{B63A9632-BF55-49D8-B946-FA8C2E7166B3}" destId="{550CE86A-92F6-47A0-8CBB-614A0DF144A6}" srcOrd="0" destOrd="0" presId="urn:microsoft.com/office/officeart/2008/layout/LinedList"/>
    <dgm:cxn modelId="{507E785A-8A21-4E91-B12D-9AABFE996C8C}" srcId="{13F20276-711A-48BA-8CA7-3FACAEBD970A}" destId="{B63A9632-BF55-49D8-B946-FA8C2E7166B3}" srcOrd="0" destOrd="0" parTransId="{56D49E72-354A-40C5-A36A-A5C1E22695F5}" sibTransId="{F4F31EA2-757B-4617-9B3E-F2603B2CB801}"/>
    <dgm:cxn modelId="{D4F65BB2-0243-41FB-BD4A-13387E3F3BAE}" type="presOf" srcId="{B7994301-ECF8-41A4-94B7-F38E5A1D52D8}" destId="{C82DF25A-15DC-4C31-9903-CCC630B38C5B}" srcOrd="0" destOrd="0" presId="urn:microsoft.com/office/officeart/2008/layout/LinedList"/>
    <dgm:cxn modelId="{F06CD9CA-8BBA-4F8C-92BC-8C38918A8382}" type="presOf" srcId="{13F20276-711A-48BA-8CA7-3FACAEBD970A}" destId="{D84F5656-5EBF-4CDC-816E-A76253D3376D}" srcOrd="0" destOrd="0" presId="urn:microsoft.com/office/officeart/2008/layout/LinedList"/>
    <dgm:cxn modelId="{7D89BACF-7E86-4579-B99E-86FB8E164FC8}" srcId="{13F20276-711A-48BA-8CA7-3FACAEBD970A}" destId="{B7994301-ECF8-41A4-94B7-F38E5A1D52D8}" srcOrd="1" destOrd="0" parTransId="{4E1CC766-3CAC-44C4-8F18-53CB8DBB0545}" sibTransId="{4FAD3F50-6292-49D3-BA1F-F936699024F0}"/>
    <dgm:cxn modelId="{4107A0DB-63B7-4183-B538-734659414840}" type="presParOf" srcId="{D84F5656-5EBF-4CDC-816E-A76253D3376D}" destId="{44A87BDA-513E-4C2E-A76B-A7119C1C9C99}" srcOrd="0" destOrd="0" presId="urn:microsoft.com/office/officeart/2008/layout/LinedList"/>
    <dgm:cxn modelId="{C01A6323-5943-4676-8DC2-2C7A39DBAEC9}" type="presParOf" srcId="{D84F5656-5EBF-4CDC-816E-A76253D3376D}" destId="{7DDA3FDE-CFEA-47B9-8031-C13FA54DD47F}" srcOrd="1" destOrd="0" presId="urn:microsoft.com/office/officeart/2008/layout/LinedList"/>
    <dgm:cxn modelId="{0876EB53-38EB-4433-A4E9-47BD8CBA7ECC}" type="presParOf" srcId="{7DDA3FDE-CFEA-47B9-8031-C13FA54DD47F}" destId="{550CE86A-92F6-47A0-8CBB-614A0DF144A6}" srcOrd="0" destOrd="0" presId="urn:microsoft.com/office/officeart/2008/layout/LinedList"/>
    <dgm:cxn modelId="{E506EF07-806B-4E75-BEC1-8D29B0ED7EC5}" type="presParOf" srcId="{7DDA3FDE-CFEA-47B9-8031-C13FA54DD47F}" destId="{6A057005-F6D8-4CAD-AA7E-85E2FB6ACC5C}" srcOrd="1" destOrd="0" presId="urn:microsoft.com/office/officeart/2008/layout/LinedList"/>
    <dgm:cxn modelId="{6787C117-B95B-4BB1-AEAD-1AD8CE7FAC7A}" type="presParOf" srcId="{D84F5656-5EBF-4CDC-816E-A76253D3376D}" destId="{B446E03E-E066-4D9A-AE8F-C4912E75C9F4}" srcOrd="2" destOrd="0" presId="urn:microsoft.com/office/officeart/2008/layout/LinedList"/>
    <dgm:cxn modelId="{43C72B09-F512-4DE9-A568-7C7260D5B4B5}" type="presParOf" srcId="{D84F5656-5EBF-4CDC-816E-A76253D3376D}" destId="{BBDA54E8-0C2C-4907-94AD-9880638804B6}" srcOrd="3" destOrd="0" presId="urn:microsoft.com/office/officeart/2008/layout/LinedList"/>
    <dgm:cxn modelId="{BA52FCC1-9695-4880-BC8C-C93C2ADA0292}" type="presParOf" srcId="{BBDA54E8-0C2C-4907-94AD-9880638804B6}" destId="{C82DF25A-15DC-4C31-9903-CCC630B38C5B}" srcOrd="0" destOrd="0" presId="urn:microsoft.com/office/officeart/2008/layout/LinedList"/>
    <dgm:cxn modelId="{B230173A-2F23-4637-8729-20CF422C3643}" type="presParOf" srcId="{BBDA54E8-0C2C-4907-94AD-9880638804B6}" destId="{260989BF-E9AF-4069-91C0-E33F1F87569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4053B0-0A42-4F3F-B0DD-69CE67F7B030}">
      <dsp:nvSpPr>
        <dsp:cNvPr id="0" name=""/>
        <dsp:cNvSpPr/>
      </dsp:nvSpPr>
      <dsp:spPr>
        <a:xfrm>
          <a:off x="0" y="646682"/>
          <a:ext cx="5278066" cy="11938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697CA0-A7A9-440B-8E83-2BD40A919CAD}">
      <dsp:nvSpPr>
        <dsp:cNvPr id="0" name=""/>
        <dsp:cNvSpPr/>
      </dsp:nvSpPr>
      <dsp:spPr>
        <a:xfrm>
          <a:off x="361147" y="915304"/>
          <a:ext cx="656631" cy="65663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0874DA1-89E6-4B17-8A6D-63B0D4FBCAB1}">
      <dsp:nvSpPr>
        <dsp:cNvPr id="0" name=""/>
        <dsp:cNvSpPr/>
      </dsp:nvSpPr>
      <dsp:spPr>
        <a:xfrm>
          <a:off x="1378926" y="646682"/>
          <a:ext cx="3899139" cy="119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52" tIns="126352" rIns="126352" bIns="126352" numCol="1" spcCol="1270" anchor="ctr" anchorCtr="0">
          <a:noAutofit/>
        </a:bodyPr>
        <a:lstStyle/>
        <a:p>
          <a:pPr marL="0" lvl="0" indent="0" algn="l" defTabSz="889000">
            <a:lnSpc>
              <a:spcPct val="100000"/>
            </a:lnSpc>
            <a:spcBef>
              <a:spcPct val="0"/>
            </a:spcBef>
            <a:spcAft>
              <a:spcPct val="35000"/>
            </a:spcAft>
            <a:buNone/>
          </a:pPr>
          <a:r>
            <a:rPr lang="en-US" sz="2000" b="1" kern="1200"/>
            <a:t>1.FIND TOP 10 HIGHEST PAID PLAYERS IN DATASET</a:t>
          </a:r>
          <a:endParaRPr lang="en-US" sz="2000" kern="1200"/>
        </a:p>
      </dsp:txBody>
      <dsp:txXfrm>
        <a:off x="1378926" y="646682"/>
        <a:ext cx="3899139" cy="1193875"/>
      </dsp:txXfrm>
    </dsp:sp>
    <dsp:sp modelId="{0E6D140B-3818-4AF7-B799-7EF2F0C5A29E}">
      <dsp:nvSpPr>
        <dsp:cNvPr id="0" name=""/>
        <dsp:cNvSpPr/>
      </dsp:nvSpPr>
      <dsp:spPr>
        <a:xfrm>
          <a:off x="0" y="2139026"/>
          <a:ext cx="5278066" cy="119387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9F5293-164D-4552-8813-7FDF3417B76B}">
      <dsp:nvSpPr>
        <dsp:cNvPr id="0" name=""/>
        <dsp:cNvSpPr/>
      </dsp:nvSpPr>
      <dsp:spPr>
        <a:xfrm>
          <a:off x="361147" y="2407648"/>
          <a:ext cx="656631" cy="65663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F3FC46-915F-4063-8637-F19F7B421673}">
      <dsp:nvSpPr>
        <dsp:cNvPr id="0" name=""/>
        <dsp:cNvSpPr/>
      </dsp:nvSpPr>
      <dsp:spPr>
        <a:xfrm>
          <a:off x="1378926" y="2139026"/>
          <a:ext cx="3899139" cy="11938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352" tIns="126352" rIns="126352" bIns="126352" numCol="1" spcCol="1270" anchor="ctr" anchorCtr="0">
          <a:noAutofit/>
        </a:bodyPr>
        <a:lstStyle/>
        <a:p>
          <a:pPr marL="0" lvl="0" indent="0" algn="l" defTabSz="889000">
            <a:lnSpc>
              <a:spcPct val="100000"/>
            </a:lnSpc>
            <a:spcBef>
              <a:spcPct val="0"/>
            </a:spcBef>
            <a:spcAft>
              <a:spcPct val="35000"/>
            </a:spcAft>
            <a:buNone/>
          </a:pPr>
          <a:r>
            <a:rPr lang="en-US" sz="2000" b="1" kern="1200"/>
            <a:t>From this analysis we got highest paid player is K.Benzema and K.De.Bruyane with 370000 $</a:t>
          </a:r>
          <a:endParaRPr lang="en-US" sz="2000" kern="1200"/>
        </a:p>
      </dsp:txBody>
      <dsp:txXfrm>
        <a:off x="1378926" y="2139026"/>
        <a:ext cx="3899139" cy="11938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A87BDA-513E-4C2E-A76B-A7119C1C9C99}">
      <dsp:nvSpPr>
        <dsp:cNvPr id="0" name=""/>
        <dsp:cNvSpPr/>
      </dsp:nvSpPr>
      <dsp:spPr>
        <a:xfrm>
          <a:off x="0" y="0"/>
          <a:ext cx="51023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0CE86A-92F6-47A0-8CBB-614A0DF144A6}">
      <dsp:nvSpPr>
        <dsp:cNvPr id="0" name=""/>
        <dsp:cNvSpPr/>
      </dsp:nvSpPr>
      <dsp:spPr>
        <a:xfrm>
          <a:off x="0" y="0"/>
          <a:ext cx="5102351" cy="189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defRPr cap="all"/>
          </a:pPr>
          <a:r>
            <a:rPr lang="en-US" sz="2600" kern="1200"/>
            <a:t>The co-relation value between age and overall is 0.4 thus inferring the attributes aren't heavily related.</a:t>
          </a:r>
        </a:p>
      </dsp:txBody>
      <dsp:txXfrm>
        <a:off x="0" y="0"/>
        <a:ext cx="5102351" cy="1892709"/>
      </dsp:txXfrm>
    </dsp:sp>
    <dsp:sp modelId="{B446E03E-E066-4D9A-AE8F-C4912E75C9F4}">
      <dsp:nvSpPr>
        <dsp:cNvPr id="0" name=""/>
        <dsp:cNvSpPr/>
      </dsp:nvSpPr>
      <dsp:spPr>
        <a:xfrm>
          <a:off x="0" y="1892709"/>
          <a:ext cx="5102351"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2DF25A-15DC-4C31-9903-CCC630B38C5B}">
      <dsp:nvSpPr>
        <dsp:cNvPr id="0" name=""/>
        <dsp:cNvSpPr/>
      </dsp:nvSpPr>
      <dsp:spPr>
        <a:xfrm>
          <a:off x="0" y="1892709"/>
          <a:ext cx="5102351" cy="18927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100000"/>
            </a:lnSpc>
            <a:spcBef>
              <a:spcPct val="0"/>
            </a:spcBef>
            <a:spcAft>
              <a:spcPct val="35000"/>
            </a:spcAft>
            <a:buNone/>
            <a:defRPr cap="all"/>
          </a:pPr>
          <a:r>
            <a:rPr lang="en-US" sz="2600" kern="1200"/>
            <a:t>Thus age of players doesn’t affect the overall rating and vice versa.</a:t>
          </a:r>
        </a:p>
      </dsp:txBody>
      <dsp:txXfrm>
        <a:off x="0" y="1892709"/>
        <a:ext cx="5102351" cy="189270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5/3/2022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5/3/2022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sofifa.com/"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Layout" Target="../diagrams/layout2.xml"/><Relationship Id="rId7" Type="http://schemas.openxmlformats.org/officeDocument/2006/relationships/image" Target="../media/image1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DA1A2E9-63FE-408D-A803-8E306ECAB4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058" y="450221"/>
            <a:ext cx="11272742" cy="3918123"/>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p:cNvSpPr>
            <a:spLocks noGrp="1"/>
          </p:cNvSpPr>
          <p:nvPr>
            <p:ph type="ctrTitle"/>
          </p:nvPr>
        </p:nvSpPr>
        <p:spPr>
          <a:xfrm>
            <a:off x="1100669" y="1097339"/>
            <a:ext cx="10011831" cy="2623885"/>
          </a:xfrm>
        </p:spPr>
        <p:txBody>
          <a:bodyPr anchor="ctr">
            <a:normAutofit/>
          </a:bodyPr>
          <a:lstStyle/>
          <a:p>
            <a:r>
              <a:rPr lang="en-US" sz="6100">
                <a:solidFill>
                  <a:srgbClr val="FFFFFF"/>
                </a:solidFill>
                <a:cs typeface="Calibri Light"/>
              </a:rPr>
              <a:t>Data Science</a:t>
            </a:r>
            <a:br>
              <a:rPr lang="en-US" sz="6100">
                <a:solidFill>
                  <a:srgbClr val="FFFFFF"/>
                </a:solidFill>
                <a:cs typeface="Calibri Light"/>
              </a:rPr>
            </a:br>
            <a:r>
              <a:rPr lang="en-US" sz="6100">
                <a:solidFill>
                  <a:srgbClr val="FFFFFF"/>
                </a:solidFill>
                <a:cs typeface="Calibri Light"/>
              </a:rPr>
              <a:t>Mini Project </a:t>
            </a:r>
            <a:br>
              <a:rPr lang="en-US" sz="6100">
                <a:solidFill>
                  <a:srgbClr val="FFFFFF"/>
                </a:solidFill>
                <a:cs typeface="Calibri Light"/>
              </a:rPr>
            </a:br>
            <a:r>
              <a:rPr lang="en-US" sz="6100">
                <a:solidFill>
                  <a:srgbClr val="FFFFFF"/>
                </a:solidFill>
                <a:cs typeface="Calibri Light"/>
              </a:rPr>
              <a:t>Football Data Analysis</a:t>
            </a:r>
          </a:p>
        </p:txBody>
      </p:sp>
      <p:sp>
        <p:nvSpPr>
          <p:cNvPr id="21" name="Rectangle 20">
            <a:extLst>
              <a:ext uri="{FF2B5EF4-FFF2-40B4-BE49-F238E27FC236}">
                <a16:creationId xmlns:a16="http://schemas.microsoft.com/office/drawing/2014/main" id="{DAE8F46F-D590-45CD-AF41-A04DC11D1B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17136"/>
            <a:ext cx="2112264" cy="1892808"/>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3" name="Rectangle 22">
            <a:extLst>
              <a:ext uri="{FF2B5EF4-FFF2-40B4-BE49-F238E27FC236}">
                <a16:creationId xmlns:a16="http://schemas.microsoft.com/office/drawing/2014/main" id="{FBE9F90C-C163-435B-9A68-D15C92D1CF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33989" y="4521269"/>
            <a:ext cx="6720830" cy="1877811"/>
          </a:xfrm>
          <a:prstGeom prst="rect">
            <a:avLst/>
          </a:prstGeom>
          <a:solidFill>
            <a:srgbClr val="7F7F7F">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3" name="Subtitle 2"/>
          <p:cNvSpPr>
            <a:spLocks noGrp="1"/>
          </p:cNvSpPr>
          <p:nvPr>
            <p:ph type="subTitle" idx="1"/>
          </p:nvPr>
        </p:nvSpPr>
        <p:spPr>
          <a:xfrm>
            <a:off x="3226159" y="4843002"/>
            <a:ext cx="5760850" cy="1234345"/>
          </a:xfrm>
        </p:spPr>
        <p:txBody>
          <a:bodyPr vert="horz" lIns="91440" tIns="45720" rIns="91440" bIns="45720" rtlCol="0" anchor="ctr">
            <a:normAutofit/>
          </a:bodyPr>
          <a:lstStyle/>
          <a:p>
            <a:r>
              <a:rPr lang="en-US" sz="2600" dirty="0">
                <a:solidFill>
                  <a:schemeClr val="tx1">
                    <a:lumMod val="95000"/>
                    <a:lumOff val="5000"/>
                  </a:schemeClr>
                </a:solidFill>
                <a:cs typeface="Calibri"/>
              </a:rPr>
              <a:t>111903094 Sejal Rahul Sarnaik</a:t>
            </a:r>
            <a:endParaRPr lang="en-US" sz="2600">
              <a:solidFill>
                <a:schemeClr val="tx1">
                  <a:lumMod val="95000"/>
                  <a:lumOff val="5000"/>
                </a:schemeClr>
              </a:solidFill>
              <a:cs typeface="Calibri"/>
            </a:endParaRPr>
          </a:p>
          <a:p>
            <a:r>
              <a:rPr lang="en-US" sz="2600" dirty="0">
                <a:solidFill>
                  <a:schemeClr val="tx1">
                    <a:lumMod val="95000"/>
                    <a:lumOff val="5000"/>
                  </a:schemeClr>
                </a:solidFill>
                <a:cs typeface="Calibri"/>
              </a:rPr>
              <a:t>111903095 Shalaka Sunil Pawar</a:t>
            </a:r>
            <a:endParaRPr lang="en-US" sz="2600">
              <a:solidFill>
                <a:schemeClr val="tx1">
                  <a:lumMod val="95000"/>
                  <a:lumOff val="5000"/>
                </a:schemeClr>
              </a:solidFill>
              <a:cs typeface="Calibri"/>
            </a:endParaRPr>
          </a:p>
        </p:txBody>
      </p:sp>
      <p:sp>
        <p:nvSpPr>
          <p:cNvPr id="25" name="Rectangle 24">
            <a:extLst>
              <a:ext uri="{FF2B5EF4-FFF2-40B4-BE49-F238E27FC236}">
                <a16:creationId xmlns:a16="http://schemas.microsoft.com/office/drawing/2014/main" id="{1A882A9F-F4E9-4E23-8F0B-20B5DF42EA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19345" y="4521270"/>
            <a:ext cx="2115455" cy="1890204"/>
          </a:xfrm>
          <a:prstGeom prst="rect">
            <a:avLst/>
          </a:prstGeom>
          <a:solidFill>
            <a:srgbClr val="A5A5A5"/>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4A428-3906-03B6-CC8B-8B3D39BC8B4C}"/>
              </a:ext>
            </a:extLst>
          </p:cNvPr>
          <p:cNvSpPr>
            <a:spLocks noGrp="1"/>
          </p:cNvSpPr>
          <p:nvPr>
            <p:ph type="title"/>
          </p:nvPr>
        </p:nvSpPr>
        <p:spPr>
          <a:xfrm>
            <a:off x="838200" y="433510"/>
            <a:ext cx="10515600" cy="1325563"/>
          </a:xfrm>
        </p:spPr>
        <p:txBody>
          <a:bodyPr>
            <a:normAutofit/>
          </a:bodyPr>
          <a:lstStyle/>
          <a:p>
            <a:r>
              <a:rPr lang="en-US" sz="2400" b="1" dirty="0">
                <a:ea typeface="+mj-lt"/>
                <a:cs typeface="+mj-lt"/>
              </a:rPr>
              <a:t>R2 Score:</a:t>
            </a:r>
            <a:r>
              <a:rPr lang="en-US" sz="2400" dirty="0">
                <a:ea typeface="+mj-lt"/>
                <a:cs typeface="+mj-lt"/>
              </a:rPr>
              <a:t> It is the amount of the variation in the output dependent attribute which is predictable from the input independent variable</a:t>
            </a:r>
            <a:endParaRPr lang="en-US" sz="2400" dirty="0"/>
          </a:p>
        </p:txBody>
      </p:sp>
      <p:pic>
        <p:nvPicPr>
          <p:cNvPr id="4" name="Picture 4">
            <a:extLst>
              <a:ext uri="{FF2B5EF4-FFF2-40B4-BE49-F238E27FC236}">
                <a16:creationId xmlns:a16="http://schemas.microsoft.com/office/drawing/2014/main" id="{ED7DB8F6-BBCC-A7DD-3923-F85BA047616F}"/>
              </a:ext>
            </a:extLst>
          </p:cNvPr>
          <p:cNvPicPr>
            <a:picLocks noGrp="1" noChangeAspect="1"/>
          </p:cNvPicPr>
          <p:nvPr>
            <p:ph idx="1"/>
          </p:nvPr>
        </p:nvPicPr>
        <p:blipFill>
          <a:blip r:embed="rId2"/>
          <a:stretch>
            <a:fillRect/>
          </a:stretch>
        </p:blipFill>
        <p:spPr>
          <a:xfrm>
            <a:off x="895472" y="3650456"/>
            <a:ext cx="4959594" cy="2723906"/>
          </a:xfrm>
        </p:spPr>
      </p:pic>
      <p:pic>
        <p:nvPicPr>
          <p:cNvPr id="5" name="Picture 5" descr="Chart&#10;&#10;Description automatically generated">
            <a:extLst>
              <a:ext uri="{FF2B5EF4-FFF2-40B4-BE49-F238E27FC236}">
                <a16:creationId xmlns:a16="http://schemas.microsoft.com/office/drawing/2014/main" id="{A78E3C71-4A9B-7CAC-E836-F0796769FFBC}"/>
              </a:ext>
            </a:extLst>
          </p:cNvPr>
          <p:cNvPicPr>
            <a:picLocks noChangeAspect="1"/>
          </p:cNvPicPr>
          <p:nvPr/>
        </p:nvPicPr>
        <p:blipFill rotWithShape="1">
          <a:blip r:embed="rId3"/>
          <a:srcRect l="2400" t="1639" r="5200" b="1405"/>
          <a:stretch/>
        </p:blipFill>
        <p:spPr>
          <a:xfrm>
            <a:off x="6570785" y="1938061"/>
            <a:ext cx="4814426" cy="4339725"/>
          </a:xfrm>
          <a:prstGeom prst="rect">
            <a:avLst/>
          </a:prstGeom>
        </p:spPr>
      </p:pic>
      <p:pic>
        <p:nvPicPr>
          <p:cNvPr id="6" name="Picture 6" descr="A picture containing text&#10;&#10;Description automatically generated">
            <a:extLst>
              <a:ext uri="{FF2B5EF4-FFF2-40B4-BE49-F238E27FC236}">
                <a16:creationId xmlns:a16="http://schemas.microsoft.com/office/drawing/2014/main" id="{C44F011D-100D-4B5F-93C9-BEE1D05359A5}"/>
              </a:ext>
            </a:extLst>
          </p:cNvPr>
          <p:cNvPicPr>
            <a:picLocks noChangeAspect="1"/>
          </p:cNvPicPr>
          <p:nvPr/>
        </p:nvPicPr>
        <p:blipFill>
          <a:blip r:embed="rId4"/>
          <a:stretch>
            <a:fillRect/>
          </a:stretch>
        </p:blipFill>
        <p:spPr>
          <a:xfrm>
            <a:off x="894862" y="1939805"/>
            <a:ext cx="4960814" cy="1493465"/>
          </a:xfrm>
          <a:prstGeom prst="rect">
            <a:avLst/>
          </a:prstGeom>
        </p:spPr>
      </p:pic>
    </p:spTree>
    <p:extLst>
      <p:ext uri="{BB962C8B-B14F-4D97-AF65-F5344CB8AC3E}">
        <p14:creationId xmlns:p14="http://schemas.microsoft.com/office/powerpoint/2010/main" val="36783449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0">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D814A23-7783-A9CE-9DF9-5AA3F64698D1}"/>
              </a:ext>
            </a:extLst>
          </p:cNvPr>
          <p:cNvSpPr>
            <a:spLocks noGrp="1"/>
          </p:cNvSpPr>
          <p:nvPr>
            <p:ph type="title"/>
          </p:nvPr>
        </p:nvSpPr>
        <p:spPr>
          <a:xfrm>
            <a:off x="1000452" y="1629562"/>
            <a:ext cx="3058621" cy="1457002"/>
          </a:xfrm>
        </p:spPr>
        <p:txBody>
          <a:bodyPr anchor="b">
            <a:normAutofit fontScale="90000"/>
          </a:bodyPr>
          <a:lstStyle/>
          <a:p>
            <a:r>
              <a:rPr lang="en-US" sz="4000" dirty="0">
                <a:cs typeface="Calibri Light"/>
              </a:rPr>
              <a:t>Random Forest Classifier</a:t>
            </a:r>
            <a:endParaRPr lang="en-US" sz="4000" dirty="0"/>
          </a:p>
        </p:txBody>
      </p:sp>
      <p:grpSp>
        <p:nvGrpSpPr>
          <p:cNvPr id="22" name="Group 12">
            <a:extLst>
              <a:ext uri="{FF2B5EF4-FFF2-40B4-BE49-F238E27FC236}">
                <a16:creationId xmlns:a16="http://schemas.microsoft.com/office/drawing/2014/main" id="{770AE191-D2EA-45C9-A44D-830C188F74C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72021" y="518649"/>
            <a:ext cx="1128382" cy="847206"/>
            <a:chOff x="8183879" y="1000124"/>
            <a:chExt cx="1562267" cy="1172973"/>
          </a:xfrm>
        </p:grpSpPr>
        <p:sp>
          <p:nvSpPr>
            <p:cNvPr id="14" name="Freeform 5">
              <a:extLst>
                <a:ext uri="{FF2B5EF4-FFF2-40B4-BE49-F238E27FC236}">
                  <a16:creationId xmlns:a16="http://schemas.microsoft.com/office/drawing/2014/main" id="{23A0E4C1-B7A6-4637-AC51-4A5AE3841F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183879"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23" name="Freeform 5">
              <a:extLst>
                <a:ext uri="{FF2B5EF4-FFF2-40B4-BE49-F238E27FC236}">
                  <a16:creationId xmlns:a16="http://schemas.microsoft.com/office/drawing/2014/main" id="{F4E8C039-CC58-44F3-8A7B-E0A934C1D01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983979"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grpSp>
      <p:sp>
        <p:nvSpPr>
          <p:cNvPr id="3" name="Content Placeholder 2">
            <a:extLst>
              <a:ext uri="{FF2B5EF4-FFF2-40B4-BE49-F238E27FC236}">
                <a16:creationId xmlns:a16="http://schemas.microsoft.com/office/drawing/2014/main" id="{39BBBB34-5096-5CCF-31E2-2227C9C6752A}"/>
              </a:ext>
            </a:extLst>
          </p:cNvPr>
          <p:cNvSpPr>
            <a:spLocks noGrp="1"/>
          </p:cNvSpPr>
          <p:nvPr>
            <p:ph idx="1"/>
          </p:nvPr>
        </p:nvSpPr>
        <p:spPr>
          <a:xfrm>
            <a:off x="1000450" y="3067026"/>
            <a:ext cx="3058623" cy="3272324"/>
          </a:xfrm>
        </p:spPr>
        <p:txBody>
          <a:bodyPr vert="horz" lIns="91440" tIns="45720" rIns="91440" bIns="45720" rtlCol="0" anchor="t">
            <a:normAutofit/>
          </a:bodyPr>
          <a:lstStyle/>
          <a:p>
            <a:endParaRPr lang="en-US" sz="2000" dirty="0">
              <a:cs typeface="Calibri"/>
            </a:endParaRPr>
          </a:p>
          <a:p>
            <a:endParaRPr lang="en-US" sz="2000" dirty="0">
              <a:cs typeface="Calibri"/>
            </a:endParaRPr>
          </a:p>
          <a:p>
            <a:pPr marL="0" indent="0">
              <a:buNone/>
            </a:pPr>
            <a:r>
              <a:rPr lang="en-US" sz="2000" dirty="0">
                <a:cs typeface="Calibri"/>
              </a:rPr>
              <a:t>The contribution of attributes in overall value detection using random forest classifier.</a:t>
            </a:r>
            <a:endParaRPr lang="en-US">
              <a:cs typeface="Calibri" panose="020F0502020204030204"/>
            </a:endParaRPr>
          </a:p>
          <a:p>
            <a:endParaRPr lang="en-US" sz="2000">
              <a:cs typeface="Calibri"/>
            </a:endParaRPr>
          </a:p>
        </p:txBody>
      </p:sp>
      <p:pic>
        <p:nvPicPr>
          <p:cNvPr id="6" name="Picture 6" descr="Chart&#10;&#10;Description automatically generated">
            <a:extLst>
              <a:ext uri="{FF2B5EF4-FFF2-40B4-BE49-F238E27FC236}">
                <a16:creationId xmlns:a16="http://schemas.microsoft.com/office/drawing/2014/main" id="{8F0F31C6-3B21-F508-F8B7-E5E5F735ACA0}"/>
              </a:ext>
            </a:extLst>
          </p:cNvPr>
          <p:cNvPicPr>
            <a:picLocks noChangeAspect="1"/>
          </p:cNvPicPr>
          <p:nvPr/>
        </p:nvPicPr>
        <p:blipFill rotWithShape="1">
          <a:blip r:embed="rId2"/>
          <a:srcRect l="3403" t="1983" r="4450" b="1416"/>
          <a:stretch/>
        </p:blipFill>
        <p:spPr>
          <a:xfrm>
            <a:off x="4490425" y="371232"/>
            <a:ext cx="3633941" cy="3519991"/>
          </a:xfrm>
          <a:prstGeom prst="rect">
            <a:avLst/>
          </a:prstGeom>
        </p:spPr>
      </p:pic>
      <p:pic>
        <p:nvPicPr>
          <p:cNvPr id="5" name="Picture 5" descr="A picture containing text, monitor, black&#10;&#10;Description automatically generated">
            <a:extLst>
              <a:ext uri="{FF2B5EF4-FFF2-40B4-BE49-F238E27FC236}">
                <a16:creationId xmlns:a16="http://schemas.microsoft.com/office/drawing/2014/main" id="{4BFD55DE-0414-F108-EC60-8F0B9480B241}"/>
              </a:ext>
            </a:extLst>
          </p:cNvPr>
          <p:cNvPicPr>
            <a:picLocks noChangeAspect="1"/>
          </p:cNvPicPr>
          <p:nvPr/>
        </p:nvPicPr>
        <p:blipFill rotWithShape="1">
          <a:blip r:embed="rId3"/>
          <a:srcRect l="1004" r="-2" b="-2"/>
          <a:stretch/>
        </p:blipFill>
        <p:spPr>
          <a:xfrm>
            <a:off x="8294124" y="371240"/>
            <a:ext cx="3653646" cy="3314886"/>
          </a:xfrm>
          <a:prstGeom prst="rect">
            <a:avLst/>
          </a:prstGeom>
        </p:spPr>
      </p:pic>
      <p:pic>
        <p:nvPicPr>
          <p:cNvPr id="4" name="Picture 4">
            <a:extLst>
              <a:ext uri="{FF2B5EF4-FFF2-40B4-BE49-F238E27FC236}">
                <a16:creationId xmlns:a16="http://schemas.microsoft.com/office/drawing/2014/main" id="{9517C735-0FEE-CC57-73AF-023F4ED9B2C7}"/>
              </a:ext>
            </a:extLst>
          </p:cNvPr>
          <p:cNvPicPr>
            <a:picLocks noChangeAspect="1"/>
          </p:cNvPicPr>
          <p:nvPr/>
        </p:nvPicPr>
        <p:blipFill rotWithShape="1">
          <a:blip r:embed="rId4"/>
          <a:srcRect l="11192" r="15138"/>
          <a:stretch/>
        </p:blipFill>
        <p:spPr>
          <a:xfrm>
            <a:off x="5869976" y="4070642"/>
            <a:ext cx="5110638" cy="2269590"/>
          </a:xfrm>
          <a:prstGeom prst="rect">
            <a:avLst/>
          </a:prstGeom>
        </p:spPr>
      </p:pic>
    </p:spTree>
    <p:extLst>
      <p:ext uri="{BB962C8B-B14F-4D97-AF65-F5344CB8AC3E}">
        <p14:creationId xmlns:p14="http://schemas.microsoft.com/office/powerpoint/2010/main" val="3761965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0618F-0254-0E72-4136-2A6F07035EA2}"/>
              </a:ext>
            </a:extLst>
          </p:cNvPr>
          <p:cNvSpPr>
            <a:spLocks noGrp="1"/>
          </p:cNvSpPr>
          <p:nvPr>
            <p:ph type="title"/>
          </p:nvPr>
        </p:nvSpPr>
        <p:spPr>
          <a:xfrm>
            <a:off x="5343478" y="365124"/>
            <a:ext cx="5898662" cy="1828800"/>
          </a:xfrm>
        </p:spPr>
        <p:txBody>
          <a:bodyPr>
            <a:normAutofit/>
          </a:bodyPr>
          <a:lstStyle/>
          <a:p>
            <a:r>
              <a:rPr lang="en-US" dirty="0">
                <a:cs typeface="Calibri Light"/>
              </a:rPr>
              <a:t>Conclusion</a:t>
            </a:r>
          </a:p>
        </p:txBody>
      </p:sp>
      <p:pic>
        <p:nvPicPr>
          <p:cNvPr id="5" name="Picture 5">
            <a:extLst>
              <a:ext uri="{FF2B5EF4-FFF2-40B4-BE49-F238E27FC236}">
                <a16:creationId xmlns:a16="http://schemas.microsoft.com/office/drawing/2014/main" id="{A3557B65-B810-D762-44E8-4DDBB73A1F91}"/>
              </a:ext>
            </a:extLst>
          </p:cNvPr>
          <p:cNvPicPr>
            <a:picLocks noChangeAspect="1"/>
          </p:cNvPicPr>
          <p:nvPr/>
        </p:nvPicPr>
        <p:blipFill rotWithShape="1">
          <a:blip r:embed="rId2"/>
          <a:srcRect l="140" r="61805"/>
          <a:stretch/>
        </p:blipFill>
        <p:spPr>
          <a:xfrm>
            <a:off x="420096" y="468933"/>
            <a:ext cx="4073099" cy="6017837"/>
          </a:xfrm>
          <a:prstGeom prst="rect">
            <a:avLst/>
          </a:prstGeom>
        </p:spPr>
      </p:pic>
      <p:sp>
        <p:nvSpPr>
          <p:cNvPr id="3" name="Content Placeholder 2">
            <a:extLst>
              <a:ext uri="{FF2B5EF4-FFF2-40B4-BE49-F238E27FC236}">
                <a16:creationId xmlns:a16="http://schemas.microsoft.com/office/drawing/2014/main" id="{F83A8456-2E58-002E-E18F-E307921E0B5B}"/>
              </a:ext>
            </a:extLst>
          </p:cNvPr>
          <p:cNvSpPr>
            <a:spLocks noGrp="1"/>
          </p:cNvSpPr>
          <p:nvPr>
            <p:ph idx="1"/>
          </p:nvPr>
        </p:nvSpPr>
        <p:spPr>
          <a:xfrm>
            <a:off x="5069940" y="1765730"/>
            <a:ext cx="6172200" cy="4415614"/>
          </a:xfrm>
        </p:spPr>
        <p:txBody>
          <a:bodyPr vert="horz" lIns="91440" tIns="45720" rIns="91440" bIns="45720" rtlCol="0" anchor="t">
            <a:noAutofit/>
          </a:bodyPr>
          <a:lstStyle/>
          <a:p>
            <a:r>
              <a:rPr lang="en-US" sz="1820" dirty="0">
                <a:ea typeface="+mn-lt"/>
                <a:cs typeface="+mn-lt"/>
              </a:rPr>
              <a:t>The project was done with the purpose of finding out factors that affected the performance of the football players,  visualizing the data to depict the relation between the attributes, and training a model which accurately predicts the Overall Rating of the Player.</a:t>
            </a:r>
          </a:p>
          <a:p>
            <a:r>
              <a:rPr lang="en-US" sz="1820" dirty="0">
                <a:ea typeface="+mn-lt"/>
                <a:cs typeface="+mn-lt"/>
              </a:rPr>
              <a:t>It was observed that the more the R2 score the better the result. More value of R2 was obtained when we used Random Forest Regression.</a:t>
            </a:r>
          </a:p>
          <a:p>
            <a:r>
              <a:rPr lang="en-US" sz="1820" dirty="0">
                <a:ea typeface="+mn-lt"/>
                <a:cs typeface="+mn-lt"/>
              </a:rPr>
              <a:t>The important features of the Random Forest Algorithm are Reactions, Ball control, and Positioning. This means that if these factors increase, Overall Rating will increase.</a:t>
            </a:r>
          </a:p>
          <a:p>
            <a:r>
              <a:rPr lang="en-US" sz="1820" dirty="0">
                <a:cs typeface="Calibri"/>
              </a:rPr>
              <a:t>We can conclude that improving the Reaction to situations on the field quality of the player will increase the overall rating of the player. Also, the player should improve their Ball control skills and work on their Positioning for better performance.</a:t>
            </a:r>
          </a:p>
        </p:txBody>
      </p:sp>
    </p:spTree>
    <p:extLst>
      <p:ext uri="{BB962C8B-B14F-4D97-AF65-F5344CB8AC3E}">
        <p14:creationId xmlns:p14="http://schemas.microsoft.com/office/powerpoint/2010/main" val="3252861673"/>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34F1179-B481-4F9E-BCA3-AFB972070F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ight Triangle 8">
            <a:extLst>
              <a:ext uri="{FF2B5EF4-FFF2-40B4-BE49-F238E27FC236}">
                <a16:creationId xmlns:a16="http://schemas.microsoft.com/office/drawing/2014/main" id="{827DC2C4-B485-428A-BF4A-472D2967F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0">
            <a:extLst>
              <a:ext uri="{FF2B5EF4-FFF2-40B4-BE49-F238E27FC236}">
                <a16:creationId xmlns:a16="http://schemas.microsoft.com/office/drawing/2014/main" id="{EE04B5EB-F158-4507-90DD-BD23620C7C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CDBB3-7BF6-A6B3-AF82-937C8BB8BC6E}"/>
              </a:ext>
            </a:extLst>
          </p:cNvPr>
          <p:cNvSpPr>
            <a:spLocks noGrp="1"/>
          </p:cNvSpPr>
          <p:nvPr>
            <p:ph type="title"/>
          </p:nvPr>
        </p:nvSpPr>
        <p:spPr>
          <a:xfrm>
            <a:off x="2828780" y="588916"/>
            <a:ext cx="9231410" cy="3542045"/>
          </a:xfrm>
        </p:spPr>
        <p:txBody>
          <a:bodyPr vert="horz" lIns="91440" tIns="45720" rIns="91440" bIns="45720" rtlCol="0" anchor="b">
            <a:normAutofit/>
          </a:bodyPr>
          <a:lstStyle/>
          <a:p>
            <a:r>
              <a:rPr lang="en-US" sz="9000" kern="1200" dirty="0">
                <a:latin typeface="+mj-lt"/>
                <a:ea typeface="+mj-ea"/>
                <a:cs typeface="+mj-cs"/>
              </a:rPr>
              <a:t>THANK YOU</a:t>
            </a:r>
            <a:endParaRPr lang="en-US" sz="9000" kern="1200" dirty="0">
              <a:latin typeface="+mj-lt"/>
              <a:cs typeface="Calibri Light"/>
            </a:endParaRPr>
          </a:p>
        </p:txBody>
      </p:sp>
    </p:spTree>
    <p:extLst>
      <p:ext uri="{BB962C8B-B14F-4D97-AF65-F5344CB8AC3E}">
        <p14:creationId xmlns:p14="http://schemas.microsoft.com/office/powerpoint/2010/main" val="3482910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Football goal in net">
            <a:extLst>
              <a:ext uri="{FF2B5EF4-FFF2-40B4-BE49-F238E27FC236}">
                <a16:creationId xmlns:a16="http://schemas.microsoft.com/office/drawing/2014/main" id="{DA51DD10-B6D9-33C6-CEC7-33ABB8446053}"/>
              </a:ext>
            </a:extLst>
          </p:cNvPr>
          <p:cNvPicPr>
            <a:picLocks noChangeAspect="1"/>
          </p:cNvPicPr>
          <p:nvPr/>
        </p:nvPicPr>
        <p:blipFill rotWithShape="1">
          <a:blip r:embed="rId2">
            <a:alphaModFix amt="35000"/>
          </a:blip>
          <a:srcRect r="-2" b="15603"/>
          <a:stretch/>
        </p:blipFill>
        <p:spPr>
          <a:xfrm>
            <a:off x="20" y="1"/>
            <a:ext cx="12191980" cy="6857999"/>
          </a:xfrm>
          <a:prstGeom prst="rect">
            <a:avLst/>
          </a:prstGeom>
        </p:spPr>
      </p:pic>
      <p:sp>
        <p:nvSpPr>
          <p:cNvPr id="2" name="Title 1">
            <a:extLst>
              <a:ext uri="{FF2B5EF4-FFF2-40B4-BE49-F238E27FC236}">
                <a16:creationId xmlns:a16="http://schemas.microsoft.com/office/drawing/2014/main" id="{3BC69771-4E23-811E-7216-7848765EC9B7}"/>
              </a:ext>
            </a:extLst>
          </p:cNvPr>
          <p:cNvSpPr>
            <a:spLocks noGrp="1"/>
          </p:cNvSpPr>
          <p:nvPr>
            <p:ph type="title"/>
          </p:nvPr>
        </p:nvSpPr>
        <p:spPr>
          <a:xfrm>
            <a:off x="838201" y="1065862"/>
            <a:ext cx="3313164" cy="4726276"/>
          </a:xfrm>
        </p:spPr>
        <p:txBody>
          <a:bodyPr>
            <a:normAutofit/>
          </a:bodyPr>
          <a:lstStyle/>
          <a:p>
            <a:pPr algn="r"/>
            <a:r>
              <a:rPr lang="en-US" dirty="0">
                <a:solidFill>
                  <a:srgbClr val="FFFFFF"/>
                </a:solidFill>
                <a:cs typeface="Calibri Light"/>
              </a:rPr>
              <a:t>Introduction</a:t>
            </a:r>
          </a:p>
        </p:txBody>
      </p:sp>
      <p:cxnSp>
        <p:nvCxnSpPr>
          <p:cNvPr id="11" name="Straight Connector 10">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10441E1-C425-F2F7-0EAC-1E8441B4B4F5}"/>
              </a:ext>
            </a:extLst>
          </p:cNvPr>
          <p:cNvSpPr>
            <a:spLocks noGrp="1"/>
          </p:cNvSpPr>
          <p:nvPr>
            <p:ph idx="1"/>
          </p:nvPr>
        </p:nvSpPr>
        <p:spPr>
          <a:xfrm>
            <a:off x="5155379" y="1065862"/>
            <a:ext cx="5744685" cy="4726276"/>
          </a:xfrm>
        </p:spPr>
        <p:txBody>
          <a:bodyPr vert="horz" lIns="91440" tIns="45720" rIns="91440" bIns="45720" rtlCol="0" anchor="ctr">
            <a:normAutofit/>
          </a:bodyPr>
          <a:lstStyle/>
          <a:p>
            <a:pPr marL="0" indent="0">
              <a:buNone/>
            </a:pPr>
            <a:r>
              <a:rPr lang="en-US" sz="2400" dirty="0">
                <a:solidFill>
                  <a:srgbClr val="FFFFFF"/>
                </a:solidFill>
                <a:ea typeface="+mn-lt"/>
                <a:cs typeface="+mn-lt"/>
              </a:rPr>
              <a:t>The project is aimed at studying the FIFA football dataset, to analyze and extract information from it and make predictions based on the data.</a:t>
            </a:r>
            <a:endParaRPr lang="en-US"/>
          </a:p>
          <a:p>
            <a:pPr marL="0" indent="0">
              <a:buNone/>
            </a:pPr>
            <a:endParaRPr lang="en-US" sz="2400" dirty="0">
              <a:solidFill>
                <a:srgbClr val="FFFFFF"/>
              </a:solidFill>
              <a:ea typeface="+mn-lt"/>
              <a:cs typeface="+mn-lt"/>
            </a:endParaRPr>
          </a:p>
          <a:p>
            <a:pPr marL="0" indent="0">
              <a:buNone/>
            </a:pPr>
            <a:r>
              <a:rPr lang="en-US" sz="2400" dirty="0">
                <a:solidFill>
                  <a:srgbClr val="FFFFFF"/>
                </a:solidFill>
                <a:ea typeface="+mn-lt"/>
                <a:cs typeface="+mn-lt"/>
              </a:rPr>
              <a:t>The objective is used to derive insights and correlations between various attributes and gather information.</a:t>
            </a:r>
            <a:endParaRPr lang="en-US"/>
          </a:p>
          <a:p>
            <a:endParaRPr lang="en-US" sz="2400" dirty="0">
              <a:solidFill>
                <a:srgbClr val="FFFFFF"/>
              </a:solidFill>
              <a:cs typeface="Calibri"/>
            </a:endParaRPr>
          </a:p>
        </p:txBody>
      </p:sp>
    </p:spTree>
    <p:extLst>
      <p:ext uri="{BB962C8B-B14F-4D97-AF65-F5344CB8AC3E}">
        <p14:creationId xmlns:p14="http://schemas.microsoft.com/office/powerpoint/2010/main" val="3476957597"/>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B4501C-356B-7A61-7DE4-50169472BE53}"/>
              </a:ext>
            </a:extLst>
          </p:cNvPr>
          <p:cNvSpPr>
            <a:spLocks noGrp="1"/>
          </p:cNvSpPr>
          <p:nvPr>
            <p:ph type="title"/>
          </p:nvPr>
        </p:nvSpPr>
        <p:spPr>
          <a:xfrm>
            <a:off x="838200" y="585216"/>
            <a:ext cx="10515600" cy="1325563"/>
          </a:xfrm>
        </p:spPr>
        <p:txBody>
          <a:bodyPr>
            <a:normAutofit/>
          </a:bodyPr>
          <a:lstStyle/>
          <a:p>
            <a:r>
              <a:rPr lang="en-US" dirty="0">
                <a:solidFill>
                  <a:schemeClr val="bg1"/>
                </a:solidFill>
                <a:cs typeface="Calibri Light"/>
              </a:rPr>
              <a:t>Understanding the Dataset</a:t>
            </a:r>
          </a:p>
        </p:txBody>
      </p:sp>
      <p:pic>
        <p:nvPicPr>
          <p:cNvPr id="5" name="Picture 5" descr="Text, letter&#10;&#10;Description automatically generated">
            <a:extLst>
              <a:ext uri="{FF2B5EF4-FFF2-40B4-BE49-F238E27FC236}">
                <a16:creationId xmlns:a16="http://schemas.microsoft.com/office/drawing/2014/main" id="{D04BF8AB-8E85-616B-8DC0-C26DCFEF2DA4}"/>
              </a:ext>
            </a:extLst>
          </p:cNvPr>
          <p:cNvPicPr>
            <a:picLocks noChangeAspect="1"/>
          </p:cNvPicPr>
          <p:nvPr/>
        </p:nvPicPr>
        <p:blipFill rotWithShape="1">
          <a:blip r:embed="rId2"/>
          <a:srcRect l="1380" t="5405" r="2778" b="5853"/>
          <a:stretch/>
        </p:blipFill>
        <p:spPr>
          <a:xfrm>
            <a:off x="548639" y="2516777"/>
            <a:ext cx="6616076" cy="3445873"/>
          </a:xfrm>
          <a:prstGeom prst="rect">
            <a:avLst/>
          </a:prstGeom>
        </p:spPr>
      </p:pic>
      <p:sp>
        <p:nvSpPr>
          <p:cNvPr id="3" name="Content Placeholder 2">
            <a:extLst>
              <a:ext uri="{FF2B5EF4-FFF2-40B4-BE49-F238E27FC236}">
                <a16:creationId xmlns:a16="http://schemas.microsoft.com/office/drawing/2014/main" id="{896867F3-28DD-76DE-3A94-1E2631717BAC}"/>
              </a:ext>
            </a:extLst>
          </p:cNvPr>
          <p:cNvSpPr>
            <a:spLocks noGrp="1"/>
          </p:cNvSpPr>
          <p:nvPr>
            <p:ph idx="1"/>
          </p:nvPr>
        </p:nvSpPr>
        <p:spPr>
          <a:xfrm>
            <a:off x="7546848" y="2516777"/>
            <a:ext cx="4175134" cy="3709032"/>
          </a:xfrm>
        </p:spPr>
        <p:txBody>
          <a:bodyPr vert="horz" lIns="91440" tIns="45720" rIns="91440" bIns="45720" rtlCol="0" anchor="ctr">
            <a:normAutofit/>
          </a:bodyPr>
          <a:lstStyle/>
          <a:p>
            <a:r>
              <a:rPr lang="en-US" sz="2000" dirty="0">
                <a:ea typeface="Calibri"/>
                <a:cs typeface="Calibri"/>
              </a:rPr>
              <a:t>The data is scraped from </a:t>
            </a:r>
            <a:r>
              <a:rPr lang="en-US" sz="2000" dirty="0">
                <a:ea typeface="Calibri"/>
                <a:cs typeface="Calibri"/>
                <a:hlinkClick r:id="rId3"/>
              </a:rPr>
              <a:t>https://sofifa.com</a:t>
            </a:r>
            <a:r>
              <a:rPr lang="en-US" sz="2000" dirty="0">
                <a:ea typeface="Calibri"/>
                <a:cs typeface="Calibri"/>
              </a:rPr>
              <a:t> using Beautiful Soup Python library. The scraped data is stored in CSV format.</a:t>
            </a:r>
          </a:p>
          <a:p>
            <a:r>
              <a:rPr lang="en-US" sz="2000" dirty="0">
                <a:ea typeface="Calibri"/>
                <a:cs typeface="Calibri"/>
              </a:rPr>
              <a:t>Attributes contained in dataset are:  Name, age, nationality, overall, potential, club, value, weight, height, Player strengths , players positions in  football.</a:t>
            </a:r>
            <a:endParaRPr lang="en-US" dirty="0">
              <a:cs typeface="Calibri" panose="020F0502020204030204"/>
            </a:endParaRPr>
          </a:p>
          <a:p>
            <a:pPr marL="0" indent="0">
              <a:buNone/>
            </a:pPr>
            <a:r>
              <a:rPr lang="en-US" sz="2000" u="sng" dirty="0">
                <a:ea typeface="Calibri"/>
                <a:cs typeface="Calibri"/>
              </a:rPr>
              <a:t>Dataset size:-</a:t>
            </a:r>
          </a:p>
          <a:p>
            <a:pPr marL="0" indent="0">
              <a:buNone/>
            </a:pPr>
            <a:r>
              <a:rPr lang="en-US" sz="2000" dirty="0">
                <a:ea typeface="Calibri"/>
                <a:cs typeface="Calibri"/>
              </a:rPr>
              <a:t>11940 rows and 71 columns</a:t>
            </a:r>
            <a:endParaRPr lang="en-US" dirty="0"/>
          </a:p>
          <a:p>
            <a:pPr marL="0" indent="0">
              <a:buNone/>
            </a:pPr>
            <a:endParaRPr lang="en-US" sz="2000" dirty="0">
              <a:ea typeface="Calibri"/>
              <a:cs typeface="Calibri"/>
            </a:endParaRPr>
          </a:p>
        </p:txBody>
      </p:sp>
    </p:spTree>
    <p:extLst>
      <p:ext uri="{BB962C8B-B14F-4D97-AF65-F5344CB8AC3E}">
        <p14:creationId xmlns:p14="http://schemas.microsoft.com/office/powerpoint/2010/main" val="6302530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940E37-D203-544A-7EB4-4CDA2E3C97A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 Project Pipeline</a:t>
            </a:r>
          </a:p>
        </p:txBody>
      </p:sp>
      <p:pic>
        <p:nvPicPr>
          <p:cNvPr id="4" name="Picture 4" descr="Diagram&#10;&#10;Description automatically generated">
            <a:extLst>
              <a:ext uri="{FF2B5EF4-FFF2-40B4-BE49-F238E27FC236}">
                <a16:creationId xmlns:a16="http://schemas.microsoft.com/office/drawing/2014/main" id="{8F249175-4F07-EF9F-A06F-4499DFC4F63A}"/>
              </a:ext>
            </a:extLst>
          </p:cNvPr>
          <p:cNvPicPr>
            <a:picLocks noGrp="1" noChangeAspect="1"/>
          </p:cNvPicPr>
          <p:nvPr>
            <p:ph idx="1"/>
          </p:nvPr>
        </p:nvPicPr>
        <p:blipFill>
          <a:blip r:embed="rId2"/>
          <a:stretch>
            <a:fillRect/>
          </a:stretch>
        </p:blipFill>
        <p:spPr>
          <a:xfrm>
            <a:off x="4980035" y="409004"/>
            <a:ext cx="6512031" cy="6037662"/>
          </a:xfrm>
          <a:prstGeom prst="rect">
            <a:avLst/>
          </a:prstGeom>
        </p:spPr>
      </p:pic>
    </p:spTree>
    <p:extLst>
      <p:ext uri="{BB962C8B-B14F-4D97-AF65-F5344CB8AC3E}">
        <p14:creationId xmlns:p14="http://schemas.microsoft.com/office/powerpoint/2010/main" val="3758570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10">
            <a:extLst>
              <a:ext uri="{FF2B5EF4-FFF2-40B4-BE49-F238E27FC236}">
                <a16:creationId xmlns:a16="http://schemas.microsoft.com/office/drawing/2014/main" id="{AAAE94E3-A7DB-4868-B1E3-E49703488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4E5495-052F-1434-C763-A7287F871744}"/>
              </a:ext>
            </a:extLst>
          </p:cNvPr>
          <p:cNvSpPr>
            <a:spLocks noGrp="1"/>
          </p:cNvSpPr>
          <p:nvPr>
            <p:ph type="title"/>
          </p:nvPr>
        </p:nvSpPr>
        <p:spPr>
          <a:xfrm>
            <a:off x="589560" y="856180"/>
            <a:ext cx="5279408" cy="1128068"/>
          </a:xfrm>
        </p:spPr>
        <p:txBody>
          <a:bodyPr anchor="ctr">
            <a:normAutofit/>
          </a:bodyPr>
          <a:lstStyle/>
          <a:p>
            <a:r>
              <a:rPr lang="en-US" sz="4000" dirty="0">
                <a:cs typeface="Calibri Light"/>
              </a:rPr>
              <a:t>OBJECTIVES</a:t>
            </a:r>
            <a:endParaRPr lang="en-US" sz="4000" dirty="0"/>
          </a:p>
        </p:txBody>
      </p:sp>
      <p:grpSp>
        <p:nvGrpSpPr>
          <p:cNvPr id="30"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7" name="Content Placeholder 2">
            <a:extLst>
              <a:ext uri="{FF2B5EF4-FFF2-40B4-BE49-F238E27FC236}">
                <a16:creationId xmlns:a16="http://schemas.microsoft.com/office/drawing/2014/main" id="{F04F3CC2-A85D-99F4-9542-CCF1677C723A}"/>
              </a:ext>
            </a:extLst>
          </p:cNvPr>
          <p:cNvGraphicFramePr>
            <a:graphicFrameLocks noGrp="1"/>
          </p:cNvGraphicFramePr>
          <p:nvPr>
            <p:ph idx="1"/>
          </p:nvPr>
        </p:nvGraphicFramePr>
        <p:xfrm>
          <a:off x="590719" y="2330505"/>
          <a:ext cx="5278066" cy="3979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3"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bar chart&#10;&#10;Description automatically generated">
            <a:extLst>
              <a:ext uri="{FF2B5EF4-FFF2-40B4-BE49-F238E27FC236}">
                <a16:creationId xmlns:a16="http://schemas.microsoft.com/office/drawing/2014/main" id="{81982082-2AA7-F5E5-3838-75A5EA74F586}"/>
              </a:ext>
            </a:extLst>
          </p:cNvPr>
          <p:cNvPicPr>
            <a:picLocks noChangeAspect="1"/>
          </p:cNvPicPr>
          <p:nvPr/>
        </p:nvPicPr>
        <p:blipFill>
          <a:blip r:embed="rId7"/>
          <a:stretch>
            <a:fillRect/>
          </a:stretch>
        </p:blipFill>
        <p:spPr>
          <a:xfrm>
            <a:off x="6761038" y="550226"/>
            <a:ext cx="4876125" cy="2474626"/>
          </a:xfrm>
          <a:prstGeom prst="rect">
            <a:avLst/>
          </a:prstGeom>
        </p:spPr>
      </p:pic>
      <p:sp>
        <p:nvSpPr>
          <p:cNvPr id="35" name="Rectangle 22">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Table&#10;&#10;Description automatically generated">
            <a:extLst>
              <a:ext uri="{FF2B5EF4-FFF2-40B4-BE49-F238E27FC236}">
                <a16:creationId xmlns:a16="http://schemas.microsoft.com/office/drawing/2014/main" id="{B5BD7D3C-69C4-8C35-76DA-072B62A11FD0}"/>
              </a:ext>
            </a:extLst>
          </p:cNvPr>
          <p:cNvPicPr>
            <a:picLocks noChangeAspect="1"/>
          </p:cNvPicPr>
          <p:nvPr/>
        </p:nvPicPr>
        <p:blipFill>
          <a:blip r:embed="rId8"/>
          <a:stretch>
            <a:fillRect/>
          </a:stretch>
        </p:blipFill>
        <p:spPr>
          <a:xfrm>
            <a:off x="7772536" y="3561355"/>
            <a:ext cx="3232265" cy="2753217"/>
          </a:xfrm>
          <a:prstGeom prst="rect">
            <a:avLst/>
          </a:prstGeom>
        </p:spPr>
      </p:pic>
      <p:sp>
        <p:nvSpPr>
          <p:cNvPr id="6" name="TextBox 5">
            <a:extLst>
              <a:ext uri="{FF2B5EF4-FFF2-40B4-BE49-F238E27FC236}">
                <a16:creationId xmlns:a16="http://schemas.microsoft.com/office/drawing/2014/main" id="{DCA57BFC-EC0B-F3E2-6CDF-38038A6A5E9A}"/>
              </a:ext>
            </a:extLst>
          </p:cNvPr>
          <p:cNvSpPr txBox="1"/>
          <p:nvPr/>
        </p:nvSpPr>
        <p:spPr>
          <a:xfrm flipV="1">
            <a:off x="4724400" y="1547502"/>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dirty="0">
              <a:cs typeface="Calibri"/>
            </a:endParaRPr>
          </a:p>
        </p:txBody>
      </p:sp>
    </p:spTree>
    <p:extLst>
      <p:ext uri="{BB962C8B-B14F-4D97-AF65-F5344CB8AC3E}">
        <p14:creationId xmlns:p14="http://schemas.microsoft.com/office/powerpoint/2010/main" val="3844052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31">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5A454C">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857070D-9638-A3F4-FEA2-493FE428B257}"/>
              </a:ext>
            </a:extLst>
          </p:cNvPr>
          <p:cNvSpPr>
            <a:spLocks noGrp="1"/>
          </p:cNvSpPr>
          <p:nvPr>
            <p:ph type="title"/>
          </p:nvPr>
        </p:nvSpPr>
        <p:spPr>
          <a:xfrm>
            <a:off x="524256" y="491260"/>
            <a:ext cx="6594189" cy="1625210"/>
          </a:xfrm>
        </p:spPr>
        <p:txBody>
          <a:bodyPr>
            <a:normAutofit/>
          </a:bodyPr>
          <a:lstStyle/>
          <a:p>
            <a:r>
              <a:rPr lang="en-US">
                <a:solidFill>
                  <a:srgbClr val="FFFFFF"/>
                </a:solidFill>
                <a:cs typeface="Calibri Light"/>
              </a:rPr>
              <a:t>2. Analysis of players based on value and wages</a:t>
            </a:r>
          </a:p>
        </p:txBody>
      </p:sp>
      <p:pic>
        <p:nvPicPr>
          <p:cNvPr id="9" name="Picture 9" descr="Chart, scatter chart&#10;&#10;Description automatically generated">
            <a:extLst>
              <a:ext uri="{FF2B5EF4-FFF2-40B4-BE49-F238E27FC236}">
                <a16:creationId xmlns:a16="http://schemas.microsoft.com/office/drawing/2014/main" id="{F0B3D715-372D-6248-8A47-A54E2B74B1C2}"/>
              </a:ext>
            </a:extLst>
          </p:cNvPr>
          <p:cNvPicPr>
            <a:picLocks noChangeAspect="1"/>
          </p:cNvPicPr>
          <p:nvPr/>
        </p:nvPicPr>
        <p:blipFill rotWithShape="1">
          <a:blip r:embed="rId2"/>
          <a:srcRect t="2398" r="12314" b="-154"/>
          <a:stretch/>
        </p:blipFill>
        <p:spPr>
          <a:xfrm>
            <a:off x="327547" y="2552595"/>
            <a:ext cx="6332328" cy="3988673"/>
          </a:xfrm>
          <a:prstGeom prst="rect">
            <a:avLst/>
          </a:prstGeom>
        </p:spPr>
      </p:pic>
      <p:sp>
        <p:nvSpPr>
          <p:cNvPr id="37" name="Rectangle 33">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BC5647A9-3AA3-4291-6F10-9161CFC486FF}"/>
              </a:ext>
            </a:extLst>
          </p:cNvPr>
          <p:cNvSpPr>
            <a:spLocks noGrp="1"/>
          </p:cNvSpPr>
          <p:nvPr>
            <p:ph idx="1"/>
          </p:nvPr>
        </p:nvSpPr>
        <p:spPr>
          <a:xfrm>
            <a:off x="8029319" y="917725"/>
            <a:ext cx="3424739" cy="4852362"/>
          </a:xfrm>
        </p:spPr>
        <p:txBody>
          <a:bodyPr vert="horz" lIns="91440" tIns="45720" rIns="91440" bIns="45720" rtlCol="0" anchor="ctr">
            <a:normAutofit/>
          </a:bodyPr>
          <a:lstStyle/>
          <a:p>
            <a:r>
              <a:rPr lang="en-US" sz="2400" dirty="0">
                <a:solidFill>
                  <a:srgbClr val="FFFFFF"/>
                </a:solidFill>
                <a:ea typeface="+mn-lt"/>
                <a:cs typeface="+mn-lt"/>
              </a:rPr>
              <a:t>Scatter Plot show a positive trend as wage tends to increase as value increases.</a:t>
            </a:r>
          </a:p>
          <a:p>
            <a:r>
              <a:rPr lang="en-US" sz="2400" dirty="0">
                <a:solidFill>
                  <a:srgbClr val="FFFFFF"/>
                </a:solidFill>
                <a:cs typeface="Calibri"/>
              </a:rPr>
              <a:t>Scatter plot shows how the variables related and how much one variable affects the other.</a:t>
            </a:r>
          </a:p>
        </p:txBody>
      </p:sp>
    </p:spTree>
    <p:extLst>
      <p:ext uri="{BB962C8B-B14F-4D97-AF65-F5344CB8AC3E}">
        <p14:creationId xmlns:p14="http://schemas.microsoft.com/office/powerpoint/2010/main" val="3029161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68EA-FA24-0941-E11A-99EB5AA621DF}"/>
              </a:ext>
            </a:extLst>
          </p:cNvPr>
          <p:cNvSpPr>
            <a:spLocks noGrp="1"/>
          </p:cNvSpPr>
          <p:nvPr>
            <p:ph type="title"/>
          </p:nvPr>
        </p:nvSpPr>
        <p:spPr>
          <a:xfrm>
            <a:off x="649224" y="629266"/>
            <a:ext cx="5102351" cy="1676603"/>
          </a:xfrm>
        </p:spPr>
        <p:txBody>
          <a:bodyPr>
            <a:normAutofit/>
          </a:bodyPr>
          <a:lstStyle/>
          <a:p>
            <a:r>
              <a:rPr lang="en-US" sz="3700" dirty="0">
                <a:cs typeface="Calibri Light"/>
              </a:rPr>
              <a:t>3. Co-relation Between age and overall rating.</a:t>
            </a:r>
            <a:endParaRPr lang="en-US" sz="3700" dirty="0"/>
          </a:p>
        </p:txBody>
      </p:sp>
      <p:graphicFrame>
        <p:nvGraphicFramePr>
          <p:cNvPr id="61" name="Content Placeholder 2">
            <a:extLst>
              <a:ext uri="{FF2B5EF4-FFF2-40B4-BE49-F238E27FC236}">
                <a16:creationId xmlns:a16="http://schemas.microsoft.com/office/drawing/2014/main" id="{FC137EA1-13CD-ECE5-82CC-553F30CF62F2}"/>
              </a:ext>
            </a:extLst>
          </p:cNvPr>
          <p:cNvGraphicFramePr>
            <a:graphicFrameLocks noGrp="1"/>
          </p:cNvGraphicFramePr>
          <p:nvPr>
            <p:ph idx="1"/>
          </p:nvPr>
        </p:nvGraphicFramePr>
        <p:xfrm>
          <a:off x="649224" y="2438400"/>
          <a:ext cx="5102351" cy="37854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7" name="Rectangle 28">
            <a:extLst>
              <a:ext uri="{FF2B5EF4-FFF2-40B4-BE49-F238E27FC236}">
                <a16:creationId xmlns:a16="http://schemas.microsoft.com/office/drawing/2014/main" id="{C95B82D5-A8BB-45BF-BED8-C7B206892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0112" y="0"/>
            <a:ext cx="5961888" cy="6858000"/>
          </a:xfrm>
          <a:prstGeom prst="rect">
            <a:avLst/>
          </a:prstGeom>
          <a:solidFill>
            <a:srgbClr val="3234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9">
            <a:extLst>
              <a:ext uri="{FF2B5EF4-FFF2-40B4-BE49-F238E27FC236}">
                <a16:creationId xmlns:a16="http://schemas.microsoft.com/office/drawing/2014/main" id="{296C61EC-FBF4-4216-BE67-6C864D30A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484633"/>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5" descr="Chart, treemap chart&#10;&#10;Description automatically generated">
            <a:extLst>
              <a:ext uri="{FF2B5EF4-FFF2-40B4-BE49-F238E27FC236}">
                <a16:creationId xmlns:a16="http://schemas.microsoft.com/office/drawing/2014/main" id="{B2C8D76B-143B-715C-FB9C-73ABF6CD84F8}"/>
              </a:ext>
            </a:extLst>
          </p:cNvPr>
          <p:cNvPicPr>
            <a:picLocks noChangeAspect="1"/>
          </p:cNvPicPr>
          <p:nvPr/>
        </p:nvPicPr>
        <p:blipFill>
          <a:blip r:embed="rId7"/>
          <a:stretch>
            <a:fillRect/>
          </a:stretch>
        </p:blipFill>
        <p:spPr>
          <a:xfrm>
            <a:off x="7106910" y="694945"/>
            <a:ext cx="4110755" cy="2322576"/>
          </a:xfrm>
          <a:prstGeom prst="rect">
            <a:avLst/>
          </a:prstGeom>
        </p:spPr>
      </p:pic>
      <p:sp>
        <p:nvSpPr>
          <p:cNvPr id="79" name="Rounded Rectangle 9">
            <a:extLst>
              <a:ext uri="{FF2B5EF4-FFF2-40B4-BE49-F238E27FC236}">
                <a16:creationId xmlns:a16="http://schemas.microsoft.com/office/drawing/2014/main" id="{39D6C490-0229-4573-9696-B73E5B3A9C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29984" y="3511296"/>
            <a:ext cx="4846320" cy="274320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descr="Graphical user interface, text, application&#10;&#10;Description automatically generated">
            <a:extLst>
              <a:ext uri="{FF2B5EF4-FFF2-40B4-BE49-F238E27FC236}">
                <a16:creationId xmlns:a16="http://schemas.microsoft.com/office/drawing/2014/main" id="{28B4B7C3-4880-802F-AC27-E957DEA5488D}"/>
              </a:ext>
            </a:extLst>
          </p:cNvPr>
          <p:cNvPicPr>
            <a:picLocks noChangeAspect="1"/>
          </p:cNvPicPr>
          <p:nvPr/>
        </p:nvPicPr>
        <p:blipFill>
          <a:blip r:embed="rId8"/>
          <a:stretch>
            <a:fillRect/>
          </a:stretch>
        </p:blipFill>
        <p:spPr>
          <a:xfrm>
            <a:off x="7106910" y="3721608"/>
            <a:ext cx="4110755" cy="2322576"/>
          </a:xfrm>
          <a:prstGeom prst="rect">
            <a:avLst/>
          </a:prstGeom>
          <a:effectLst/>
        </p:spPr>
      </p:pic>
    </p:spTree>
    <p:extLst>
      <p:ext uri="{BB962C8B-B14F-4D97-AF65-F5344CB8AC3E}">
        <p14:creationId xmlns:p14="http://schemas.microsoft.com/office/powerpoint/2010/main" val="3789898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B0792D4F-247E-46FE-85FC-881DEFA41D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w Cen MT" panose="020B0602020104020603"/>
              <a:ea typeface="+mn-ea"/>
              <a:cs typeface="+mn-cs"/>
            </a:endParaRPr>
          </a:p>
        </p:txBody>
      </p:sp>
      <p:sp>
        <p:nvSpPr>
          <p:cNvPr id="2" name="Title 1">
            <a:extLst>
              <a:ext uri="{FF2B5EF4-FFF2-40B4-BE49-F238E27FC236}">
                <a16:creationId xmlns:a16="http://schemas.microsoft.com/office/drawing/2014/main" id="{CA5C24A7-C073-809E-6490-26F7EAF10483}"/>
              </a:ext>
            </a:extLst>
          </p:cNvPr>
          <p:cNvSpPr>
            <a:spLocks noGrp="1"/>
          </p:cNvSpPr>
          <p:nvPr>
            <p:ph type="title"/>
          </p:nvPr>
        </p:nvSpPr>
        <p:spPr>
          <a:xfrm>
            <a:off x="841248" y="475488"/>
            <a:ext cx="10515600" cy="1197864"/>
          </a:xfrm>
        </p:spPr>
        <p:txBody>
          <a:bodyPr>
            <a:normAutofit/>
          </a:bodyPr>
          <a:lstStyle/>
          <a:p>
            <a:r>
              <a:rPr lang="en-US" sz="3700" dirty="0"/>
              <a:t>4.Visualization of the comparison between two or more players based on their attributes or skills.</a:t>
            </a:r>
            <a:endParaRPr lang="en-US" sz="3700" dirty="0">
              <a:cs typeface="Calibri Light"/>
            </a:endParaRPr>
          </a:p>
          <a:p>
            <a:endParaRPr lang="en-US" sz="3700" dirty="0">
              <a:cs typeface="Calibri Light"/>
            </a:endParaRPr>
          </a:p>
        </p:txBody>
      </p:sp>
      <p:cxnSp>
        <p:nvCxnSpPr>
          <p:cNvPr id="39" name="Straight Connector 35">
            <a:extLst>
              <a:ext uri="{FF2B5EF4-FFF2-40B4-BE49-F238E27FC236}">
                <a16:creationId xmlns:a16="http://schemas.microsoft.com/office/drawing/2014/main" id="{CE272F12-AF86-441A-BC1B-C014BBBF85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475488" y="585216"/>
            <a:ext cx="0" cy="914400"/>
          </a:xfrm>
          <a:prstGeom prst="line">
            <a:avLst/>
          </a:prstGeom>
          <a:ln w="1905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Chart, radar chart&#10;&#10;Description automatically generated">
            <a:extLst>
              <a:ext uri="{FF2B5EF4-FFF2-40B4-BE49-F238E27FC236}">
                <a16:creationId xmlns:a16="http://schemas.microsoft.com/office/drawing/2014/main" id="{A549310F-28A0-78F4-00D4-EB20D7DB5569}"/>
              </a:ext>
            </a:extLst>
          </p:cNvPr>
          <p:cNvPicPr>
            <a:picLocks noChangeAspect="1"/>
          </p:cNvPicPr>
          <p:nvPr/>
        </p:nvPicPr>
        <p:blipFill rotWithShape="1">
          <a:blip r:embed="rId2"/>
          <a:srcRect l="5578" r="30736" b="2"/>
          <a:stretch/>
        </p:blipFill>
        <p:spPr>
          <a:xfrm>
            <a:off x="1570042" y="2002536"/>
            <a:ext cx="4742044" cy="4169664"/>
          </a:xfrm>
          <a:prstGeom prst="rect">
            <a:avLst/>
          </a:prstGeom>
        </p:spPr>
      </p:pic>
      <p:sp>
        <p:nvSpPr>
          <p:cNvPr id="3" name="Content Placeholder 2">
            <a:extLst>
              <a:ext uri="{FF2B5EF4-FFF2-40B4-BE49-F238E27FC236}">
                <a16:creationId xmlns:a16="http://schemas.microsoft.com/office/drawing/2014/main" id="{2C01682E-AA24-67C9-316A-DFA0F1DC1254}"/>
              </a:ext>
            </a:extLst>
          </p:cNvPr>
          <p:cNvSpPr>
            <a:spLocks noGrp="1"/>
          </p:cNvSpPr>
          <p:nvPr>
            <p:ph idx="1"/>
          </p:nvPr>
        </p:nvSpPr>
        <p:spPr>
          <a:xfrm>
            <a:off x="7534656" y="2002536"/>
            <a:ext cx="3822192" cy="4169664"/>
          </a:xfrm>
        </p:spPr>
        <p:txBody>
          <a:bodyPr vert="horz" lIns="91440" tIns="45720" rIns="91440" bIns="45720" rtlCol="0" anchor="t">
            <a:normAutofit/>
          </a:bodyPr>
          <a:lstStyle/>
          <a:p>
            <a:r>
              <a:rPr lang="en-US" sz="2200">
                <a:cs typeface="Calibri"/>
              </a:rPr>
              <a:t>Here we have compared skills of top 2 players .</a:t>
            </a:r>
          </a:p>
          <a:p>
            <a:r>
              <a:rPr lang="en-US" sz="2200">
                <a:cs typeface="Calibri"/>
              </a:rPr>
              <a:t>We have compared 8 skills </a:t>
            </a:r>
            <a:r>
              <a:rPr lang="en-US" sz="2200">
                <a:ea typeface="+mn-lt"/>
                <a:cs typeface="+mn-lt"/>
              </a:rPr>
              <a:t>Dribbling, Ball Control, Acceleration, Shot Power, Stamina, Jumping, Agility, Sprint Speed.</a:t>
            </a:r>
            <a:endParaRPr lang="en-US" sz="2200">
              <a:cs typeface="Calibri"/>
            </a:endParaRPr>
          </a:p>
          <a:p>
            <a:r>
              <a:rPr lang="en-US" sz="2200">
                <a:cs typeface="Calibri"/>
              </a:rPr>
              <a:t>Radar plot shows distribution comparison.</a:t>
            </a:r>
          </a:p>
          <a:p>
            <a:endParaRPr lang="en-US" sz="2200">
              <a:cs typeface="Calibri"/>
            </a:endParaRPr>
          </a:p>
          <a:p>
            <a:endParaRPr lang="en-US" sz="2200">
              <a:cs typeface="Calibri"/>
            </a:endParaRPr>
          </a:p>
        </p:txBody>
      </p:sp>
    </p:spTree>
    <p:extLst>
      <p:ext uri="{BB962C8B-B14F-4D97-AF65-F5344CB8AC3E}">
        <p14:creationId xmlns:p14="http://schemas.microsoft.com/office/powerpoint/2010/main" val="52017037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0">
            <a:extLst>
              <a:ext uri="{FF2B5EF4-FFF2-40B4-BE49-F238E27FC236}">
                <a16:creationId xmlns:a16="http://schemas.microsoft.com/office/drawing/2014/main" id="{85016AEC-0320-4ED0-8ECB-FE11DDDFE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24000E-74EF-2698-6295-6A89F0CDEF89}"/>
              </a:ext>
            </a:extLst>
          </p:cNvPr>
          <p:cNvSpPr>
            <a:spLocks noGrp="1"/>
          </p:cNvSpPr>
          <p:nvPr>
            <p:ph type="title"/>
          </p:nvPr>
        </p:nvSpPr>
        <p:spPr>
          <a:xfrm>
            <a:off x="1349531" y="3520522"/>
            <a:ext cx="4424430" cy="1898543"/>
          </a:xfrm>
        </p:spPr>
        <p:txBody>
          <a:bodyPr>
            <a:normAutofit/>
          </a:bodyPr>
          <a:lstStyle/>
          <a:p>
            <a:r>
              <a:rPr lang="en-US" sz="3700" dirty="0"/>
              <a:t>5.Predict player's overall value based on the linear regression .</a:t>
            </a:r>
            <a:endParaRPr lang="en-US" sz="3700" dirty="0">
              <a:cs typeface="Calibri Light"/>
            </a:endParaRPr>
          </a:p>
          <a:p>
            <a:endParaRPr lang="en-US" sz="3700" dirty="0">
              <a:cs typeface="Calibri Light"/>
            </a:endParaRPr>
          </a:p>
        </p:txBody>
      </p:sp>
      <p:sp>
        <p:nvSpPr>
          <p:cNvPr id="33" name="Rectangle 32">
            <a:extLst>
              <a:ext uri="{FF2B5EF4-FFF2-40B4-BE49-F238E27FC236}">
                <a16:creationId xmlns:a16="http://schemas.microsoft.com/office/drawing/2014/main" id="{C70C3B59-DE2C-4611-8148-812575C5CA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91540"/>
            <a:ext cx="722376" cy="5071110"/>
          </a:xfrm>
          <a:prstGeom prst="rect">
            <a:avLst/>
          </a:prstGeom>
          <a:solidFill>
            <a:srgbClr val="4C52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4">
            <a:extLst>
              <a:ext uri="{FF2B5EF4-FFF2-40B4-BE49-F238E27FC236}">
                <a16:creationId xmlns:a16="http://schemas.microsoft.com/office/drawing/2014/main" id="{D8CE4283-48EC-2CD6-A528-2E0C8FA13A2C}"/>
              </a:ext>
            </a:extLst>
          </p:cNvPr>
          <p:cNvPicPr>
            <a:picLocks noChangeAspect="1"/>
          </p:cNvPicPr>
          <p:nvPr/>
        </p:nvPicPr>
        <p:blipFill>
          <a:blip r:embed="rId2"/>
          <a:stretch>
            <a:fillRect/>
          </a:stretch>
        </p:blipFill>
        <p:spPr>
          <a:xfrm>
            <a:off x="1349531" y="1339863"/>
            <a:ext cx="10228659" cy="1558129"/>
          </a:xfrm>
          <a:prstGeom prst="rect">
            <a:avLst/>
          </a:prstGeom>
          <a:effectLst>
            <a:outerShdw blurRad="406400" dist="317500" dir="5400000" sx="89000" sy="89000" rotWithShape="0">
              <a:prstClr val="black">
                <a:alpha val="15000"/>
              </a:prstClr>
            </a:outerShdw>
          </a:effectLst>
        </p:spPr>
      </p:pic>
      <p:sp>
        <p:nvSpPr>
          <p:cNvPr id="3" name="Content Placeholder 2">
            <a:extLst>
              <a:ext uri="{FF2B5EF4-FFF2-40B4-BE49-F238E27FC236}">
                <a16:creationId xmlns:a16="http://schemas.microsoft.com/office/drawing/2014/main" id="{0AC2B928-469D-F33F-AC0D-24E76BDF1BAF}"/>
              </a:ext>
            </a:extLst>
          </p:cNvPr>
          <p:cNvSpPr>
            <a:spLocks noGrp="1"/>
          </p:cNvSpPr>
          <p:nvPr>
            <p:ph idx="1"/>
          </p:nvPr>
        </p:nvSpPr>
        <p:spPr>
          <a:xfrm>
            <a:off x="6095349" y="3333479"/>
            <a:ext cx="5482841" cy="2915972"/>
          </a:xfrm>
        </p:spPr>
        <p:txBody>
          <a:bodyPr vert="horz" lIns="91440" tIns="45720" rIns="91440" bIns="45720" rtlCol="0" anchor="ctr">
            <a:normAutofit/>
          </a:bodyPr>
          <a:lstStyle/>
          <a:p>
            <a:pPr marL="0" indent="0" algn="just">
              <a:buNone/>
            </a:pPr>
            <a:r>
              <a:rPr lang="en-US" sz="1800" b="1" dirty="0">
                <a:cs typeface="Calibri"/>
              </a:rPr>
              <a:t>Columns used are:</a:t>
            </a:r>
            <a:endParaRPr lang="en-US" sz="1800" b="1" dirty="0">
              <a:ea typeface="+mn-lt"/>
              <a:cs typeface="+mn-lt"/>
            </a:endParaRPr>
          </a:p>
          <a:p>
            <a:pPr marL="0" indent="0" algn="just">
              <a:buNone/>
            </a:pPr>
            <a:r>
              <a:rPr lang="en-US" sz="1700" dirty="0">
                <a:ea typeface="+mn-lt"/>
                <a:cs typeface="+mn-lt"/>
              </a:rPr>
              <a:t>'Dribbling', 'Curve', 'FK Accuracy', 'Long Passing', 'Ball Control', 'Acceleration', 'Sprint Speed', 'Agility', 'Reactions', 'Balance', 'Shot Power', 'Jumping', 'Stamina', 'Long Shots', 'Aggression', 'Interceptions', 'Positioning', 'Vision', 'Penalties', 'Defensive awareness', 'Standing Tackle', 'Sliding tackle'</a:t>
            </a:r>
            <a:endParaRPr lang="en-US" dirty="0">
              <a:cs typeface="Calibri" panose="020F0502020204030204"/>
            </a:endParaRPr>
          </a:p>
        </p:txBody>
      </p:sp>
    </p:spTree>
    <p:extLst>
      <p:ext uri="{BB962C8B-B14F-4D97-AF65-F5344CB8AC3E}">
        <p14:creationId xmlns:p14="http://schemas.microsoft.com/office/powerpoint/2010/main" val="25706594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TotalTime>
  <Words>558</Words>
  <Application>Microsoft Office PowerPoint</Application>
  <PresentationFormat>Widescreen</PresentationFormat>
  <Paragraphs>40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Tw Cen MT</vt:lpstr>
      <vt:lpstr>office theme</vt:lpstr>
      <vt:lpstr>Data Science Mini Project  Football Data Analysis</vt:lpstr>
      <vt:lpstr>Introduction</vt:lpstr>
      <vt:lpstr>Understanding the Dataset</vt:lpstr>
      <vt:lpstr> Project Pipeline</vt:lpstr>
      <vt:lpstr>OBJECTIVES</vt:lpstr>
      <vt:lpstr>2. Analysis of players based on value and wages</vt:lpstr>
      <vt:lpstr>3. Co-relation Between age and overall rating.</vt:lpstr>
      <vt:lpstr>4.Visualization of the comparison between two or more players based on their attributes or skills. </vt:lpstr>
      <vt:lpstr>5.Predict player's overall value based on the linear regression . </vt:lpstr>
      <vt:lpstr>R2 Score: It is the amount of the variation in the output dependent attribute which is predictable from the input independent variable</vt:lpstr>
      <vt:lpstr>Random Forest Classifier</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Shalaka</dc:creator>
  <cp:lastModifiedBy>Shalaka Pawar</cp:lastModifiedBy>
  <cp:revision>604</cp:revision>
  <dcterms:created xsi:type="dcterms:W3CDTF">2022-05-02T13:38:07Z</dcterms:created>
  <dcterms:modified xsi:type="dcterms:W3CDTF">2022-05-03T17:37:10Z</dcterms:modified>
</cp:coreProperties>
</file>