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60" r:id="rId3"/>
    <p:sldId id="257" r:id="rId4"/>
    <p:sldId id="263" r:id="rId5"/>
    <p:sldId id="258" r:id="rId6"/>
    <p:sldId id="307" r:id="rId7"/>
    <p:sldId id="272" r:id="rId8"/>
    <p:sldId id="308" r:id="rId9"/>
    <p:sldId id="309" r:id="rId10"/>
    <p:sldId id="265" r:id="rId11"/>
    <p:sldId id="259" r:id="rId12"/>
    <p:sldId id="279" r:id="rId13"/>
    <p:sldId id="266" r:id="rId14"/>
    <p:sldId id="275" r:id="rId15"/>
    <p:sldId id="310" r:id="rId16"/>
  </p:sldIdLst>
  <p:sldSz cx="9144000" cy="5143500" type="screen16x9"/>
  <p:notesSz cx="6858000" cy="9144000"/>
  <p:embeddedFontLst>
    <p:embeddedFont>
      <p:font typeface="IBM Plex Mono" panose="020B0509050203000203" pitchFamily="49"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Poppins" panose="00000500000000000000" pitchFamily="2" charset="0"/>
      <p:regular r:id="rId26"/>
      <p:bold r:id="rId27"/>
      <p:italic r:id="rId28"/>
      <p:boldItalic r:id="rId29"/>
    </p:embeddedFont>
    <p:embeddedFont>
      <p:font typeface="Roboto Condensed Light" panose="02000000000000000000" pitchFamily="2" charset="0"/>
      <p:regular r:id="rId30"/>
      <p:italic r:id="rId31"/>
    </p:embeddedFont>
    <p:embeddedFont>
      <p:font typeface="Source Code Pro" panose="020B0509030403020204"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D50375-2360-4B91-9D90-D4D4C5479951}">
  <a:tblStyle styleId="{82D50375-2360-4B91-9D90-D4D4C54799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4" d="100"/>
          <a:sy n="104"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24ef22aa1ac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81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688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155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010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2" r:id="rId7"/>
    <p:sldLayoutId id="2147483665" r:id="rId8"/>
    <p:sldLayoutId id="2147483669" r:id="rId9"/>
    <p:sldLayoutId id="2147483670" r:id="rId10"/>
    <p:sldLayoutId id="2147483671" r:id="rId11"/>
    <p:sldLayoutId id="2147483673"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pic>
        <p:nvPicPr>
          <p:cNvPr id="4" name="Picture 3">
            <a:extLst>
              <a:ext uri="{FF2B5EF4-FFF2-40B4-BE49-F238E27FC236}">
                <a16:creationId xmlns:a16="http://schemas.microsoft.com/office/drawing/2014/main" id="{17A55B5F-E67E-CB6C-81AF-9C4790C9E64B}"/>
              </a:ext>
            </a:extLst>
          </p:cNvPr>
          <p:cNvPicPr>
            <a:picLocks noChangeAspect="1"/>
          </p:cNvPicPr>
          <p:nvPr/>
        </p:nvPicPr>
        <p:blipFill>
          <a:blip r:embed="rId3"/>
          <a:stretch>
            <a:fillRect/>
          </a:stretch>
        </p:blipFill>
        <p:spPr>
          <a:xfrm>
            <a:off x="6309526" y="-5072"/>
            <a:ext cx="2834474" cy="5233376"/>
          </a:xfrm>
          <a:prstGeom prst="rect">
            <a:avLst/>
          </a:prstGeom>
        </p:spPr>
      </p:pic>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Shalaka Praveen Waikar</a:t>
            </a:r>
            <a:endParaRPr dirty="0"/>
          </a:p>
        </p:txBody>
      </p:sp>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solidFill>
                  <a:schemeClr val="tx2">
                    <a:lumMod val="50000"/>
                  </a:schemeClr>
                </a:solidFill>
              </a:rPr>
              <a:t>Machine Learning Approaches For Personalized Skincare Product </a:t>
            </a:r>
            <a:r>
              <a:rPr lang="en-IN" sz="2400" dirty="0">
                <a:solidFill>
                  <a:schemeClr val="dk1"/>
                </a:solidFill>
              </a:rPr>
              <a:t>Recommendation</a:t>
            </a: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9A434EA6-497E-980C-68D8-733BEB1E499C}"/>
              </a:ext>
            </a:extLst>
          </p:cNvPr>
          <p:cNvPicPr>
            <a:picLocks noChangeAspect="1"/>
          </p:cNvPicPr>
          <p:nvPr/>
        </p:nvPicPr>
        <p:blipFill>
          <a:blip r:embed="rId4"/>
          <a:stretch>
            <a:fillRect/>
          </a:stretch>
        </p:blipFill>
        <p:spPr>
          <a:xfrm>
            <a:off x="0" y="0"/>
            <a:ext cx="1046649" cy="6784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44"/>
          <p:cNvSpPr txBox="1">
            <a:spLocks noGrp="1"/>
          </p:cNvSpPr>
          <p:nvPr>
            <p:ph type="title"/>
          </p:nvPr>
        </p:nvSpPr>
        <p:spPr>
          <a:xfrm>
            <a:off x="476652" y="9106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lumMod val="50000"/>
                  </a:schemeClr>
                </a:solidFill>
              </a:rPr>
              <a:t>Implementation</a:t>
            </a:r>
            <a:endParaRPr dirty="0">
              <a:solidFill>
                <a:schemeClr val="tx2">
                  <a:lumMod val="50000"/>
                </a:schemeClr>
              </a:solidFill>
            </a:endParaRPr>
          </a:p>
        </p:txBody>
      </p:sp>
      <p:sp>
        <p:nvSpPr>
          <p:cNvPr id="1747" name="Google Shape;1747;p44"/>
          <p:cNvSpPr txBox="1">
            <a:spLocks noGrp="1"/>
          </p:cNvSpPr>
          <p:nvPr>
            <p:ph type="subTitle" idx="1"/>
          </p:nvPr>
        </p:nvSpPr>
        <p:spPr>
          <a:xfrm>
            <a:off x="476651" y="3166513"/>
            <a:ext cx="2418111"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00" dirty="0"/>
              <a:t>Our first step involves gathering data from diverse sources: customer reviews, product attributes, and user preferences. Followed by data preprocessing, cleaning, and integration, ensuring a solid foundation for actionable insights.</a:t>
            </a:r>
            <a:endParaRPr sz="1000" dirty="0"/>
          </a:p>
        </p:txBody>
      </p:sp>
      <p:sp>
        <p:nvSpPr>
          <p:cNvPr id="1748" name="Google Shape;1748;p44"/>
          <p:cNvSpPr txBox="1">
            <a:spLocks noGrp="1"/>
          </p:cNvSpPr>
          <p:nvPr>
            <p:ph type="subTitle" idx="2"/>
          </p:nvPr>
        </p:nvSpPr>
        <p:spPr>
          <a:xfrm>
            <a:off x="3341135" y="3166513"/>
            <a:ext cx="2654084"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00" dirty="0"/>
              <a:t>The heart of our system lies in the application of machine learning algorithms. Collaborative filtering uncovers patterns in user behaviours, while content-based filtering dissects product attributes. The amalgamation of these approaches forms the Hybrid Recommendation System</a:t>
            </a:r>
            <a:endParaRPr sz="1000" dirty="0"/>
          </a:p>
        </p:txBody>
      </p:sp>
      <p:sp>
        <p:nvSpPr>
          <p:cNvPr id="1749" name="Google Shape;1749;p44"/>
          <p:cNvSpPr txBox="1">
            <a:spLocks noGrp="1"/>
          </p:cNvSpPr>
          <p:nvPr>
            <p:ph type="subTitle" idx="6"/>
          </p:nvPr>
        </p:nvSpPr>
        <p:spPr>
          <a:xfrm>
            <a:off x="6205623" y="2840413"/>
            <a:ext cx="2418111"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400" dirty="0"/>
              <a:t>User Interface Design</a:t>
            </a:r>
            <a:endParaRPr sz="1400" dirty="0"/>
          </a:p>
        </p:txBody>
      </p:sp>
      <p:sp>
        <p:nvSpPr>
          <p:cNvPr id="1750" name="Google Shape;1750;p44"/>
          <p:cNvSpPr txBox="1">
            <a:spLocks noGrp="1"/>
          </p:cNvSpPr>
          <p:nvPr>
            <p:ph type="subTitle" idx="4"/>
          </p:nvPr>
        </p:nvSpPr>
        <p:spPr>
          <a:xfrm>
            <a:off x="476652" y="2840413"/>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400" dirty="0"/>
              <a:t>Data Integration</a:t>
            </a:r>
            <a:endParaRPr sz="1400" dirty="0"/>
          </a:p>
        </p:txBody>
      </p:sp>
      <p:sp>
        <p:nvSpPr>
          <p:cNvPr id="1751" name="Google Shape;1751;p44"/>
          <p:cNvSpPr txBox="1">
            <a:spLocks noGrp="1"/>
          </p:cNvSpPr>
          <p:nvPr>
            <p:ph type="subTitle" idx="5"/>
          </p:nvPr>
        </p:nvSpPr>
        <p:spPr>
          <a:xfrm>
            <a:off x="3341134" y="2840413"/>
            <a:ext cx="2602466"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400" dirty="0"/>
              <a:t>Algorithmic Deployment</a:t>
            </a:r>
            <a:endParaRPr sz="1400" dirty="0"/>
          </a:p>
        </p:txBody>
      </p:sp>
      <p:sp>
        <p:nvSpPr>
          <p:cNvPr id="1752" name="Google Shape;1752;p44"/>
          <p:cNvSpPr txBox="1">
            <a:spLocks noGrp="1"/>
          </p:cNvSpPr>
          <p:nvPr>
            <p:ph type="subTitle" idx="3"/>
          </p:nvPr>
        </p:nvSpPr>
        <p:spPr>
          <a:xfrm>
            <a:off x="6205626" y="3166513"/>
            <a:ext cx="2418111"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00" dirty="0"/>
              <a:t>While algorithms fuel the machinery, the user interface is the window through which users interact with the system. Our design philosophy revolves around user-centricity</a:t>
            </a:r>
            <a:endParaRPr sz="1000" dirty="0"/>
          </a:p>
        </p:txBody>
      </p:sp>
      <p:pic>
        <p:nvPicPr>
          <p:cNvPr id="1753" name="Google Shape;1753;p44"/>
          <p:cNvPicPr preferRelativeResize="0">
            <a:picLocks noGrp="1"/>
          </p:cNvPicPr>
          <p:nvPr>
            <p:ph type="pic" idx="7"/>
          </p:nvPr>
        </p:nvPicPr>
        <p:blipFill rotWithShape="1">
          <a:blip r:embed="rId3">
            <a:alphaModFix/>
          </a:blip>
          <a:srcRect l="10430" r="10430"/>
          <a:stretch/>
        </p:blipFill>
        <p:spPr>
          <a:xfrm>
            <a:off x="-2057673" y="-120274"/>
            <a:ext cx="1433389" cy="2245714"/>
          </a:xfrm>
          <a:prstGeom prst="snip1Rect">
            <a:avLst>
              <a:gd name="adj" fmla="val 16667"/>
            </a:avLst>
          </a:prstGeom>
        </p:spPr>
      </p:pic>
      <p:pic>
        <p:nvPicPr>
          <p:cNvPr id="1026" name="Picture 2" descr="Data Integration Definition - What is data integration? - Precisely">
            <a:extLst>
              <a:ext uri="{FF2B5EF4-FFF2-40B4-BE49-F238E27FC236}">
                <a16:creationId xmlns:a16="http://schemas.microsoft.com/office/drawing/2014/main" id="{11E33AFE-D4B9-5D39-C5A3-D77B29E63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038" y="882838"/>
            <a:ext cx="2418111" cy="18529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C5ADD7D-E180-1EE1-7CB1-463CC94E654C}"/>
              </a:ext>
            </a:extLst>
          </p:cNvPr>
          <p:cNvPicPr>
            <a:picLocks noChangeAspect="1"/>
          </p:cNvPicPr>
          <p:nvPr/>
        </p:nvPicPr>
        <p:blipFill>
          <a:blip r:embed="rId5"/>
          <a:stretch>
            <a:fillRect/>
          </a:stretch>
        </p:blipFill>
        <p:spPr>
          <a:xfrm>
            <a:off x="4571991" y="2571745"/>
            <a:ext cx="18" cy="9"/>
          </a:xfrm>
          <a:prstGeom prst="rect">
            <a:avLst/>
          </a:prstGeom>
        </p:spPr>
      </p:pic>
      <p:pic>
        <p:nvPicPr>
          <p:cNvPr id="27" name="Picture 26">
            <a:extLst>
              <a:ext uri="{FF2B5EF4-FFF2-40B4-BE49-F238E27FC236}">
                <a16:creationId xmlns:a16="http://schemas.microsoft.com/office/drawing/2014/main" id="{E787C2FB-90F4-0D90-583C-339792BB9A97}"/>
              </a:ext>
            </a:extLst>
          </p:cNvPr>
          <p:cNvPicPr>
            <a:picLocks noChangeAspect="1"/>
          </p:cNvPicPr>
          <p:nvPr/>
        </p:nvPicPr>
        <p:blipFill>
          <a:blip r:embed="rId6"/>
          <a:stretch>
            <a:fillRect/>
          </a:stretch>
        </p:blipFill>
        <p:spPr>
          <a:xfrm>
            <a:off x="3341135" y="882838"/>
            <a:ext cx="2439912" cy="1852987"/>
          </a:xfrm>
          <a:prstGeom prst="rect">
            <a:avLst/>
          </a:prstGeom>
        </p:spPr>
      </p:pic>
      <p:pic>
        <p:nvPicPr>
          <p:cNvPr id="30" name="Picture 29">
            <a:extLst>
              <a:ext uri="{FF2B5EF4-FFF2-40B4-BE49-F238E27FC236}">
                <a16:creationId xmlns:a16="http://schemas.microsoft.com/office/drawing/2014/main" id="{0E3A1758-ADF2-39DD-93DA-7CB9FDD7D5B3}"/>
              </a:ext>
            </a:extLst>
          </p:cNvPr>
          <p:cNvPicPr>
            <a:picLocks noChangeAspect="1"/>
          </p:cNvPicPr>
          <p:nvPr/>
        </p:nvPicPr>
        <p:blipFill>
          <a:blip r:embed="rId7"/>
          <a:stretch>
            <a:fillRect/>
          </a:stretch>
        </p:blipFill>
        <p:spPr>
          <a:xfrm>
            <a:off x="6205624" y="882838"/>
            <a:ext cx="2572320" cy="18409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422646" y="-11987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tx2">
                    <a:lumMod val="50000"/>
                  </a:schemeClr>
                </a:solidFill>
              </a:rPr>
              <a:t>Visualization</a:t>
            </a:r>
            <a:endParaRPr sz="2400" dirty="0">
              <a:solidFill>
                <a:schemeClr val="tx2">
                  <a:lumMod val="50000"/>
                </a:schemeClr>
              </a:solidFill>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08DF9CBF-1979-3AB4-0F2C-37274468CADE}"/>
              </a:ext>
            </a:extLst>
          </p:cNvPr>
          <p:cNvPicPr>
            <a:picLocks noChangeAspect="1"/>
          </p:cNvPicPr>
          <p:nvPr/>
        </p:nvPicPr>
        <p:blipFill>
          <a:blip r:embed="rId4"/>
          <a:stretch>
            <a:fillRect/>
          </a:stretch>
        </p:blipFill>
        <p:spPr>
          <a:xfrm>
            <a:off x="1" y="562908"/>
            <a:ext cx="9125662" cy="45714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pic>
        <p:nvPicPr>
          <p:cNvPr id="7" name="Picture 6">
            <a:extLst>
              <a:ext uri="{FF2B5EF4-FFF2-40B4-BE49-F238E27FC236}">
                <a16:creationId xmlns:a16="http://schemas.microsoft.com/office/drawing/2014/main" id="{1018AA5C-4F9F-275D-B641-D30AEB06918F}"/>
              </a:ext>
            </a:extLst>
          </p:cNvPr>
          <p:cNvPicPr>
            <a:picLocks noChangeAspect="1"/>
          </p:cNvPicPr>
          <p:nvPr/>
        </p:nvPicPr>
        <p:blipFill>
          <a:blip r:embed="rId3"/>
          <a:stretch>
            <a:fillRect/>
          </a:stretch>
        </p:blipFill>
        <p:spPr>
          <a:xfrm>
            <a:off x="6356555" y="0"/>
            <a:ext cx="3421625" cy="5143500"/>
          </a:xfrm>
          <a:prstGeom prst="rect">
            <a:avLst/>
          </a:prstGeom>
        </p:spPr>
      </p:pic>
      <p:sp>
        <p:nvSpPr>
          <p:cNvPr id="2218" name="Google Shape;2218;p58"/>
          <p:cNvSpPr txBox="1">
            <a:spLocks noGrp="1"/>
          </p:cNvSpPr>
          <p:nvPr>
            <p:ph type="title"/>
          </p:nvPr>
        </p:nvSpPr>
        <p:spPr>
          <a:xfrm>
            <a:off x="579890" y="1651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lumMod val="50000"/>
                  </a:schemeClr>
                </a:solidFill>
              </a:rPr>
              <a:t>Results</a:t>
            </a:r>
            <a:endParaRPr dirty="0">
              <a:solidFill>
                <a:schemeClr val="tx2">
                  <a:lumMod val="50000"/>
                </a:schemeClr>
              </a:solidFill>
            </a:endParaRPr>
          </a:p>
        </p:txBody>
      </p:sp>
      <p:sp>
        <p:nvSpPr>
          <p:cNvPr id="2219" name="Google Shape;2219;p58"/>
          <p:cNvSpPr txBox="1">
            <a:spLocks noGrp="1"/>
          </p:cNvSpPr>
          <p:nvPr>
            <p:ph type="subTitle" idx="1"/>
          </p:nvPr>
        </p:nvSpPr>
        <p:spPr>
          <a:xfrm>
            <a:off x="1" y="966104"/>
            <a:ext cx="8915400" cy="3952483"/>
          </a:xfrm>
          <a:prstGeom prst="rect">
            <a:avLst/>
          </a:prstGeom>
        </p:spPr>
        <p:txBody>
          <a:bodyPr spcFirstLastPara="1" wrap="square" lIns="91425" tIns="91425" rIns="91425" bIns="91425" anchor="t" anchorCtr="0">
            <a:noAutofit/>
          </a:bodyPr>
          <a:lstStyle/>
          <a:p>
            <a:pPr algn="l"/>
            <a:r>
              <a:rPr lang="en-IN" sz="1300" b="1" i="0" dirty="0">
                <a:solidFill>
                  <a:schemeClr val="bg1">
                    <a:lumMod val="10000"/>
                  </a:schemeClr>
                </a:solidFill>
                <a:effectLst/>
                <a:latin typeface="Söhne"/>
              </a:rPr>
              <a:t>Collaborative Filtering Metrics:</a:t>
            </a:r>
            <a:endParaRPr lang="en-IN" sz="1300" b="0" i="0" dirty="0">
              <a:solidFill>
                <a:schemeClr val="bg1">
                  <a:lumMod val="10000"/>
                </a:schemeClr>
              </a:solidFill>
              <a:effectLst/>
              <a:latin typeface="Söhne"/>
            </a:endParaRPr>
          </a:p>
          <a:p>
            <a:pPr algn="l">
              <a:buFont typeface="Arial" panose="020B0604020202020204" pitchFamily="34" charset="0"/>
              <a:buChar char="•"/>
            </a:pPr>
            <a:r>
              <a:rPr lang="en-IN" sz="1300" b="1" i="0" dirty="0">
                <a:solidFill>
                  <a:schemeClr val="bg1">
                    <a:lumMod val="10000"/>
                  </a:schemeClr>
                </a:solidFill>
                <a:effectLst/>
                <a:latin typeface="Söhne"/>
              </a:rPr>
              <a:t>Mean Absolute Error (MAE):</a:t>
            </a:r>
            <a:r>
              <a:rPr lang="en-IN" sz="1300" b="0" i="0" dirty="0">
                <a:solidFill>
                  <a:schemeClr val="bg1">
                    <a:lumMod val="10000"/>
                  </a:schemeClr>
                </a:solidFill>
                <a:effectLst/>
                <a:latin typeface="Söhne"/>
              </a:rPr>
              <a:t> The MAE measures the average absolute difference between predicted and actual ratings. In our context, it signifies the degree of closeness between the recommendations made by our collaborative filtering model and the actual user ratings.</a:t>
            </a:r>
          </a:p>
          <a:p>
            <a:pPr algn="l">
              <a:buFont typeface="Arial" panose="020B0604020202020204" pitchFamily="34" charset="0"/>
              <a:buChar char="•"/>
            </a:pPr>
            <a:r>
              <a:rPr lang="en-IN" sz="1300" b="0" i="0" dirty="0">
                <a:solidFill>
                  <a:schemeClr val="bg1">
                    <a:lumMod val="10000"/>
                  </a:schemeClr>
                </a:solidFill>
                <a:effectLst/>
                <a:latin typeface="Söhne"/>
              </a:rPr>
              <a:t>MAE = 0.4569 (Aurora), 0.4482 (</a:t>
            </a:r>
            <a:r>
              <a:rPr lang="en-IN" sz="1300" b="0" i="0" dirty="0" err="1">
                <a:solidFill>
                  <a:schemeClr val="bg1">
                    <a:lumMod val="10000"/>
                  </a:schemeClr>
                </a:solidFill>
                <a:effectLst/>
                <a:latin typeface="Söhne"/>
              </a:rPr>
              <a:t>Madhumetha</a:t>
            </a:r>
            <a:r>
              <a:rPr lang="en-IN" sz="1300" b="0" i="0" dirty="0">
                <a:solidFill>
                  <a:schemeClr val="bg1">
                    <a:lumMod val="10000"/>
                  </a:schemeClr>
                </a:solidFill>
                <a:effectLst/>
                <a:latin typeface="Söhne"/>
              </a:rPr>
              <a:t> R.), 1.2638 (Babul B.)</a:t>
            </a:r>
          </a:p>
          <a:p>
            <a:pPr algn="l">
              <a:buFont typeface="Arial" panose="020B0604020202020204" pitchFamily="34" charset="0"/>
              <a:buChar char="•"/>
            </a:pPr>
            <a:r>
              <a:rPr lang="en-IN" sz="1300" b="1" i="0" dirty="0">
                <a:solidFill>
                  <a:schemeClr val="bg1">
                    <a:lumMod val="10000"/>
                  </a:schemeClr>
                </a:solidFill>
                <a:effectLst/>
                <a:latin typeface="Söhne"/>
              </a:rPr>
              <a:t>Root Mean Squared Error (RMSE):</a:t>
            </a:r>
            <a:r>
              <a:rPr lang="en-IN" sz="1300" b="0" i="0" dirty="0">
                <a:solidFill>
                  <a:schemeClr val="bg1">
                    <a:lumMod val="10000"/>
                  </a:schemeClr>
                </a:solidFill>
                <a:effectLst/>
                <a:latin typeface="Söhne"/>
              </a:rPr>
              <a:t> The RMSE quantifies the root mean square of the differences between predicted and actual ratings. This metric provides insight into the overall accuracy of our collaborative filtering recommendations.</a:t>
            </a:r>
          </a:p>
          <a:p>
            <a:pPr algn="l">
              <a:buFont typeface="Arial" panose="020B0604020202020204" pitchFamily="34" charset="0"/>
              <a:buChar char="•"/>
            </a:pPr>
            <a:r>
              <a:rPr lang="en-IN" sz="1300" b="0" i="0" dirty="0">
                <a:solidFill>
                  <a:schemeClr val="bg1">
                    <a:lumMod val="10000"/>
                  </a:schemeClr>
                </a:solidFill>
                <a:effectLst/>
                <a:latin typeface="Söhne"/>
              </a:rPr>
              <a:t>RMSE = 0.5399 (Aurora), 0.5934 (</a:t>
            </a:r>
            <a:r>
              <a:rPr lang="en-IN" sz="1300" b="0" i="0" dirty="0" err="1">
                <a:solidFill>
                  <a:schemeClr val="bg1">
                    <a:lumMod val="10000"/>
                  </a:schemeClr>
                </a:solidFill>
                <a:effectLst/>
                <a:latin typeface="Söhne"/>
              </a:rPr>
              <a:t>Madhumetha</a:t>
            </a:r>
            <a:r>
              <a:rPr lang="en-IN" sz="1300" b="0" i="0" dirty="0">
                <a:solidFill>
                  <a:schemeClr val="bg1">
                    <a:lumMod val="10000"/>
                  </a:schemeClr>
                </a:solidFill>
                <a:effectLst/>
                <a:latin typeface="Söhne"/>
              </a:rPr>
              <a:t> R.), 1.5757 (Babul B.)</a:t>
            </a:r>
          </a:p>
          <a:p>
            <a:pPr algn="l"/>
            <a:r>
              <a:rPr lang="en-IN" sz="1300" b="1" i="0" dirty="0">
                <a:solidFill>
                  <a:schemeClr val="bg1">
                    <a:lumMod val="10000"/>
                  </a:schemeClr>
                </a:solidFill>
                <a:effectLst/>
                <a:latin typeface="Söhne"/>
              </a:rPr>
              <a:t>Hybrid Recommendation Metrics:</a:t>
            </a:r>
            <a:endParaRPr lang="en-IN" sz="1300" b="0" i="0" dirty="0">
              <a:solidFill>
                <a:schemeClr val="bg1">
                  <a:lumMod val="10000"/>
                </a:schemeClr>
              </a:solidFill>
              <a:effectLst/>
              <a:latin typeface="Söhne"/>
            </a:endParaRPr>
          </a:p>
          <a:p>
            <a:pPr algn="l">
              <a:buFont typeface="Arial" panose="020B0604020202020204" pitchFamily="34" charset="0"/>
              <a:buChar char="•"/>
            </a:pPr>
            <a:r>
              <a:rPr lang="en-IN" sz="1300" b="1" i="0" dirty="0">
                <a:solidFill>
                  <a:schemeClr val="bg1">
                    <a:lumMod val="10000"/>
                  </a:schemeClr>
                </a:solidFill>
                <a:effectLst/>
                <a:latin typeface="Söhne"/>
              </a:rPr>
              <a:t>Coverage:</a:t>
            </a:r>
            <a:r>
              <a:rPr lang="en-IN" sz="1300" b="0" i="0" dirty="0">
                <a:solidFill>
                  <a:schemeClr val="bg1">
                    <a:lumMod val="10000"/>
                  </a:schemeClr>
                </a:solidFill>
                <a:effectLst/>
                <a:latin typeface="Söhne"/>
              </a:rPr>
              <a:t> The coverage metric reveals the proportion of the entire product </a:t>
            </a:r>
            <a:r>
              <a:rPr lang="en-IN" sz="1300" b="0" i="0" dirty="0" err="1">
                <a:solidFill>
                  <a:schemeClr val="bg1">
                    <a:lumMod val="10000"/>
                  </a:schemeClr>
                </a:solidFill>
                <a:effectLst/>
                <a:latin typeface="Söhne"/>
              </a:rPr>
              <a:t>catalog</a:t>
            </a:r>
            <a:r>
              <a:rPr lang="en-IN" sz="1300" b="0" i="0" dirty="0">
                <a:solidFill>
                  <a:schemeClr val="bg1">
                    <a:lumMod val="10000"/>
                  </a:schemeClr>
                </a:solidFill>
                <a:effectLst/>
                <a:latin typeface="Söhne"/>
              </a:rPr>
              <a:t> that our recommendations encompass. It signifies the breadth of options our system offers.</a:t>
            </a:r>
          </a:p>
          <a:p>
            <a:pPr algn="l">
              <a:buFont typeface="Arial" panose="020B0604020202020204" pitchFamily="34" charset="0"/>
              <a:buChar char="•"/>
            </a:pPr>
            <a:r>
              <a:rPr lang="en-IN" sz="1300" b="0" i="0" dirty="0">
                <a:solidFill>
                  <a:schemeClr val="bg1">
                    <a:lumMod val="10000"/>
                  </a:schemeClr>
                </a:solidFill>
                <a:effectLst/>
                <a:latin typeface="Söhne"/>
              </a:rPr>
              <a:t>Coverage = 0.082</a:t>
            </a:r>
          </a:p>
          <a:p>
            <a:pPr algn="l">
              <a:buFont typeface="Arial" panose="020B0604020202020204" pitchFamily="34" charset="0"/>
              <a:buChar char="•"/>
            </a:pPr>
            <a:r>
              <a:rPr lang="en-IN" sz="1300" b="1" i="0" dirty="0">
                <a:solidFill>
                  <a:schemeClr val="bg1">
                    <a:lumMod val="10000"/>
                  </a:schemeClr>
                </a:solidFill>
                <a:effectLst/>
                <a:latin typeface="Söhne"/>
              </a:rPr>
              <a:t>User Satisfaction:</a:t>
            </a:r>
            <a:r>
              <a:rPr lang="en-IN" sz="1300" b="0" i="0" dirty="0">
                <a:solidFill>
                  <a:schemeClr val="bg1">
                    <a:lumMod val="10000"/>
                  </a:schemeClr>
                </a:solidFill>
                <a:effectLst/>
                <a:latin typeface="Söhne"/>
              </a:rPr>
              <a:t> User satisfaction captures the percentage of users for whom our recommendations achieved a user rating of 4 or higher. It showcases the alignment between our suggestions and users' preferences.</a:t>
            </a:r>
          </a:p>
          <a:p>
            <a:pPr algn="l">
              <a:buFont typeface="Arial" panose="020B0604020202020204" pitchFamily="34" charset="0"/>
              <a:buChar char="•"/>
            </a:pPr>
            <a:r>
              <a:rPr lang="en-IN" sz="1300" b="0" i="0" dirty="0">
                <a:solidFill>
                  <a:schemeClr val="bg1">
                    <a:lumMod val="10000"/>
                  </a:schemeClr>
                </a:solidFill>
                <a:effectLst/>
                <a:latin typeface="Söhne"/>
              </a:rPr>
              <a:t>User Satisfaction = 100% (Aurora), 100% (</a:t>
            </a:r>
            <a:r>
              <a:rPr lang="en-IN" sz="1300" b="0" i="0" dirty="0" err="1">
                <a:solidFill>
                  <a:schemeClr val="bg1">
                    <a:lumMod val="10000"/>
                  </a:schemeClr>
                </a:solidFill>
                <a:effectLst/>
                <a:latin typeface="Söhne"/>
              </a:rPr>
              <a:t>Madhumetha</a:t>
            </a:r>
            <a:r>
              <a:rPr lang="en-IN" sz="1300" b="0" i="0" dirty="0">
                <a:solidFill>
                  <a:schemeClr val="bg1">
                    <a:lumMod val="10000"/>
                  </a:schemeClr>
                </a:solidFill>
                <a:effectLst/>
                <a:latin typeface="Söhne"/>
              </a:rPr>
              <a:t> R.), 60% (Babul B.)</a:t>
            </a:r>
          </a:p>
        </p:txBody>
      </p:sp>
      <p:sp>
        <p:nvSpPr>
          <p:cNvPr id="2221" name="Google Shape;2221;p58"/>
          <p:cNvSpPr txBox="1">
            <a:spLocks noGrp="1"/>
          </p:cNvSpPr>
          <p:nvPr>
            <p:ph type="subTitle" idx="3"/>
          </p:nvPr>
        </p:nvSpPr>
        <p:spPr>
          <a:xfrm>
            <a:off x="638884" y="671261"/>
            <a:ext cx="55785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400" b="1" i="0" dirty="0">
                <a:effectLst/>
                <a:latin typeface="Söhne"/>
              </a:rPr>
              <a:t>Quantifying Precision and Performance:</a:t>
            </a:r>
            <a:endParaRPr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pic>
        <p:nvPicPr>
          <p:cNvPr id="45" name="Picture 44">
            <a:extLst>
              <a:ext uri="{FF2B5EF4-FFF2-40B4-BE49-F238E27FC236}">
                <a16:creationId xmlns:a16="http://schemas.microsoft.com/office/drawing/2014/main" id="{ABF63890-D56F-6D30-AAD3-64BAD859471F}"/>
              </a:ext>
            </a:extLst>
          </p:cNvPr>
          <p:cNvPicPr>
            <a:picLocks noChangeAspect="1"/>
          </p:cNvPicPr>
          <p:nvPr/>
        </p:nvPicPr>
        <p:blipFill>
          <a:blip r:embed="rId3"/>
          <a:stretch>
            <a:fillRect/>
          </a:stretch>
        </p:blipFill>
        <p:spPr>
          <a:xfrm>
            <a:off x="6251531" y="0"/>
            <a:ext cx="2894202" cy="5143500"/>
          </a:xfrm>
          <a:prstGeom prst="rect">
            <a:avLst/>
          </a:prstGeom>
        </p:spPr>
      </p:pic>
      <p:sp>
        <p:nvSpPr>
          <p:cNvPr id="1760" name="Google Shape;1760;p45"/>
          <p:cNvSpPr txBox="1">
            <a:spLocks noGrp="1"/>
          </p:cNvSpPr>
          <p:nvPr>
            <p:ph type="subTitle" idx="1"/>
          </p:nvPr>
        </p:nvSpPr>
        <p:spPr>
          <a:xfrm>
            <a:off x="157567" y="1478277"/>
            <a:ext cx="259296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00" b="0" i="0" dirty="0">
                <a:solidFill>
                  <a:schemeClr val="bg1">
                    <a:lumMod val="10000"/>
                  </a:schemeClr>
                </a:solidFill>
                <a:effectLst/>
                <a:latin typeface="Söhne"/>
              </a:rPr>
              <a:t>In this journey through the realm of skincare recommendations, we've ventured into the convergence of data science and personal care. The results of our efforts bring forth a plethora of insights that redefine the way we approach skincare choices.</a:t>
            </a:r>
            <a:endParaRPr sz="1000" dirty="0">
              <a:solidFill>
                <a:schemeClr val="bg1">
                  <a:lumMod val="10000"/>
                </a:schemeClr>
              </a:solidFill>
            </a:endParaRPr>
          </a:p>
        </p:txBody>
      </p:sp>
      <p:sp>
        <p:nvSpPr>
          <p:cNvPr id="1761" name="Google Shape;1761;p45"/>
          <p:cNvSpPr txBox="1">
            <a:spLocks noGrp="1"/>
          </p:cNvSpPr>
          <p:nvPr>
            <p:ph type="subTitle" idx="2"/>
          </p:nvPr>
        </p:nvSpPr>
        <p:spPr>
          <a:xfrm>
            <a:off x="2956558" y="1484824"/>
            <a:ext cx="2698993" cy="8341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00" b="0" i="0" dirty="0">
                <a:solidFill>
                  <a:schemeClr val="bg1">
                    <a:lumMod val="10000"/>
                  </a:schemeClr>
                </a:solidFill>
                <a:effectLst/>
                <a:latin typeface="Söhne"/>
              </a:rPr>
              <a:t>Our Hybrid Recommendation System stands as a testament to the potential of merging content-based and collaborative filtering techniques. By fusing user preferences, product attributes, and collaborative insights, we've unveiled a personalized realm of skincare choices that cater to diverse needs.</a:t>
            </a:r>
            <a:endParaRPr sz="1000" dirty="0">
              <a:solidFill>
                <a:schemeClr val="bg1">
                  <a:lumMod val="10000"/>
                </a:schemeClr>
              </a:solidFill>
            </a:endParaRPr>
          </a:p>
        </p:txBody>
      </p:sp>
      <p:sp>
        <p:nvSpPr>
          <p:cNvPr id="1762" name="Google Shape;1762;p45"/>
          <p:cNvSpPr txBox="1">
            <a:spLocks noGrp="1"/>
          </p:cNvSpPr>
          <p:nvPr>
            <p:ph type="subTitle" idx="13"/>
          </p:nvPr>
        </p:nvSpPr>
        <p:spPr>
          <a:xfrm>
            <a:off x="3296309" y="2989665"/>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050" b="1" i="0" dirty="0">
                <a:effectLst/>
                <a:latin typeface="Söhne"/>
              </a:rPr>
              <a:t>Beyond the Horizon</a:t>
            </a:r>
            <a:endParaRPr sz="1050" dirty="0"/>
          </a:p>
        </p:txBody>
      </p:sp>
      <p:sp>
        <p:nvSpPr>
          <p:cNvPr id="1763" name="Google Shape;1763;p45"/>
          <p:cNvSpPr txBox="1">
            <a:spLocks noGrp="1"/>
          </p:cNvSpPr>
          <p:nvPr>
            <p:ph type="title"/>
          </p:nvPr>
        </p:nvSpPr>
        <p:spPr>
          <a:xfrm>
            <a:off x="71071" y="910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lumMod val="50000"/>
                  </a:schemeClr>
                </a:solidFill>
              </a:rPr>
              <a:t>Conclusions</a:t>
            </a:r>
            <a:endParaRPr dirty="0">
              <a:solidFill>
                <a:schemeClr val="tx2">
                  <a:lumMod val="50000"/>
                </a:schemeClr>
              </a:solidFill>
            </a:endParaRPr>
          </a:p>
        </p:txBody>
      </p:sp>
      <p:sp>
        <p:nvSpPr>
          <p:cNvPr id="1764" name="Google Shape;1764;p45"/>
          <p:cNvSpPr txBox="1">
            <a:spLocks noGrp="1"/>
          </p:cNvSpPr>
          <p:nvPr>
            <p:ph type="subTitle" idx="7"/>
          </p:nvPr>
        </p:nvSpPr>
        <p:spPr>
          <a:xfrm>
            <a:off x="340414" y="1057679"/>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050" dirty="0"/>
              <a:t>Key Takeaways</a:t>
            </a:r>
            <a:endParaRPr sz="1050" dirty="0"/>
          </a:p>
        </p:txBody>
      </p:sp>
      <p:sp>
        <p:nvSpPr>
          <p:cNvPr id="1765" name="Google Shape;1765;p45"/>
          <p:cNvSpPr txBox="1">
            <a:spLocks noGrp="1"/>
          </p:cNvSpPr>
          <p:nvPr>
            <p:ph type="subTitle" idx="8"/>
          </p:nvPr>
        </p:nvSpPr>
        <p:spPr>
          <a:xfrm>
            <a:off x="3090293" y="1080356"/>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050" dirty="0"/>
              <a:t>Personalization Unveiled</a:t>
            </a:r>
            <a:endParaRPr sz="1050" dirty="0"/>
          </a:p>
        </p:txBody>
      </p:sp>
      <p:sp>
        <p:nvSpPr>
          <p:cNvPr id="1766" name="Google Shape;1766;p45"/>
          <p:cNvSpPr txBox="1">
            <a:spLocks noGrp="1"/>
          </p:cNvSpPr>
          <p:nvPr>
            <p:ph type="subTitle" idx="3"/>
          </p:nvPr>
        </p:nvSpPr>
        <p:spPr>
          <a:xfrm>
            <a:off x="289295" y="3261930"/>
            <a:ext cx="233683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00" b="0" i="0" dirty="0">
                <a:solidFill>
                  <a:schemeClr val="bg1">
                    <a:lumMod val="10000"/>
                  </a:schemeClr>
                </a:solidFill>
                <a:effectLst/>
                <a:latin typeface="Söhne"/>
              </a:rPr>
              <a:t>In the pursuit of elevating skincare, our system has achieved remarkable user satisfaction rates. This not only reaffirms the power of personalization but also underscores the importance of aligning technological advancements with individual preferences.</a:t>
            </a:r>
            <a:endParaRPr sz="1000" dirty="0">
              <a:solidFill>
                <a:schemeClr val="bg1">
                  <a:lumMod val="10000"/>
                </a:schemeClr>
              </a:solidFill>
            </a:endParaRPr>
          </a:p>
        </p:txBody>
      </p:sp>
      <p:sp>
        <p:nvSpPr>
          <p:cNvPr id="1767" name="Google Shape;1767;p45"/>
          <p:cNvSpPr txBox="1">
            <a:spLocks noGrp="1"/>
          </p:cNvSpPr>
          <p:nvPr>
            <p:ph type="subTitle" idx="4"/>
          </p:nvPr>
        </p:nvSpPr>
        <p:spPr>
          <a:xfrm>
            <a:off x="3039167" y="3261930"/>
            <a:ext cx="233683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00" b="0" i="0" dirty="0">
                <a:solidFill>
                  <a:schemeClr val="bg1">
                    <a:lumMod val="10000"/>
                  </a:schemeClr>
                </a:solidFill>
                <a:effectLst/>
                <a:latin typeface="Söhne"/>
              </a:rPr>
              <a:t>Our journey does not end here. The fusion of data-driven precision with the art of skincare is an ever-evolving process. As we look ahead, the door is open to further enhancements, collaborations, and the integration of emerging technologies to create an even more refined and tailored skincare experience.</a:t>
            </a:r>
            <a:endParaRPr sz="1000" dirty="0">
              <a:solidFill>
                <a:schemeClr val="bg1">
                  <a:lumMod val="10000"/>
                </a:schemeClr>
              </a:solidFill>
            </a:endParaRPr>
          </a:p>
        </p:txBody>
      </p:sp>
      <p:sp>
        <p:nvSpPr>
          <p:cNvPr id="1768" name="Google Shape;1768;p45"/>
          <p:cNvSpPr txBox="1">
            <a:spLocks noGrp="1"/>
          </p:cNvSpPr>
          <p:nvPr>
            <p:ph type="subTitle" idx="5"/>
          </p:nvPr>
        </p:nvSpPr>
        <p:spPr>
          <a:xfrm>
            <a:off x="5713651" y="1501568"/>
            <a:ext cx="31493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00" b="0" i="0" dirty="0">
                <a:solidFill>
                  <a:schemeClr val="bg1">
                    <a:lumMod val="10000"/>
                  </a:schemeClr>
                </a:solidFill>
                <a:effectLst/>
                <a:latin typeface="Söhne"/>
              </a:rPr>
              <a:t>Exploring our system has uncovered intriguing insights into user behavior, product affinities, and the symbiotic relationship between user feedback and data-driven recommendations. These insights pave the way for future refinements and innovations in the realm of personalized skincare solutions.</a:t>
            </a:r>
            <a:endParaRPr sz="1000" dirty="0">
              <a:solidFill>
                <a:schemeClr val="bg1">
                  <a:lumMod val="10000"/>
                </a:schemeClr>
              </a:solidFill>
            </a:endParaRPr>
          </a:p>
        </p:txBody>
      </p:sp>
      <p:sp>
        <p:nvSpPr>
          <p:cNvPr id="1769" name="Google Shape;1769;p45"/>
          <p:cNvSpPr txBox="1">
            <a:spLocks noGrp="1"/>
          </p:cNvSpPr>
          <p:nvPr>
            <p:ph type="subTitle" idx="6"/>
          </p:nvPr>
        </p:nvSpPr>
        <p:spPr>
          <a:xfrm>
            <a:off x="5762154" y="3266984"/>
            <a:ext cx="233683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00" b="0" i="0" dirty="0">
                <a:solidFill>
                  <a:schemeClr val="bg1">
                    <a:lumMod val="10000"/>
                  </a:schemeClr>
                </a:solidFill>
                <a:effectLst/>
                <a:latin typeface="Söhne"/>
              </a:rPr>
              <a:t>In conclusion, we've embarked on a path that seamlessly marries the world of data-driven precision with the artistry of skincare. This journey has shed light on the immense potential of personalized recommendations, shaping the future of skincare in ways that empower, delight, and revolutionize the way we care for ourselves.</a:t>
            </a:r>
            <a:endParaRPr lang="en-IN" sz="1000" dirty="0">
              <a:solidFill>
                <a:schemeClr val="bg1">
                  <a:lumMod val="10000"/>
                </a:schemeClr>
              </a:solidFill>
            </a:endParaRPr>
          </a:p>
        </p:txBody>
      </p:sp>
      <p:sp>
        <p:nvSpPr>
          <p:cNvPr id="1770" name="Google Shape;1770;p45"/>
          <p:cNvSpPr txBox="1">
            <a:spLocks noGrp="1"/>
          </p:cNvSpPr>
          <p:nvPr>
            <p:ph type="subTitle" idx="9"/>
          </p:nvPr>
        </p:nvSpPr>
        <p:spPr>
          <a:xfrm>
            <a:off x="546436" y="2989665"/>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050" b="1" i="0" dirty="0">
                <a:effectLst/>
                <a:latin typeface="Söhne"/>
              </a:rPr>
              <a:t>User-Centric Harmony</a:t>
            </a:r>
            <a:endParaRPr sz="1050" dirty="0"/>
          </a:p>
        </p:txBody>
      </p:sp>
      <p:sp>
        <p:nvSpPr>
          <p:cNvPr id="1771" name="Google Shape;1771;p45"/>
          <p:cNvSpPr txBox="1">
            <a:spLocks noGrp="1"/>
          </p:cNvSpPr>
          <p:nvPr>
            <p:ph type="subTitle" idx="14"/>
          </p:nvPr>
        </p:nvSpPr>
        <p:spPr>
          <a:xfrm>
            <a:off x="5840172" y="1080356"/>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050" b="1" i="0" dirty="0">
                <a:effectLst/>
                <a:latin typeface="Söhne"/>
              </a:rPr>
              <a:t>Data-Driven Insights</a:t>
            </a:r>
            <a:endParaRPr sz="1050" dirty="0"/>
          </a:p>
        </p:txBody>
      </p:sp>
      <p:sp>
        <p:nvSpPr>
          <p:cNvPr id="1772" name="Google Shape;1772;p45"/>
          <p:cNvSpPr txBox="1">
            <a:spLocks noGrp="1"/>
          </p:cNvSpPr>
          <p:nvPr>
            <p:ph type="subTitle" idx="15"/>
          </p:nvPr>
        </p:nvSpPr>
        <p:spPr>
          <a:xfrm>
            <a:off x="6046188" y="2989665"/>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050" dirty="0"/>
              <a:t>Concluding</a:t>
            </a:r>
            <a:endParaRPr sz="1050" dirty="0"/>
          </a:p>
        </p:txBody>
      </p:sp>
      <p:grpSp>
        <p:nvGrpSpPr>
          <p:cNvPr id="1773" name="Google Shape;1773;p45"/>
          <p:cNvGrpSpPr/>
          <p:nvPr/>
        </p:nvGrpSpPr>
        <p:grpSpPr>
          <a:xfrm>
            <a:off x="960341" y="2729908"/>
            <a:ext cx="299492" cy="340983"/>
            <a:chOff x="742339" y="1436604"/>
            <a:chExt cx="418402" cy="476366"/>
          </a:xfrm>
        </p:grpSpPr>
        <p:sp>
          <p:nvSpPr>
            <p:cNvPr id="1774" name="Google Shape;1774;p45"/>
            <p:cNvSpPr/>
            <p:nvPr/>
          </p:nvSpPr>
          <p:spPr>
            <a:xfrm>
              <a:off x="836180" y="1697442"/>
              <a:ext cx="98615" cy="215528"/>
            </a:xfrm>
            <a:custGeom>
              <a:avLst/>
              <a:gdLst/>
              <a:ahLst/>
              <a:cxnLst/>
              <a:rect l="l" t="t" r="r" b="b"/>
              <a:pathLst>
                <a:path w="2603" h="5689" extrusionOk="0">
                  <a:moveTo>
                    <a:pt x="205" y="0"/>
                  </a:moveTo>
                  <a:cubicBezTo>
                    <a:pt x="168" y="0"/>
                    <a:pt x="130" y="12"/>
                    <a:pt x="98" y="36"/>
                  </a:cubicBezTo>
                  <a:cubicBezTo>
                    <a:pt x="17" y="96"/>
                    <a:pt x="0" y="209"/>
                    <a:pt x="61" y="290"/>
                  </a:cubicBezTo>
                  <a:lnTo>
                    <a:pt x="931" y="1459"/>
                  </a:lnTo>
                  <a:lnTo>
                    <a:pt x="931" y="4503"/>
                  </a:lnTo>
                  <a:cubicBezTo>
                    <a:pt x="931" y="4560"/>
                    <a:pt x="957" y="4613"/>
                    <a:pt x="1004" y="4649"/>
                  </a:cubicBezTo>
                  <a:lnTo>
                    <a:pt x="2310" y="5650"/>
                  </a:lnTo>
                  <a:cubicBezTo>
                    <a:pt x="2342" y="5675"/>
                    <a:pt x="2382" y="5689"/>
                    <a:pt x="2421" y="5689"/>
                  </a:cubicBezTo>
                  <a:cubicBezTo>
                    <a:pt x="2522" y="5689"/>
                    <a:pt x="2603" y="5607"/>
                    <a:pt x="2603" y="5507"/>
                  </a:cubicBezTo>
                  <a:lnTo>
                    <a:pt x="2603" y="4240"/>
                  </a:lnTo>
                  <a:cubicBezTo>
                    <a:pt x="2602" y="4141"/>
                    <a:pt x="2522" y="4060"/>
                    <a:pt x="2423" y="4060"/>
                  </a:cubicBezTo>
                  <a:cubicBezTo>
                    <a:pt x="2323" y="4060"/>
                    <a:pt x="2241" y="4141"/>
                    <a:pt x="2241" y="4240"/>
                  </a:cubicBezTo>
                  <a:lnTo>
                    <a:pt x="2241" y="5137"/>
                  </a:lnTo>
                  <a:lnTo>
                    <a:pt x="1292" y="4408"/>
                  </a:lnTo>
                  <a:lnTo>
                    <a:pt x="1292" y="1398"/>
                  </a:lnTo>
                  <a:cubicBezTo>
                    <a:pt x="1292" y="1359"/>
                    <a:pt x="1278" y="1322"/>
                    <a:pt x="1256" y="1291"/>
                  </a:cubicBezTo>
                  <a:lnTo>
                    <a:pt x="350" y="73"/>
                  </a:lnTo>
                  <a:cubicBezTo>
                    <a:pt x="314" y="26"/>
                    <a:pt x="260" y="0"/>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5"/>
            <p:cNvSpPr/>
            <p:nvPr/>
          </p:nvSpPr>
          <p:spPr>
            <a:xfrm>
              <a:off x="818487" y="1437664"/>
              <a:ext cx="25686" cy="55502"/>
            </a:xfrm>
            <a:custGeom>
              <a:avLst/>
              <a:gdLst/>
              <a:ahLst/>
              <a:cxnLst/>
              <a:rect l="l" t="t" r="r" b="b"/>
              <a:pathLst>
                <a:path w="678" h="1465" extrusionOk="0">
                  <a:moveTo>
                    <a:pt x="196" y="1"/>
                  </a:moveTo>
                  <a:cubicBezTo>
                    <a:pt x="181" y="1"/>
                    <a:pt x="168" y="6"/>
                    <a:pt x="158" y="16"/>
                  </a:cubicBezTo>
                  <a:cubicBezTo>
                    <a:pt x="0" y="172"/>
                    <a:pt x="109" y="362"/>
                    <a:pt x="261" y="362"/>
                  </a:cubicBezTo>
                  <a:lnTo>
                    <a:pt x="316" y="362"/>
                  </a:lnTo>
                  <a:lnTo>
                    <a:pt x="316" y="1350"/>
                  </a:lnTo>
                  <a:cubicBezTo>
                    <a:pt x="316" y="1363"/>
                    <a:pt x="322" y="1378"/>
                    <a:pt x="332" y="1387"/>
                  </a:cubicBezTo>
                  <a:cubicBezTo>
                    <a:pt x="386" y="1442"/>
                    <a:pt x="444" y="1465"/>
                    <a:pt x="497" y="1465"/>
                  </a:cubicBezTo>
                  <a:cubicBezTo>
                    <a:pt x="597" y="1465"/>
                    <a:pt x="678" y="1384"/>
                    <a:pt x="678" y="1285"/>
                  </a:cubicBezTo>
                  <a:lnTo>
                    <a:pt x="678" y="54"/>
                  </a:lnTo>
                  <a:cubicBezTo>
                    <a:pt x="678" y="26"/>
                    <a:pt x="655" y="1"/>
                    <a:pt x="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5"/>
            <p:cNvSpPr/>
            <p:nvPr/>
          </p:nvSpPr>
          <p:spPr>
            <a:xfrm>
              <a:off x="875807" y="1510934"/>
              <a:ext cx="22996" cy="55502"/>
            </a:xfrm>
            <a:custGeom>
              <a:avLst/>
              <a:gdLst/>
              <a:ahLst/>
              <a:cxnLst/>
              <a:rect l="l" t="t" r="r" b="b"/>
              <a:pathLst>
                <a:path w="607" h="1465" extrusionOk="0">
                  <a:moveTo>
                    <a:pt x="198" y="0"/>
                  </a:moveTo>
                  <a:cubicBezTo>
                    <a:pt x="102" y="0"/>
                    <a:pt x="17" y="70"/>
                    <a:pt x="10" y="164"/>
                  </a:cubicBezTo>
                  <a:cubicBezTo>
                    <a:pt x="0" y="271"/>
                    <a:pt x="84" y="360"/>
                    <a:pt x="189" y="360"/>
                  </a:cubicBezTo>
                  <a:lnTo>
                    <a:pt x="246" y="360"/>
                  </a:lnTo>
                  <a:lnTo>
                    <a:pt x="246" y="1283"/>
                  </a:lnTo>
                  <a:cubicBezTo>
                    <a:pt x="246" y="1385"/>
                    <a:pt x="326" y="1464"/>
                    <a:pt x="426" y="1464"/>
                  </a:cubicBezTo>
                  <a:cubicBezTo>
                    <a:pt x="525" y="1464"/>
                    <a:pt x="607" y="1383"/>
                    <a:pt x="607" y="1283"/>
                  </a:cubicBezTo>
                  <a:lnTo>
                    <a:pt x="607" y="183"/>
                  </a:lnTo>
                  <a:cubicBezTo>
                    <a:pt x="607" y="82"/>
                    <a:pt x="524"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5"/>
            <p:cNvSpPr/>
            <p:nvPr/>
          </p:nvSpPr>
          <p:spPr>
            <a:xfrm>
              <a:off x="909108" y="1437664"/>
              <a:ext cx="25686" cy="55502"/>
            </a:xfrm>
            <a:custGeom>
              <a:avLst/>
              <a:gdLst/>
              <a:ahLst/>
              <a:cxnLst/>
              <a:rect l="l" t="t" r="r" b="b"/>
              <a:pathLst>
                <a:path w="678" h="1465" extrusionOk="0">
                  <a:moveTo>
                    <a:pt x="196" y="1"/>
                  </a:moveTo>
                  <a:cubicBezTo>
                    <a:pt x="181" y="1"/>
                    <a:pt x="168" y="6"/>
                    <a:pt x="158" y="16"/>
                  </a:cubicBezTo>
                  <a:cubicBezTo>
                    <a:pt x="0" y="172"/>
                    <a:pt x="108" y="362"/>
                    <a:pt x="260" y="362"/>
                  </a:cubicBezTo>
                  <a:lnTo>
                    <a:pt x="316" y="362"/>
                  </a:lnTo>
                  <a:lnTo>
                    <a:pt x="316" y="1350"/>
                  </a:lnTo>
                  <a:cubicBezTo>
                    <a:pt x="316" y="1363"/>
                    <a:pt x="322" y="1378"/>
                    <a:pt x="332" y="1387"/>
                  </a:cubicBezTo>
                  <a:cubicBezTo>
                    <a:pt x="386" y="1442"/>
                    <a:pt x="444" y="1464"/>
                    <a:pt x="497" y="1464"/>
                  </a:cubicBezTo>
                  <a:cubicBezTo>
                    <a:pt x="597" y="1464"/>
                    <a:pt x="678" y="1384"/>
                    <a:pt x="678" y="1284"/>
                  </a:cubicBezTo>
                  <a:lnTo>
                    <a:pt x="678" y="54"/>
                  </a:lnTo>
                  <a:cubicBezTo>
                    <a:pt x="678" y="25"/>
                    <a:pt x="655" y="1"/>
                    <a:pt x="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5"/>
            <p:cNvSpPr/>
            <p:nvPr/>
          </p:nvSpPr>
          <p:spPr>
            <a:xfrm>
              <a:off x="772116" y="1436604"/>
              <a:ext cx="38529" cy="58078"/>
            </a:xfrm>
            <a:custGeom>
              <a:avLst/>
              <a:gdLst/>
              <a:ahLst/>
              <a:cxnLst/>
              <a:rect l="l" t="t" r="r" b="b"/>
              <a:pathLst>
                <a:path w="1017" h="1533" extrusionOk="0">
                  <a:moveTo>
                    <a:pt x="510" y="349"/>
                  </a:moveTo>
                  <a:cubicBezTo>
                    <a:pt x="591" y="349"/>
                    <a:pt x="657" y="415"/>
                    <a:pt x="657" y="496"/>
                  </a:cubicBezTo>
                  <a:lnTo>
                    <a:pt x="657" y="1035"/>
                  </a:lnTo>
                  <a:cubicBezTo>
                    <a:pt x="657" y="1116"/>
                    <a:pt x="592" y="1183"/>
                    <a:pt x="510" y="1183"/>
                  </a:cubicBezTo>
                  <a:cubicBezTo>
                    <a:pt x="493" y="1183"/>
                    <a:pt x="477" y="1180"/>
                    <a:pt x="459" y="1174"/>
                  </a:cubicBezTo>
                  <a:cubicBezTo>
                    <a:pt x="401" y="1155"/>
                    <a:pt x="361" y="1097"/>
                    <a:pt x="361" y="1034"/>
                  </a:cubicBezTo>
                  <a:lnTo>
                    <a:pt x="361" y="498"/>
                  </a:lnTo>
                  <a:cubicBezTo>
                    <a:pt x="361" y="435"/>
                    <a:pt x="399" y="377"/>
                    <a:pt x="459" y="357"/>
                  </a:cubicBezTo>
                  <a:cubicBezTo>
                    <a:pt x="476" y="352"/>
                    <a:pt x="493" y="349"/>
                    <a:pt x="510" y="349"/>
                  </a:cubicBezTo>
                  <a:close/>
                  <a:moveTo>
                    <a:pt x="510" y="1"/>
                  </a:moveTo>
                  <a:cubicBezTo>
                    <a:pt x="502" y="1"/>
                    <a:pt x="494" y="1"/>
                    <a:pt x="486" y="1"/>
                  </a:cubicBezTo>
                  <a:cubicBezTo>
                    <a:pt x="212" y="14"/>
                    <a:pt x="1" y="250"/>
                    <a:pt x="1" y="525"/>
                  </a:cubicBezTo>
                  <a:lnTo>
                    <a:pt x="1" y="1027"/>
                  </a:lnTo>
                  <a:cubicBezTo>
                    <a:pt x="1" y="1305"/>
                    <a:pt x="229" y="1533"/>
                    <a:pt x="509" y="1533"/>
                  </a:cubicBezTo>
                  <a:cubicBezTo>
                    <a:pt x="789" y="1533"/>
                    <a:pt x="1017" y="1305"/>
                    <a:pt x="1017" y="1027"/>
                  </a:cubicBezTo>
                  <a:lnTo>
                    <a:pt x="1017" y="508"/>
                  </a:lnTo>
                  <a:cubicBezTo>
                    <a:pt x="1017" y="228"/>
                    <a:pt x="789" y="1"/>
                    <a:pt x="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5"/>
            <p:cNvSpPr/>
            <p:nvPr/>
          </p:nvSpPr>
          <p:spPr>
            <a:xfrm>
              <a:off x="772116" y="1510025"/>
              <a:ext cx="38529" cy="58078"/>
            </a:xfrm>
            <a:custGeom>
              <a:avLst/>
              <a:gdLst/>
              <a:ahLst/>
              <a:cxnLst/>
              <a:rect l="l" t="t" r="r" b="b"/>
              <a:pathLst>
                <a:path w="1017" h="1533" extrusionOk="0">
                  <a:moveTo>
                    <a:pt x="510" y="349"/>
                  </a:moveTo>
                  <a:cubicBezTo>
                    <a:pt x="591" y="349"/>
                    <a:pt x="657" y="415"/>
                    <a:pt x="657" y="495"/>
                  </a:cubicBezTo>
                  <a:lnTo>
                    <a:pt x="657" y="1035"/>
                  </a:lnTo>
                  <a:cubicBezTo>
                    <a:pt x="657" y="1116"/>
                    <a:pt x="590" y="1181"/>
                    <a:pt x="509" y="1181"/>
                  </a:cubicBezTo>
                  <a:cubicBezTo>
                    <a:pt x="428" y="1181"/>
                    <a:pt x="361" y="1116"/>
                    <a:pt x="361" y="1035"/>
                  </a:cubicBezTo>
                  <a:lnTo>
                    <a:pt x="361" y="497"/>
                  </a:lnTo>
                  <a:cubicBezTo>
                    <a:pt x="361" y="435"/>
                    <a:pt x="399" y="377"/>
                    <a:pt x="459" y="357"/>
                  </a:cubicBezTo>
                  <a:cubicBezTo>
                    <a:pt x="476" y="351"/>
                    <a:pt x="493" y="349"/>
                    <a:pt x="510" y="349"/>
                  </a:cubicBezTo>
                  <a:close/>
                  <a:moveTo>
                    <a:pt x="510" y="0"/>
                  </a:moveTo>
                  <a:cubicBezTo>
                    <a:pt x="502" y="0"/>
                    <a:pt x="494" y="1"/>
                    <a:pt x="486" y="1"/>
                  </a:cubicBezTo>
                  <a:cubicBezTo>
                    <a:pt x="212" y="14"/>
                    <a:pt x="1" y="249"/>
                    <a:pt x="1" y="525"/>
                  </a:cubicBezTo>
                  <a:lnTo>
                    <a:pt x="1" y="1026"/>
                  </a:lnTo>
                  <a:cubicBezTo>
                    <a:pt x="1" y="1305"/>
                    <a:pt x="229" y="1532"/>
                    <a:pt x="509" y="1532"/>
                  </a:cubicBezTo>
                  <a:cubicBezTo>
                    <a:pt x="789" y="1532"/>
                    <a:pt x="1017" y="1305"/>
                    <a:pt x="1017" y="1026"/>
                  </a:cubicBezTo>
                  <a:lnTo>
                    <a:pt x="1017" y="508"/>
                  </a:lnTo>
                  <a:cubicBezTo>
                    <a:pt x="1017" y="228"/>
                    <a:pt x="789" y="0"/>
                    <a:pt x="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5"/>
            <p:cNvSpPr/>
            <p:nvPr/>
          </p:nvSpPr>
          <p:spPr>
            <a:xfrm>
              <a:off x="825496" y="1509987"/>
              <a:ext cx="38491" cy="58078"/>
            </a:xfrm>
            <a:custGeom>
              <a:avLst/>
              <a:gdLst/>
              <a:ahLst/>
              <a:cxnLst/>
              <a:rect l="l" t="t" r="r" b="b"/>
              <a:pathLst>
                <a:path w="1016" h="1533" extrusionOk="0">
                  <a:moveTo>
                    <a:pt x="509" y="350"/>
                  </a:moveTo>
                  <a:cubicBezTo>
                    <a:pt x="590" y="350"/>
                    <a:pt x="655" y="416"/>
                    <a:pt x="655" y="496"/>
                  </a:cubicBezTo>
                  <a:lnTo>
                    <a:pt x="655" y="1036"/>
                  </a:lnTo>
                  <a:cubicBezTo>
                    <a:pt x="655" y="1117"/>
                    <a:pt x="590" y="1182"/>
                    <a:pt x="507" y="1182"/>
                  </a:cubicBezTo>
                  <a:cubicBezTo>
                    <a:pt x="427" y="1182"/>
                    <a:pt x="360" y="1117"/>
                    <a:pt x="360" y="1036"/>
                  </a:cubicBezTo>
                  <a:lnTo>
                    <a:pt x="360" y="498"/>
                  </a:lnTo>
                  <a:lnTo>
                    <a:pt x="361" y="498"/>
                  </a:lnTo>
                  <a:cubicBezTo>
                    <a:pt x="361" y="436"/>
                    <a:pt x="398" y="378"/>
                    <a:pt x="459" y="358"/>
                  </a:cubicBezTo>
                  <a:cubicBezTo>
                    <a:pt x="476" y="352"/>
                    <a:pt x="493" y="350"/>
                    <a:pt x="509" y="350"/>
                  </a:cubicBezTo>
                  <a:close/>
                  <a:moveTo>
                    <a:pt x="507" y="1"/>
                  </a:moveTo>
                  <a:cubicBezTo>
                    <a:pt x="229" y="1"/>
                    <a:pt x="0" y="228"/>
                    <a:pt x="0" y="507"/>
                  </a:cubicBezTo>
                  <a:lnTo>
                    <a:pt x="0" y="1008"/>
                  </a:lnTo>
                  <a:cubicBezTo>
                    <a:pt x="0" y="1282"/>
                    <a:pt x="210" y="1520"/>
                    <a:pt x="484" y="1532"/>
                  </a:cubicBezTo>
                  <a:cubicBezTo>
                    <a:pt x="492" y="1533"/>
                    <a:pt x="500" y="1533"/>
                    <a:pt x="509" y="1533"/>
                  </a:cubicBezTo>
                  <a:cubicBezTo>
                    <a:pt x="788" y="1533"/>
                    <a:pt x="1015" y="1305"/>
                    <a:pt x="1015" y="1025"/>
                  </a:cubicBezTo>
                  <a:lnTo>
                    <a:pt x="1015" y="507"/>
                  </a:lnTo>
                  <a:cubicBezTo>
                    <a:pt x="1015" y="227"/>
                    <a:pt x="788"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5"/>
            <p:cNvSpPr/>
            <p:nvPr/>
          </p:nvSpPr>
          <p:spPr>
            <a:xfrm>
              <a:off x="913655" y="1509987"/>
              <a:ext cx="38529" cy="58078"/>
            </a:xfrm>
            <a:custGeom>
              <a:avLst/>
              <a:gdLst/>
              <a:ahLst/>
              <a:cxnLst/>
              <a:rect l="l" t="t" r="r" b="b"/>
              <a:pathLst>
                <a:path w="1017" h="1533" extrusionOk="0">
                  <a:moveTo>
                    <a:pt x="506" y="350"/>
                  </a:moveTo>
                  <a:cubicBezTo>
                    <a:pt x="589" y="350"/>
                    <a:pt x="655" y="416"/>
                    <a:pt x="655" y="496"/>
                  </a:cubicBezTo>
                  <a:lnTo>
                    <a:pt x="655" y="1036"/>
                  </a:lnTo>
                  <a:cubicBezTo>
                    <a:pt x="655" y="1117"/>
                    <a:pt x="589" y="1182"/>
                    <a:pt x="506" y="1182"/>
                  </a:cubicBezTo>
                  <a:cubicBezTo>
                    <a:pt x="426" y="1182"/>
                    <a:pt x="359" y="1117"/>
                    <a:pt x="359" y="1036"/>
                  </a:cubicBezTo>
                  <a:lnTo>
                    <a:pt x="359" y="496"/>
                  </a:lnTo>
                  <a:cubicBezTo>
                    <a:pt x="359" y="416"/>
                    <a:pt x="426" y="350"/>
                    <a:pt x="506" y="350"/>
                  </a:cubicBezTo>
                  <a:close/>
                  <a:moveTo>
                    <a:pt x="508" y="0"/>
                  </a:moveTo>
                  <a:cubicBezTo>
                    <a:pt x="228" y="0"/>
                    <a:pt x="1" y="229"/>
                    <a:pt x="1" y="507"/>
                  </a:cubicBezTo>
                  <a:lnTo>
                    <a:pt x="1" y="1025"/>
                  </a:lnTo>
                  <a:cubicBezTo>
                    <a:pt x="1" y="1306"/>
                    <a:pt x="228" y="1532"/>
                    <a:pt x="509" y="1532"/>
                  </a:cubicBezTo>
                  <a:cubicBezTo>
                    <a:pt x="788" y="1532"/>
                    <a:pt x="1017" y="1305"/>
                    <a:pt x="1017" y="1025"/>
                  </a:cubicBezTo>
                  <a:lnTo>
                    <a:pt x="1017" y="525"/>
                  </a:lnTo>
                  <a:cubicBezTo>
                    <a:pt x="1017" y="250"/>
                    <a:pt x="807" y="14"/>
                    <a:pt x="532" y="1"/>
                  </a:cubicBezTo>
                  <a:cubicBezTo>
                    <a:pt x="524" y="1"/>
                    <a:pt x="516" y="0"/>
                    <a:pt x="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5"/>
            <p:cNvSpPr/>
            <p:nvPr/>
          </p:nvSpPr>
          <p:spPr>
            <a:xfrm>
              <a:off x="860275" y="1436604"/>
              <a:ext cx="38529" cy="58078"/>
            </a:xfrm>
            <a:custGeom>
              <a:avLst/>
              <a:gdLst/>
              <a:ahLst/>
              <a:cxnLst/>
              <a:rect l="l" t="t" r="r" b="b"/>
              <a:pathLst>
                <a:path w="1017" h="1533" extrusionOk="0">
                  <a:moveTo>
                    <a:pt x="509" y="349"/>
                  </a:moveTo>
                  <a:cubicBezTo>
                    <a:pt x="590" y="349"/>
                    <a:pt x="657" y="415"/>
                    <a:pt x="657" y="496"/>
                  </a:cubicBezTo>
                  <a:lnTo>
                    <a:pt x="657" y="1035"/>
                  </a:lnTo>
                  <a:cubicBezTo>
                    <a:pt x="657" y="1117"/>
                    <a:pt x="591" y="1182"/>
                    <a:pt x="509" y="1182"/>
                  </a:cubicBezTo>
                  <a:cubicBezTo>
                    <a:pt x="427" y="1182"/>
                    <a:pt x="360" y="1117"/>
                    <a:pt x="360" y="1035"/>
                  </a:cubicBezTo>
                  <a:lnTo>
                    <a:pt x="360" y="496"/>
                  </a:lnTo>
                  <a:cubicBezTo>
                    <a:pt x="360" y="415"/>
                    <a:pt x="426" y="349"/>
                    <a:pt x="509" y="349"/>
                  </a:cubicBezTo>
                  <a:close/>
                  <a:moveTo>
                    <a:pt x="509" y="1"/>
                  </a:moveTo>
                  <a:cubicBezTo>
                    <a:pt x="230" y="1"/>
                    <a:pt x="2" y="228"/>
                    <a:pt x="2" y="508"/>
                  </a:cubicBezTo>
                  <a:lnTo>
                    <a:pt x="2" y="1027"/>
                  </a:lnTo>
                  <a:cubicBezTo>
                    <a:pt x="1" y="1305"/>
                    <a:pt x="228" y="1533"/>
                    <a:pt x="509" y="1533"/>
                  </a:cubicBezTo>
                  <a:cubicBezTo>
                    <a:pt x="789" y="1533"/>
                    <a:pt x="1017" y="1305"/>
                    <a:pt x="1017" y="1027"/>
                  </a:cubicBezTo>
                  <a:lnTo>
                    <a:pt x="1017" y="525"/>
                  </a:lnTo>
                  <a:cubicBezTo>
                    <a:pt x="1017" y="252"/>
                    <a:pt x="807" y="14"/>
                    <a:pt x="533" y="1"/>
                  </a:cubicBezTo>
                  <a:cubicBezTo>
                    <a:pt x="525" y="1"/>
                    <a:pt x="517"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5"/>
            <p:cNvSpPr/>
            <p:nvPr/>
          </p:nvSpPr>
          <p:spPr>
            <a:xfrm>
              <a:off x="954608" y="1436604"/>
              <a:ext cx="38529" cy="58078"/>
            </a:xfrm>
            <a:custGeom>
              <a:avLst/>
              <a:gdLst/>
              <a:ahLst/>
              <a:cxnLst/>
              <a:rect l="l" t="t" r="r" b="b"/>
              <a:pathLst>
                <a:path w="1017" h="1533" extrusionOk="0">
                  <a:moveTo>
                    <a:pt x="508" y="349"/>
                  </a:moveTo>
                  <a:cubicBezTo>
                    <a:pt x="590" y="349"/>
                    <a:pt x="656" y="415"/>
                    <a:pt x="656" y="496"/>
                  </a:cubicBezTo>
                  <a:lnTo>
                    <a:pt x="656" y="1035"/>
                  </a:lnTo>
                  <a:cubicBezTo>
                    <a:pt x="656" y="1117"/>
                    <a:pt x="591" y="1182"/>
                    <a:pt x="508" y="1182"/>
                  </a:cubicBezTo>
                  <a:cubicBezTo>
                    <a:pt x="427" y="1182"/>
                    <a:pt x="361" y="1117"/>
                    <a:pt x="361" y="1035"/>
                  </a:cubicBezTo>
                  <a:lnTo>
                    <a:pt x="361" y="496"/>
                  </a:lnTo>
                  <a:cubicBezTo>
                    <a:pt x="361" y="415"/>
                    <a:pt x="426" y="349"/>
                    <a:pt x="508" y="349"/>
                  </a:cubicBezTo>
                  <a:close/>
                  <a:moveTo>
                    <a:pt x="509" y="1"/>
                  </a:moveTo>
                  <a:cubicBezTo>
                    <a:pt x="229" y="1"/>
                    <a:pt x="2" y="228"/>
                    <a:pt x="2" y="508"/>
                  </a:cubicBezTo>
                  <a:lnTo>
                    <a:pt x="2" y="1027"/>
                  </a:lnTo>
                  <a:cubicBezTo>
                    <a:pt x="0" y="1305"/>
                    <a:pt x="229" y="1533"/>
                    <a:pt x="508" y="1533"/>
                  </a:cubicBezTo>
                  <a:cubicBezTo>
                    <a:pt x="789" y="1533"/>
                    <a:pt x="1016" y="1305"/>
                    <a:pt x="1016" y="1027"/>
                  </a:cubicBezTo>
                  <a:lnTo>
                    <a:pt x="1016" y="525"/>
                  </a:lnTo>
                  <a:cubicBezTo>
                    <a:pt x="1016" y="252"/>
                    <a:pt x="807" y="14"/>
                    <a:pt x="534" y="1"/>
                  </a:cubicBezTo>
                  <a:cubicBezTo>
                    <a:pt x="525" y="1"/>
                    <a:pt x="517"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5"/>
            <p:cNvSpPr/>
            <p:nvPr/>
          </p:nvSpPr>
          <p:spPr>
            <a:xfrm>
              <a:off x="742339" y="1479944"/>
              <a:ext cx="418402" cy="352937"/>
            </a:xfrm>
            <a:custGeom>
              <a:avLst/>
              <a:gdLst/>
              <a:ahLst/>
              <a:cxnLst/>
              <a:rect l="l" t="t" r="r" b="b"/>
              <a:pathLst>
                <a:path w="11044" h="9316" extrusionOk="0">
                  <a:moveTo>
                    <a:pt x="5751" y="2983"/>
                  </a:moveTo>
                  <a:cubicBezTo>
                    <a:pt x="5763" y="3147"/>
                    <a:pt x="5901" y="3277"/>
                    <a:pt x="6070" y="3277"/>
                  </a:cubicBezTo>
                  <a:lnTo>
                    <a:pt x="6428" y="3277"/>
                  </a:lnTo>
                  <a:cubicBezTo>
                    <a:pt x="6470" y="3414"/>
                    <a:pt x="6525" y="3548"/>
                    <a:pt x="6593" y="3675"/>
                  </a:cubicBezTo>
                  <a:lnTo>
                    <a:pt x="6531" y="3735"/>
                  </a:lnTo>
                  <a:lnTo>
                    <a:pt x="729" y="3735"/>
                  </a:lnTo>
                  <a:cubicBezTo>
                    <a:pt x="527" y="3735"/>
                    <a:pt x="362" y="3570"/>
                    <a:pt x="362" y="3367"/>
                  </a:cubicBezTo>
                  <a:lnTo>
                    <a:pt x="362" y="3116"/>
                  </a:lnTo>
                  <a:cubicBezTo>
                    <a:pt x="362" y="3043"/>
                    <a:pt x="422" y="2983"/>
                    <a:pt x="496" y="2983"/>
                  </a:cubicBezTo>
                  <a:close/>
                  <a:moveTo>
                    <a:pt x="8620" y="360"/>
                  </a:moveTo>
                  <a:lnTo>
                    <a:pt x="8620" y="869"/>
                  </a:lnTo>
                  <a:cubicBezTo>
                    <a:pt x="8620" y="955"/>
                    <a:pt x="8681" y="1031"/>
                    <a:pt x="8764" y="1048"/>
                  </a:cubicBezTo>
                  <a:cubicBezTo>
                    <a:pt x="8956" y="1090"/>
                    <a:pt x="9139" y="1165"/>
                    <a:pt x="9307" y="1267"/>
                  </a:cubicBezTo>
                  <a:cubicBezTo>
                    <a:pt x="9337" y="1286"/>
                    <a:pt x="9370" y="1294"/>
                    <a:pt x="9404" y="1294"/>
                  </a:cubicBezTo>
                  <a:cubicBezTo>
                    <a:pt x="9451" y="1294"/>
                    <a:pt x="9499" y="1277"/>
                    <a:pt x="9534" y="1242"/>
                  </a:cubicBezTo>
                  <a:lnTo>
                    <a:pt x="9843" y="942"/>
                  </a:lnTo>
                  <a:lnTo>
                    <a:pt x="10176" y="1266"/>
                  </a:lnTo>
                  <a:lnTo>
                    <a:pt x="9867" y="1567"/>
                  </a:lnTo>
                  <a:cubicBezTo>
                    <a:pt x="9808" y="1626"/>
                    <a:pt x="9797" y="1718"/>
                    <a:pt x="9843" y="1788"/>
                  </a:cubicBezTo>
                  <a:cubicBezTo>
                    <a:pt x="9949" y="1952"/>
                    <a:pt x="10024" y="2130"/>
                    <a:pt x="10069" y="2319"/>
                  </a:cubicBezTo>
                  <a:cubicBezTo>
                    <a:pt x="10087" y="2400"/>
                    <a:pt x="10163" y="2457"/>
                    <a:pt x="10247" y="2457"/>
                  </a:cubicBezTo>
                  <a:lnTo>
                    <a:pt x="10684" y="2457"/>
                  </a:lnTo>
                  <a:lnTo>
                    <a:pt x="10682" y="2916"/>
                  </a:lnTo>
                  <a:lnTo>
                    <a:pt x="10200" y="2916"/>
                  </a:lnTo>
                  <a:cubicBezTo>
                    <a:pt x="10116" y="2916"/>
                    <a:pt x="10044" y="2975"/>
                    <a:pt x="10027" y="3058"/>
                  </a:cubicBezTo>
                  <a:cubicBezTo>
                    <a:pt x="9986" y="3252"/>
                    <a:pt x="9911" y="3435"/>
                    <a:pt x="9808" y="3603"/>
                  </a:cubicBezTo>
                  <a:cubicBezTo>
                    <a:pt x="9762" y="3675"/>
                    <a:pt x="9773" y="3769"/>
                    <a:pt x="9833" y="3829"/>
                  </a:cubicBezTo>
                  <a:lnTo>
                    <a:pt x="10133" y="4138"/>
                  </a:lnTo>
                  <a:lnTo>
                    <a:pt x="9809" y="4472"/>
                  </a:lnTo>
                  <a:lnTo>
                    <a:pt x="9513" y="4169"/>
                  </a:lnTo>
                  <a:cubicBezTo>
                    <a:pt x="9477" y="4132"/>
                    <a:pt x="9430" y="4113"/>
                    <a:pt x="9382" y="4113"/>
                  </a:cubicBezTo>
                  <a:cubicBezTo>
                    <a:pt x="9347" y="4113"/>
                    <a:pt x="9312" y="4123"/>
                    <a:pt x="9281" y="4142"/>
                  </a:cubicBezTo>
                  <a:cubicBezTo>
                    <a:pt x="9120" y="4246"/>
                    <a:pt x="8945" y="4320"/>
                    <a:pt x="8760" y="4363"/>
                  </a:cubicBezTo>
                  <a:cubicBezTo>
                    <a:pt x="8677" y="4383"/>
                    <a:pt x="8619" y="4458"/>
                    <a:pt x="8619" y="4543"/>
                  </a:cubicBezTo>
                  <a:lnTo>
                    <a:pt x="8619" y="4980"/>
                  </a:lnTo>
                  <a:lnTo>
                    <a:pt x="8160" y="4980"/>
                  </a:lnTo>
                  <a:lnTo>
                    <a:pt x="8160" y="4606"/>
                  </a:lnTo>
                  <a:cubicBezTo>
                    <a:pt x="8160" y="4520"/>
                    <a:pt x="8101" y="4446"/>
                    <a:pt x="8019" y="4426"/>
                  </a:cubicBezTo>
                  <a:cubicBezTo>
                    <a:pt x="7822" y="4382"/>
                    <a:pt x="7634" y="4303"/>
                    <a:pt x="7463" y="4191"/>
                  </a:cubicBezTo>
                  <a:cubicBezTo>
                    <a:pt x="7432" y="4170"/>
                    <a:pt x="7398" y="4161"/>
                    <a:pt x="7364" y="4161"/>
                  </a:cubicBezTo>
                  <a:cubicBezTo>
                    <a:pt x="7316" y="4161"/>
                    <a:pt x="7268" y="4180"/>
                    <a:pt x="7232" y="4217"/>
                  </a:cubicBezTo>
                  <a:lnTo>
                    <a:pt x="6918" y="4539"/>
                  </a:lnTo>
                  <a:lnTo>
                    <a:pt x="6579" y="4191"/>
                  </a:lnTo>
                  <a:lnTo>
                    <a:pt x="6893" y="3869"/>
                  </a:lnTo>
                  <a:cubicBezTo>
                    <a:pt x="6955" y="3806"/>
                    <a:pt x="6965" y="3708"/>
                    <a:pt x="6918" y="3631"/>
                  </a:cubicBezTo>
                  <a:cubicBezTo>
                    <a:pt x="6809" y="3456"/>
                    <a:pt x="6733" y="3267"/>
                    <a:pt x="6689" y="3064"/>
                  </a:cubicBezTo>
                  <a:cubicBezTo>
                    <a:pt x="6670" y="2977"/>
                    <a:pt x="6594" y="2915"/>
                    <a:pt x="6508" y="2915"/>
                  </a:cubicBezTo>
                  <a:lnTo>
                    <a:pt x="6064" y="2915"/>
                  </a:lnTo>
                  <a:lnTo>
                    <a:pt x="6064" y="2424"/>
                  </a:lnTo>
                  <a:lnTo>
                    <a:pt x="6579" y="2424"/>
                  </a:lnTo>
                  <a:cubicBezTo>
                    <a:pt x="6662" y="2424"/>
                    <a:pt x="6735" y="2365"/>
                    <a:pt x="6751" y="2281"/>
                  </a:cubicBezTo>
                  <a:cubicBezTo>
                    <a:pt x="6793" y="2087"/>
                    <a:pt x="6869" y="1904"/>
                    <a:pt x="6971" y="1737"/>
                  </a:cubicBezTo>
                  <a:cubicBezTo>
                    <a:pt x="7016" y="1664"/>
                    <a:pt x="7006" y="1570"/>
                    <a:pt x="6947" y="1509"/>
                  </a:cubicBezTo>
                  <a:lnTo>
                    <a:pt x="6646" y="1200"/>
                  </a:lnTo>
                  <a:lnTo>
                    <a:pt x="6970" y="866"/>
                  </a:lnTo>
                  <a:lnTo>
                    <a:pt x="7272" y="1176"/>
                  </a:lnTo>
                  <a:cubicBezTo>
                    <a:pt x="7306" y="1211"/>
                    <a:pt x="7351" y="1229"/>
                    <a:pt x="7397" y="1229"/>
                  </a:cubicBezTo>
                  <a:cubicBezTo>
                    <a:pt x="7430" y="1229"/>
                    <a:pt x="7463" y="1220"/>
                    <a:pt x="7493" y="1200"/>
                  </a:cubicBezTo>
                  <a:cubicBezTo>
                    <a:pt x="7656" y="1095"/>
                    <a:pt x="7834" y="1019"/>
                    <a:pt x="8023" y="975"/>
                  </a:cubicBezTo>
                  <a:cubicBezTo>
                    <a:pt x="8105" y="957"/>
                    <a:pt x="8162" y="882"/>
                    <a:pt x="8162" y="797"/>
                  </a:cubicBezTo>
                  <a:lnTo>
                    <a:pt x="8162" y="360"/>
                  </a:lnTo>
                  <a:close/>
                  <a:moveTo>
                    <a:pt x="8080" y="0"/>
                  </a:moveTo>
                  <a:cubicBezTo>
                    <a:pt x="7907" y="0"/>
                    <a:pt x="7765" y="141"/>
                    <a:pt x="7765" y="315"/>
                  </a:cubicBezTo>
                  <a:lnTo>
                    <a:pt x="7765" y="663"/>
                  </a:lnTo>
                  <a:cubicBezTo>
                    <a:pt x="7630" y="703"/>
                    <a:pt x="7499" y="757"/>
                    <a:pt x="7375" y="825"/>
                  </a:cubicBezTo>
                  <a:lnTo>
                    <a:pt x="7133" y="582"/>
                  </a:lnTo>
                  <a:cubicBezTo>
                    <a:pt x="7091" y="540"/>
                    <a:pt x="7039" y="508"/>
                    <a:pt x="6982" y="495"/>
                  </a:cubicBezTo>
                  <a:cubicBezTo>
                    <a:pt x="6956" y="489"/>
                    <a:pt x="6931" y="486"/>
                    <a:pt x="6906" y="486"/>
                  </a:cubicBezTo>
                  <a:cubicBezTo>
                    <a:pt x="6823" y="486"/>
                    <a:pt x="6744" y="519"/>
                    <a:pt x="6685" y="577"/>
                  </a:cubicBezTo>
                  <a:lnTo>
                    <a:pt x="6278" y="985"/>
                  </a:lnTo>
                  <a:cubicBezTo>
                    <a:pt x="6219" y="1043"/>
                    <a:pt x="6186" y="1122"/>
                    <a:pt x="6186" y="1206"/>
                  </a:cubicBezTo>
                  <a:cubicBezTo>
                    <a:pt x="6186" y="1289"/>
                    <a:pt x="6219" y="1368"/>
                    <a:pt x="6278" y="1428"/>
                  </a:cubicBezTo>
                  <a:lnTo>
                    <a:pt x="6524" y="1674"/>
                  </a:lnTo>
                  <a:cubicBezTo>
                    <a:pt x="6457" y="1797"/>
                    <a:pt x="6403" y="1928"/>
                    <a:pt x="6362" y="2063"/>
                  </a:cubicBezTo>
                  <a:lnTo>
                    <a:pt x="6016" y="2063"/>
                  </a:lnTo>
                  <a:cubicBezTo>
                    <a:pt x="5842" y="2063"/>
                    <a:pt x="5701" y="2205"/>
                    <a:pt x="5701" y="2379"/>
                  </a:cubicBezTo>
                  <a:lnTo>
                    <a:pt x="5701" y="2622"/>
                  </a:lnTo>
                  <a:lnTo>
                    <a:pt x="502" y="2622"/>
                  </a:lnTo>
                  <a:cubicBezTo>
                    <a:pt x="225" y="2622"/>
                    <a:pt x="0" y="2845"/>
                    <a:pt x="0" y="3122"/>
                  </a:cubicBezTo>
                  <a:lnTo>
                    <a:pt x="0" y="3360"/>
                  </a:lnTo>
                  <a:cubicBezTo>
                    <a:pt x="0" y="3766"/>
                    <a:pt x="330" y="4095"/>
                    <a:pt x="736" y="4095"/>
                  </a:cubicBezTo>
                  <a:lnTo>
                    <a:pt x="1106" y="4095"/>
                  </a:lnTo>
                  <a:lnTo>
                    <a:pt x="2019" y="5335"/>
                  </a:lnTo>
                  <a:cubicBezTo>
                    <a:pt x="2055" y="5383"/>
                    <a:pt x="2111" y="5409"/>
                    <a:pt x="2167" y="5409"/>
                  </a:cubicBezTo>
                  <a:cubicBezTo>
                    <a:pt x="2205" y="5409"/>
                    <a:pt x="2244" y="5397"/>
                    <a:pt x="2277" y="5373"/>
                  </a:cubicBezTo>
                  <a:cubicBezTo>
                    <a:pt x="2358" y="5313"/>
                    <a:pt x="2376" y="5198"/>
                    <a:pt x="2315" y="5116"/>
                  </a:cubicBezTo>
                  <a:lnTo>
                    <a:pt x="1566" y="4096"/>
                  </a:lnTo>
                  <a:lnTo>
                    <a:pt x="6183" y="4096"/>
                  </a:lnTo>
                  <a:cubicBezTo>
                    <a:pt x="6169" y="4205"/>
                    <a:pt x="6199" y="4304"/>
                    <a:pt x="6272" y="4377"/>
                  </a:cubicBezTo>
                  <a:lnTo>
                    <a:pt x="6549" y="4654"/>
                  </a:lnTo>
                  <a:lnTo>
                    <a:pt x="4769" y="7047"/>
                  </a:lnTo>
                  <a:cubicBezTo>
                    <a:pt x="4745" y="7078"/>
                    <a:pt x="4732" y="7117"/>
                    <a:pt x="4751" y="7157"/>
                  </a:cubicBezTo>
                  <a:lnTo>
                    <a:pt x="4751" y="9132"/>
                  </a:lnTo>
                  <a:cubicBezTo>
                    <a:pt x="4733" y="9234"/>
                    <a:pt x="4814" y="9315"/>
                    <a:pt x="4916" y="9315"/>
                  </a:cubicBezTo>
                  <a:cubicBezTo>
                    <a:pt x="5018" y="9315"/>
                    <a:pt x="5111" y="9132"/>
                    <a:pt x="5111" y="9132"/>
                  </a:cubicBezTo>
                  <a:lnTo>
                    <a:pt x="5111" y="7225"/>
                  </a:lnTo>
                  <a:lnTo>
                    <a:pt x="6846" y="4881"/>
                  </a:lnTo>
                  <a:cubicBezTo>
                    <a:pt x="6866" y="4885"/>
                    <a:pt x="6886" y="4887"/>
                    <a:pt x="6906" y="4887"/>
                  </a:cubicBezTo>
                  <a:cubicBezTo>
                    <a:pt x="6986" y="4887"/>
                    <a:pt x="7067" y="4856"/>
                    <a:pt x="7127" y="4794"/>
                  </a:cubicBezTo>
                  <a:lnTo>
                    <a:pt x="7373" y="4547"/>
                  </a:lnTo>
                  <a:cubicBezTo>
                    <a:pt x="7498" y="4615"/>
                    <a:pt x="7629" y="4669"/>
                    <a:pt x="7765" y="4709"/>
                  </a:cubicBezTo>
                  <a:lnTo>
                    <a:pt x="7765" y="5060"/>
                  </a:lnTo>
                  <a:cubicBezTo>
                    <a:pt x="7765" y="5235"/>
                    <a:pt x="7907" y="5376"/>
                    <a:pt x="8080" y="5376"/>
                  </a:cubicBezTo>
                  <a:lnTo>
                    <a:pt x="8662" y="5376"/>
                  </a:lnTo>
                  <a:cubicBezTo>
                    <a:pt x="8836" y="5376"/>
                    <a:pt x="8977" y="5235"/>
                    <a:pt x="8977" y="5060"/>
                  </a:cubicBezTo>
                  <a:lnTo>
                    <a:pt x="8977" y="4714"/>
                  </a:lnTo>
                  <a:cubicBezTo>
                    <a:pt x="9112" y="4673"/>
                    <a:pt x="9243" y="4620"/>
                    <a:pt x="9368" y="4552"/>
                  </a:cubicBezTo>
                  <a:lnTo>
                    <a:pt x="9613" y="4797"/>
                  </a:lnTo>
                  <a:cubicBezTo>
                    <a:pt x="9674" y="4859"/>
                    <a:pt x="9754" y="4890"/>
                    <a:pt x="9835" y="4890"/>
                  </a:cubicBezTo>
                  <a:cubicBezTo>
                    <a:pt x="9916" y="4890"/>
                    <a:pt x="9997" y="4859"/>
                    <a:pt x="10059" y="4797"/>
                  </a:cubicBezTo>
                  <a:lnTo>
                    <a:pt x="10464" y="4392"/>
                  </a:lnTo>
                  <a:cubicBezTo>
                    <a:pt x="10586" y="4269"/>
                    <a:pt x="10586" y="4070"/>
                    <a:pt x="10464" y="3949"/>
                  </a:cubicBezTo>
                  <a:lnTo>
                    <a:pt x="10218" y="3702"/>
                  </a:lnTo>
                  <a:cubicBezTo>
                    <a:pt x="10285" y="3578"/>
                    <a:pt x="10340" y="3447"/>
                    <a:pt x="10380" y="3312"/>
                  </a:cubicBezTo>
                  <a:lnTo>
                    <a:pt x="10728" y="3312"/>
                  </a:lnTo>
                  <a:cubicBezTo>
                    <a:pt x="10902" y="3312"/>
                    <a:pt x="11043" y="3170"/>
                    <a:pt x="11043" y="2997"/>
                  </a:cubicBezTo>
                  <a:lnTo>
                    <a:pt x="11043" y="2380"/>
                  </a:lnTo>
                  <a:cubicBezTo>
                    <a:pt x="11042" y="2204"/>
                    <a:pt x="10902" y="2063"/>
                    <a:pt x="10729" y="2063"/>
                  </a:cubicBezTo>
                  <a:lnTo>
                    <a:pt x="10380" y="2063"/>
                  </a:lnTo>
                  <a:cubicBezTo>
                    <a:pt x="10341" y="1928"/>
                    <a:pt x="10286" y="1797"/>
                    <a:pt x="10218" y="1674"/>
                  </a:cubicBezTo>
                  <a:lnTo>
                    <a:pt x="10464" y="1427"/>
                  </a:lnTo>
                  <a:cubicBezTo>
                    <a:pt x="10523" y="1368"/>
                    <a:pt x="10556" y="1289"/>
                    <a:pt x="10556" y="1206"/>
                  </a:cubicBezTo>
                  <a:cubicBezTo>
                    <a:pt x="10556" y="1122"/>
                    <a:pt x="10523" y="1043"/>
                    <a:pt x="10464" y="985"/>
                  </a:cubicBezTo>
                  <a:lnTo>
                    <a:pt x="10059" y="579"/>
                  </a:lnTo>
                  <a:cubicBezTo>
                    <a:pt x="9997" y="517"/>
                    <a:pt x="9916" y="487"/>
                    <a:pt x="9836" y="487"/>
                  </a:cubicBezTo>
                  <a:cubicBezTo>
                    <a:pt x="9755" y="487"/>
                    <a:pt x="9675" y="517"/>
                    <a:pt x="9613" y="579"/>
                  </a:cubicBezTo>
                  <a:lnTo>
                    <a:pt x="9368" y="823"/>
                  </a:lnTo>
                  <a:cubicBezTo>
                    <a:pt x="9243" y="757"/>
                    <a:pt x="9112" y="702"/>
                    <a:pt x="8977" y="661"/>
                  </a:cubicBezTo>
                  <a:lnTo>
                    <a:pt x="8977" y="315"/>
                  </a:lnTo>
                  <a:cubicBezTo>
                    <a:pt x="8977" y="141"/>
                    <a:pt x="8836" y="0"/>
                    <a:pt x="8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5"/>
            <p:cNvSpPr/>
            <p:nvPr/>
          </p:nvSpPr>
          <p:spPr>
            <a:xfrm>
              <a:off x="1008367" y="1531051"/>
              <a:ext cx="105169" cy="101039"/>
            </a:xfrm>
            <a:custGeom>
              <a:avLst/>
              <a:gdLst/>
              <a:ahLst/>
              <a:cxnLst/>
              <a:rect l="l" t="t" r="r" b="b"/>
              <a:pathLst>
                <a:path w="2776" h="2667" extrusionOk="0">
                  <a:moveTo>
                    <a:pt x="1005" y="1631"/>
                  </a:moveTo>
                  <a:cubicBezTo>
                    <a:pt x="1078" y="1631"/>
                    <a:pt x="1138" y="1692"/>
                    <a:pt x="1138" y="1765"/>
                  </a:cubicBezTo>
                  <a:lnTo>
                    <a:pt x="1138" y="2008"/>
                  </a:lnTo>
                  <a:lnTo>
                    <a:pt x="1137" y="2008"/>
                  </a:lnTo>
                  <a:cubicBezTo>
                    <a:pt x="1137" y="2095"/>
                    <a:pt x="1107" y="2174"/>
                    <a:pt x="1056" y="2237"/>
                  </a:cubicBezTo>
                  <a:cubicBezTo>
                    <a:pt x="913" y="2191"/>
                    <a:pt x="782" y="2111"/>
                    <a:pt x="672" y="2000"/>
                  </a:cubicBezTo>
                  <a:cubicBezTo>
                    <a:pt x="566" y="1894"/>
                    <a:pt x="488" y="1768"/>
                    <a:pt x="442" y="1631"/>
                  </a:cubicBezTo>
                  <a:close/>
                  <a:moveTo>
                    <a:pt x="1344" y="361"/>
                  </a:moveTo>
                  <a:cubicBezTo>
                    <a:pt x="1605" y="361"/>
                    <a:pt x="1865" y="471"/>
                    <a:pt x="2044" y="660"/>
                  </a:cubicBezTo>
                  <a:cubicBezTo>
                    <a:pt x="2305" y="930"/>
                    <a:pt x="2375" y="1322"/>
                    <a:pt x="2233" y="1682"/>
                  </a:cubicBezTo>
                  <a:cubicBezTo>
                    <a:pt x="2096" y="2024"/>
                    <a:pt x="1798" y="2252"/>
                    <a:pt x="1446" y="2286"/>
                  </a:cubicBezTo>
                  <a:cubicBezTo>
                    <a:pt x="1478" y="2203"/>
                    <a:pt x="1497" y="2111"/>
                    <a:pt x="1497" y="2016"/>
                  </a:cubicBezTo>
                  <a:lnTo>
                    <a:pt x="1497" y="1773"/>
                  </a:lnTo>
                  <a:cubicBezTo>
                    <a:pt x="1497" y="1498"/>
                    <a:pt x="1273" y="1273"/>
                    <a:pt x="996" y="1273"/>
                  </a:cubicBezTo>
                  <a:lnTo>
                    <a:pt x="383" y="1273"/>
                  </a:lnTo>
                  <a:cubicBezTo>
                    <a:pt x="409" y="787"/>
                    <a:pt x="810" y="388"/>
                    <a:pt x="1295" y="362"/>
                  </a:cubicBezTo>
                  <a:cubicBezTo>
                    <a:pt x="1311" y="362"/>
                    <a:pt x="1328" y="361"/>
                    <a:pt x="1344" y="361"/>
                  </a:cubicBezTo>
                  <a:close/>
                  <a:moveTo>
                    <a:pt x="1350" y="0"/>
                  </a:moveTo>
                  <a:cubicBezTo>
                    <a:pt x="1327" y="0"/>
                    <a:pt x="1304" y="1"/>
                    <a:pt x="1282" y="2"/>
                  </a:cubicBezTo>
                  <a:cubicBezTo>
                    <a:pt x="607" y="37"/>
                    <a:pt x="53" y="592"/>
                    <a:pt x="19" y="1265"/>
                  </a:cubicBezTo>
                  <a:cubicBezTo>
                    <a:pt x="1" y="1642"/>
                    <a:pt x="142" y="2011"/>
                    <a:pt x="408" y="2276"/>
                  </a:cubicBezTo>
                  <a:cubicBezTo>
                    <a:pt x="658" y="2526"/>
                    <a:pt x="1000" y="2667"/>
                    <a:pt x="1353" y="2667"/>
                  </a:cubicBezTo>
                  <a:cubicBezTo>
                    <a:pt x="1895" y="2667"/>
                    <a:pt x="2378" y="2326"/>
                    <a:pt x="2577" y="1825"/>
                  </a:cubicBezTo>
                  <a:cubicBezTo>
                    <a:pt x="2775" y="1330"/>
                    <a:pt x="2675" y="788"/>
                    <a:pt x="2315" y="412"/>
                  </a:cubicBezTo>
                  <a:cubicBezTo>
                    <a:pt x="2063" y="149"/>
                    <a:pt x="1714" y="0"/>
                    <a:pt x="1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45"/>
          <p:cNvGrpSpPr/>
          <p:nvPr/>
        </p:nvGrpSpPr>
        <p:grpSpPr>
          <a:xfrm>
            <a:off x="874146" y="838347"/>
            <a:ext cx="341227" cy="289621"/>
            <a:chOff x="7952725" y="749256"/>
            <a:chExt cx="476707" cy="404612"/>
          </a:xfrm>
        </p:grpSpPr>
        <p:sp>
          <p:nvSpPr>
            <p:cNvPr id="1787" name="Google Shape;1787;p45"/>
            <p:cNvSpPr/>
            <p:nvPr/>
          </p:nvSpPr>
          <p:spPr>
            <a:xfrm>
              <a:off x="8164957" y="779147"/>
              <a:ext cx="52243" cy="21367"/>
            </a:xfrm>
            <a:custGeom>
              <a:avLst/>
              <a:gdLst/>
              <a:ahLst/>
              <a:cxnLst/>
              <a:rect l="l" t="t" r="r" b="b"/>
              <a:pathLst>
                <a:path w="1379" h="564" extrusionOk="0">
                  <a:moveTo>
                    <a:pt x="684" y="1"/>
                  </a:moveTo>
                  <a:cubicBezTo>
                    <a:pt x="461" y="1"/>
                    <a:pt x="248" y="81"/>
                    <a:pt x="82" y="229"/>
                  </a:cubicBezTo>
                  <a:cubicBezTo>
                    <a:pt x="7" y="297"/>
                    <a:pt x="0" y="414"/>
                    <a:pt x="68" y="490"/>
                  </a:cubicBezTo>
                  <a:cubicBezTo>
                    <a:pt x="105" y="531"/>
                    <a:pt x="155" y="552"/>
                    <a:pt x="206" y="552"/>
                  </a:cubicBezTo>
                  <a:cubicBezTo>
                    <a:pt x="249" y="552"/>
                    <a:pt x="293" y="536"/>
                    <a:pt x="328" y="505"/>
                  </a:cubicBezTo>
                  <a:cubicBezTo>
                    <a:pt x="427" y="417"/>
                    <a:pt x="552" y="369"/>
                    <a:pt x="683" y="369"/>
                  </a:cubicBezTo>
                  <a:cubicBezTo>
                    <a:pt x="819" y="369"/>
                    <a:pt x="949" y="421"/>
                    <a:pt x="1049" y="514"/>
                  </a:cubicBezTo>
                  <a:cubicBezTo>
                    <a:pt x="1084" y="547"/>
                    <a:pt x="1129" y="563"/>
                    <a:pt x="1174" y="563"/>
                  </a:cubicBezTo>
                  <a:cubicBezTo>
                    <a:pt x="1223" y="563"/>
                    <a:pt x="1273" y="543"/>
                    <a:pt x="1310" y="506"/>
                  </a:cubicBezTo>
                  <a:cubicBezTo>
                    <a:pt x="1379" y="431"/>
                    <a:pt x="1374" y="315"/>
                    <a:pt x="1301" y="246"/>
                  </a:cubicBezTo>
                  <a:cubicBezTo>
                    <a:pt x="1134" y="89"/>
                    <a:pt x="915" y="1"/>
                    <a:pt x="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5"/>
            <p:cNvSpPr/>
            <p:nvPr/>
          </p:nvSpPr>
          <p:spPr>
            <a:xfrm>
              <a:off x="8144386" y="749256"/>
              <a:ext cx="93424" cy="29588"/>
            </a:xfrm>
            <a:custGeom>
              <a:avLst/>
              <a:gdLst/>
              <a:ahLst/>
              <a:cxnLst/>
              <a:rect l="l" t="t" r="r" b="b"/>
              <a:pathLst>
                <a:path w="2466" h="781" extrusionOk="0">
                  <a:moveTo>
                    <a:pt x="1220" y="0"/>
                  </a:moveTo>
                  <a:cubicBezTo>
                    <a:pt x="800" y="0"/>
                    <a:pt x="397" y="155"/>
                    <a:pt x="84" y="434"/>
                  </a:cubicBezTo>
                  <a:cubicBezTo>
                    <a:pt x="7" y="502"/>
                    <a:pt x="1" y="618"/>
                    <a:pt x="69" y="694"/>
                  </a:cubicBezTo>
                  <a:cubicBezTo>
                    <a:pt x="104" y="734"/>
                    <a:pt x="154" y="755"/>
                    <a:pt x="204" y="755"/>
                  </a:cubicBezTo>
                  <a:cubicBezTo>
                    <a:pt x="248" y="755"/>
                    <a:pt x="291" y="739"/>
                    <a:pt x="327" y="708"/>
                  </a:cubicBezTo>
                  <a:cubicBezTo>
                    <a:pt x="572" y="490"/>
                    <a:pt x="889" y="368"/>
                    <a:pt x="1219" y="368"/>
                  </a:cubicBezTo>
                  <a:cubicBezTo>
                    <a:pt x="1560" y="368"/>
                    <a:pt x="1885" y="497"/>
                    <a:pt x="2135" y="730"/>
                  </a:cubicBezTo>
                  <a:cubicBezTo>
                    <a:pt x="2170" y="765"/>
                    <a:pt x="2216" y="780"/>
                    <a:pt x="2261" y="780"/>
                  </a:cubicBezTo>
                  <a:cubicBezTo>
                    <a:pt x="2310" y="780"/>
                    <a:pt x="2358" y="760"/>
                    <a:pt x="2395" y="723"/>
                  </a:cubicBezTo>
                  <a:cubicBezTo>
                    <a:pt x="2465" y="648"/>
                    <a:pt x="2461" y="532"/>
                    <a:pt x="2388" y="462"/>
                  </a:cubicBezTo>
                  <a:cubicBezTo>
                    <a:pt x="2069" y="163"/>
                    <a:pt x="1655" y="0"/>
                    <a:pt x="1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5"/>
            <p:cNvSpPr/>
            <p:nvPr/>
          </p:nvSpPr>
          <p:spPr>
            <a:xfrm>
              <a:off x="8006333" y="846052"/>
              <a:ext cx="368659" cy="229659"/>
            </a:xfrm>
            <a:custGeom>
              <a:avLst/>
              <a:gdLst/>
              <a:ahLst/>
              <a:cxnLst/>
              <a:rect l="l" t="t" r="r" b="b"/>
              <a:pathLst>
                <a:path w="9731" h="6062" extrusionOk="0">
                  <a:moveTo>
                    <a:pt x="9257" y="363"/>
                  </a:moveTo>
                  <a:cubicBezTo>
                    <a:pt x="9319" y="363"/>
                    <a:pt x="9372" y="414"/>
                    <a:pt x="9372" y="478"/>
                  </a:cubicBezTo>
                  <a:lnTo>
                    <a:pt x="9372" y="5555"/>
                  </a:lnTo>
                  <a:cubicBezTo>
                    <a:pt x="9370" y="5618"/>
                    <a:pt x="9319" y="5670"/>
                    <a:pt x="9257" y="5670"/>
                  </a:cubicBezTo>
                  <a:lnTo>
                    <a:pt x="476" y="5670"/>
                  </a:lnTo>
                  <a:cubicBezTo>
                    <a:pt x="413" y="5670"/>
                    <a:pt x="361" y="5619"/>
                    <a:pt x="361" y="5556"/>
                  </a:cubicBezTo>
                  <a:lnTo>
                    <a:pt x="361" y="477"/>
                  </a:lnTo>
                  <a:cubicBezTo>
                    <a:pt x="361" y="414"/>
                    <a:pt x="413" y="363"/>
                    <a:pt x="476" y="363"/>
                  </a:cubicBezTo>
                  <a:close/>
                  <a:moveTo>
                    <a:pt x="483" y="1"/>
                  </a:moveTo>
                  <a:cubicBezTo>
                    <a:pt x="216" y="1"/>
                    <a:pt x="0" y="216"/>
                    <a:pt x="0" y="483"/>
                  </a:cubicBezTo>
                  <a:lnTo>
                    <a:pt x="0" y="5579"/>
                  </a:lnTo>
                  <a:cubicBezTo>
                    <a:pt x="0" y="5846"/>
                    <a:pt x="216" y="6062"/>
                    <a:pt x="483" y="6062"/>
                  </a:cubicBezTo>
                  <a:lnTo>
                    <a:pt x="9248" y="6062"/>
                  </a:lnTo>
                  <a:cubicBezTo>
                    <a:pt x="9515" y="6062"/>
                    <a:pt x="9731" y="5846"/>
                    <a:pt x="9731" y="5579"/>
                  </a:cubicBezTo>
                  <a:lnTo>
                    <a:pt x="9731" y="484"/>
                  </a:lnTo>
                  <a:cubicBezTo>
                    <a:pt x="9730" y="217"/>
                    <a:pt x="9514" y="1"/>
                    <a:pt x="9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5"/>
            <p:cNvSpPr/>
            <p:nvPr/>
          </p:nvSpPr>
          <p:spPr>
            <a:xfrm>
              <a:off x="7952725" y="812524"/>
              <a:ext cx="476707" cy="341344"/>
            </a:xfrm>
            <a:custGeom>
              <a:avLst/>
              <a:gdLst/>
              <a:ahLst/>
              <a:cxnLst/>
              <a:rect l="l" t="t" r="r" b="b"/>
              <a:pathLst>
                <a:path w="12583" h="9010" extrusionOk="0">
                  <a:moveTo>
                    <a:pt x="7411" y="7799"/>
                  </a:moveTo>
                  <a:lnTo>
                    <a:pt x="7411" y="7846"/>
                  </a:lnTo>
                  <a:cubicBezTo>
                    <a:pt x="7411" y="7948"/>
                    <a:pt x="7330" y="8029"/>
                    <a:pt x="7229" y="8029"/>
                  </a:cubicBezTo>
                  <a:lnTo>
                    <a:pt x="5364" y="8029"/>
                  </a:lnTo>
                  <a:cubicBezTo>
                    <a:pt x="5263" y="8029"/>
                    <a:pt x="5181" y="7948"/>
                    <a:pt x="5181" y="7846"/>
                  </a:cubicBezTo>
                  <a:lnTo>
                    <a:pt x="5181" y="7799"/>
                  </a:lnTo>
                  <a:close/>
                  <a:moveTo>
                    <a:pt x="12062" y="7798"/>
                  </a:moveTo>
                  <a:cubicBezTo>
                    <a:pt x="12128" y="7798"/>
                    <a:pt x="12182" y="7852"/>
                    <a:pt x="12182" y="7918"/>
                  </a:cubicBezTo>
                  <a:cubicBezTo>
                    <a:pt x="12185" y="8304"/>
                    <a:pt x="11871" y="8618"/>
                    <a:pt x="11484" y="8618"/>
                  </a:cubicBezTo>
                  <a:lnTo>
                    <a:pt x="1120" y="8618"/>
                  </a:lnTo>
                  <a:cubicBezTo>
                    <a:pt x="733" y="8618"/>
                    <a:pt x="419" y="8304"/>
                    <a:pt x="419" y="7918"/>
                  </a:cubicBezTo>
                  <a:cubicBezTo>
                    <a:pt x="419" y="7852"/>
                    <a:pt x="472" y="7798"/>
                    <a:pt x="538" y="7798"/>
                  </a:cubicBezTo>
                  <a:lnTo>
                    <a:pt x="4820" y="7798"/>
                  </a:lnTo>
                  <a:lnTo>
                    <a:pt x="4820" y="7837"/>
                  </a:lnTo>
                  <a:cubicBezTo>
                    <a:pt x="4820" y="8141"/>
                    <a:pt x="5066" y="8387"/>
                    <a:pt x="5370" y="8387"/>
                  </a:cubicBezTo>
                  <a:lnTo>
                    <a:pt x="7218" y="8387"/>
                  </a:lnTo>
                  <a:cubicBezTo>
                    <a:pt x="7522" y="8387"/>
                    <a:pt x="7768" y="8141"/>
                    <a:pt x="7768" y="7837"/>
                  </a:cubicBezTo>
                  <a:lnTo>
                    <a:pt x="7768" y="7798"/>
                  </a:lnTo>
                  <a:close/>
                  <a:moveTo>
                    <a:pt x="1466" y="1"/>
                  </a:moveTo>
                  <a:cubicBezTo>
                    <a:pt x="1004" y="1"/>
                    <a:pt x="628" y="374"/>
                    <a:pt x="628" y="838"/>
                  </a:cubicBezTo>
                  <a:lnTo>
                    <a:pt x="628" y="6968"/>
                  </a:lnTo>
                  <a:cubicBezTo>
                    <a:pt x="628" y="7142"/>
                    <a:pt x="682" y="7303"/>
                    <a:pt x="772" y="7438"/>
                  </a:cubicBezTo>
                  <a:lnTo>
                    <a:pt x="488" y="7438"/>
                  </a:lnTo>
                  <a:cubicBezTo>
                    <a:pt x="488" y="7438"/>
                    <a:pt x="0" y="7654"/>
                    <a:pt x="0" y="7923"/>
                  </a:cubicBezTo>
                  <a:cubicBezTo>
                    <a:pt x="0" y="8515"/>
                    <a:pt x="482" y="8996"/>
                    <a:pt x="1074" y="9010"/>
                  </a:cubicBezTo>
                  <a:lnTo>
                    <a:pt x="11509" y="9010"/>
                  </a:lnTo>
                  <a:cubicBezTo>
                    <a:pt x="12101" y="8996"/>
                    <a:pt x="12583" y="8515"/>
                    <a:pt x="12583" y="7923"/>
                  </a:cubicBezTo>
                  <a:cubicBezTo>
                    <a:pt x="12583" y="7653"/>
                    <a:pt x="12364" y="7434"/>
                    <a:pt x="12094" y="7434"/>
                  </a:cubicBezTo>
                  <a:lnTo>
                    <a:pt x="12094" y="7438"/>
                  </a:lnTo>
                  <a:lnTo>
                    <a:pt x="11803" y="7438"/>
                  </a:lnTo>
                  <a:cubicBezTo>
                    <a:pt x="11893" y="7301"/>
                    <a:pt x="11946" y="7139"/>
                    <a:pt x="11934" y="6965"/>
                  </a:cubicBezTo>
                  <a:lnTo>
                    <a:pt x="11934" y="6067"/>
                  </a:lnTo>
                  <a:cubicBezTo>
                    <a:pt x="11947" y="5965"/>
                    <a:pt x="11865" y="5883"/>
                    <a:pt x="11763" y="5883"/>
                  </a:cubicBezTo>
                  <a:cubicBezTo>
                    <a:pt x="11661" y="5883"/>
                    <a:pt x="11573" y="6067"/>
                    <a:pt x="11573" y="6067"/>
                  </a:cubicBezTo>
                  <a:lnTo>
                    <a:pt x="11573" y="6970"/>
                  </a:lnTo>
                  <a:cubicBezTo>
                    <a:pt x="11573" y="7228"/>
                    <a:pt x="11364" y="7438"/>
                    <a:pt x="11104" y="7438"/>
                  </a:cubicBezTo>
                  <a:lnTo>
                    <a:pt x="1460" y="7438"/>
                  </a:lnTo>
                  <a:cubicBezTo>
                    <a:pt x="1200" y="7438"/>
                    <a:pt x="991" y="7228"/>
                    <a:pt x="991" y="6970"/>
                  </a:cubicBezTo>
                  <a:lnTo>
                    <a:pt x="991" y="864"/>
                  </a:lnTo>
                  <a:cubicBezTo>
                    <a:pt x="991" y="604"/>
                    <a:pt x="1200" y="394"/>
                    <a:pt x="1460" y="394"/>
                  </a:cubicBezTo>
                  <a:lnTo>
                    <a:pt x="11382" y="394"/>
                  </a:lnTo>
                  <a:cubicBezTo>
                    <a:pt x="11488" y="394"/>
                    <a:pt x="11573" y="479"/>
                    <a:pt x="11573" y="586"/>
                  </a:cubicBezTo>
                  <a:lnTo>
                    <a:pt x="11573" y="5281"/>
                  </a:lnTo>
                  <a:cubicBezTo>
                    <a:pt x="11573" y="5304"/>
                    <a:pt x="11583" y="5325"/>
                    <a:pt x="11598" y="5339"/>
                  </a:cubicBezTo>
                  <a:cubicBezTo>
                    <a:pt x="11650" y="5388"/>
                    <a:pt x="11704" y="5408"/>
                    <a:pt x="11754" y="5408"/>
                  </a:cubicBezTo>
                  <a:cubicBezTo>
                    <a:pt x="11853" y="5408"/>
                    <a:pt x="11934" y="5326"/>
                    <a:pt x="11934" y="5224"/>
                  </a:cubicBezTo>
                  <a:lnTo>
                    <a:pt x="11934" y="838"/>
                  </a:lnTo>
                  <a:cubicBezTo>
                    <a:pt x="11934" y="377"/>
                    <a:pt x="11559" y="1"/>
                    <a:pt x="1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5"/>
            <p:cNvSpPr/>
            <p:nvPr/>
          </p:nvSpPr>
          <p:spPr>
            <a:xfrm>
              <a:off x="8039747" y="885756"/>
              <a:ext cx="301716" cy="144266"/>
            </a:xfrm>
            <a:custGeom>
              <a:avLst/>
              <a:gdLst/>
              <a:ahLst/>
              <a:cxnLst/>
              <a:rect l="l" t="t" r="r" b="b"/>
              <a:pathLst>
                <a:path w="7964" h="3808" extrusionOk="0">
                  <a:moveTo>
                    <a:pt x="7603" y="1410"/>
                  </a:moveTo>
                  <a:lnTo>
                    <a:pt x="7603" y="2721"/>
                  </a:lnTo>
                  <a:lnTo>
                    <a:pt x="6998" y="2721"/>
                  </a:lnTo>
                  <a:cubicBezTo>
                    <a:pt x="6825" y="2721"/>
                    <a:pt x="6685" y="2860"/>
                    <a:pt x="6685" y="3033"/>
                  </a:cubicBezTo>
                  <a:lnTo>
                    <a:pt x="6685" y="3397"/>
                  </a:lnTo>
                  <a:lnTo>
                    <a:pt x="5885" y="2785"/>
                  </a:lnTo>
                  <a:cubicBezTo>
                    <a:pt x="5832" y="2743"/>
                    <a:pt x="5763" y="2721"/>
                    <a:pt x="5695" y="2721"/>
                  </a:cubicBezTo>
                  <a:lnTo>
                    <a:pt x="2917" y="2721"/>
                  </a:lnTo>
                  <a:lnTo>
                    <a:pt x="2917" y="1410"/>
                  </a:lnTo>
                  <a:close/>
                  <a:moveTo>
                    <a:pt x="313" y="1"/>
                  </a:moveTo>
                  <a:cubicBezTo>
                    <a:pt x="140" y="1"/>
                    <a:pt x="1" y="141"/>
                    <a:pt x="1" y="314"/>
                  </a:cubicBezTo>
                  <a:lnTo>
                    <a:pt x="1" y="1720"/>
                  </a:lnTo>
                  <a:cubicBezTo>
                    <a:pt x="1" y="1893"/>
                    <a:pt x="140" y="2033"/>
                    <a:pt x="313" y="2033"/>
                  </a:cubicBezTo>
                  <a:lnTo>
                    <a:pt x="918" y="2033"/>
                  </a:lnTo>
                  <a:lnTo>
                    <a:pt x="918" y="2436"/>
                  </a:lnTo>
                  <a:cubicBezTo>
                    <a:pt x="918" y="2552"/>
                    <a:pt x="977" y="2665"/>
                    <a:pt x="1080" y="2720"/>
                  </a:cubicBezTo>
                  <a:cubicBezTo>
                    <a:pt x="1128" y="2746"/>
                    <a:pt x="1181" y="2760"/>
                    <a:pt x="1234" y="2760"/>
                  </a:cubicBezTo>
                  <a:cubicBezTo>
                    <a:pt x="1302" y="2760"/>
                    <a:pt x="1369" y="2738"/>
                    <a:pt x="1424" y="2696"/>
                  </a:cubicBezTo>
                  <a:lnTo>
                    <a:pt x="2305" y="2032"/>
                  </a:lnTo>
                  <a:lnTo>
                    <a:pt x="2556" y="2032"/>
                  </a:lnTo>
                  <a:lnTo>
                    <a:pt x="2556" y="2767"/>
                  </a:lnTo>
                  <a:cubicBezTo>
                    <a:pt x="2556" y="2940"/>
                    <a:pt x="2696" y="3080"/>
                    <a:pt x="2869" y="3080"/>
                  </a:cubicBezTo>
                  <a:lnTo>
                    <a:pt x="5702" y="3080"/>
                  </a:lnTo>
                  <a:lnTo>
                    <a:pt x="6575" y="3743"/>
                  </a:lnTo>
                  <a:cubicBezTo>
                    <a:pt x="6632" y="3785"/>
                    <a:pt x="6697" y="3807"/>
                    <a:pt x="6765" y="3807"/>
                  </a:cubicBezTo>
                  <a:cubicBezTo>
                    <a:pt x="6817" y="3807"/>
                    <a:pt x="6872" y="3793"/>
                    <a:pt x="6920" y="3766"/>
                  </a:cubicBezTo>
                  <a:cubicBezTo>
                    <a:pt x="7020" y="3710"/>
                    <a:pt x="7078" y="3600"/>
                    <a:pt x="7078" y="3483"/>
                  </a:cubicBezTo>
                  <a:lnTo>
                    <a:pt x="7078" y="3080"/>
                  </a:lnTo>
                  <a:lnTo>
                    <a:pt x="7650" y="3080"/>
                  </a:lnTo>
                  <a:cubicBezTo>
                    <a:pt x="7823" y="3080"/>
                    <a:pt x="7963" y="2940"/>
                    <a:pt x="7963" y="2767"/>
                  </a:cubicBezTo>
                  <a:lnTo>
                    <a:pt x="7963" y="1360"/>
                  </a:lnTo>
                  <a:cubicBezTo>
                    <a:pt x="7964" y="1189"/>
                    <a:pt x="7825" y="1050"/>
                    <a:pt x="7653" y="1050"/>
                  </a:cubicBezTo>
                  <a:lnTo>
                    <a:pt x="5442" y="1050"/>
                  </a:lnTo>
                  <a:lnTo>
                    <a:pt x="5442" y="193"/>
                  </a:lnTo>
                  <a:cubicBezTo>
                    <a:pt x="5442" y="88"/>
                    <a:pt x="5356" y="1"/>
                    <a:pt x="5250" y="1"/>
                  </a:cubicBezTo>
                  <a:lnTo>
                    <a:pt x="2177" y="1"/>
                  </a:lnTo>
                  <a:cubicBezTo>
                    <a:pt x="2142" y="1"/>
                    <a:pt x="2107" y="17"/>
                    <a:pt x="2084" y="46"/>
                  </a:cubicBezTo>
                  <a:cubicBezTo>
                    <a:pt x="1968" y="196"/>
                    <a:pt x="2072" y="361"/>
                    <a:pt x="2214" y="361"/>
                  </a:cubicBezTo>
                  <a:lnTo>
                    <a:pt x="5080" y="361"/>
                  </a:lnTo>
                  <a:lnTo>
                    <a:pt x="5080" y="1050"/>
                  </a:lnTo>
                  <a:lnTo>
                    <a:pt x="2871" y="1050"/>
                  </a:lnTo>
                  <a:cubicBezTo>
                    <a:pt x="2698" y="1050"/>
                    <a:pt x="2558" y="1190"/>
                    <a:pt x="2558" y="1363"/>
                  </a:cubicBezTo>
                  <a:lnTo>
                    <a:pt x="2558" y="1672"/>
                  </a:lnTo>
                  <a:lnTo>
                    <a:pt x="2276" y="1672"/>
                  </a:lnTo>
                  <a:cubicBezTo>
                    <a:pt x="2208" y="1672"/>
                    <a:pt x="2140" y="1695"/>
                    <a:pt x="2085" y="1735"/>
                  </a:cubicBezTo>
                  <a:lnTo>
                    <a:pt x="1280" y="2347"/>
                  </a:lnTo>
                  <a:lnTo>
                    <a:pt x="1280" y="1985"/>
                  </a:lnTo>
                  <a:cubicBezTo>
                    <a:pt x="1280" y="1812"/>
                    <a:pt x="1139" y="1672"/>
                    <a:pt x="967" y="1672"/>
                  </a:cubicBezTo>
                  <a:lnTo>
                    <a:pt x="362" y="1672"/>
                  </a:lnTo>
                  <a:lnTo>
                    <a:pt x="362" y="361"/>
                  </a:lnTo>
                  <a:lnTo>
                    <a:pt x="1258" y="361"/>
                  </a:lnTo>
                  <a:cubicBezTo>
                    <a:pt x="1353" y="361"/>
                    <a:pt x="1438" y="292"/>
                    <a:pt x="1446" y="198"/>
                  </a:cubicBezTo>
                  <a:cubicBezTo>
                    <a:pt x="1455" y="90"/>
                    <a:pt x="1371" y="1"/>
                    <a:pt x="12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2" name="Google Shape;1792;p45"/>
          <p:cNvGrpSpPr/>
          <p:nvPr/>
        </p:nvGrpSpPr>
        <p:grpSpPr>
          <a:xfrm>
            <a:off x="6439237" y="2761833"/>
            <a:ext cx="341362" cy="327858"/>
            <a:chOff x="7163051" y="722585"/>
            <a:chExt cx="476896" cy="458030"/>
          </a:xfrm>
        </p:grpSpPr>
        <p:sp>
          <p:nvSpPr>
            <p:cNvPr id="1793" name="Google Shape;1793;p45"/>
            <p:cNvSpPr/>
            <p:nvPr/>
          </p:nvSpPr>
          <p:spPr>
            <a:xfrm>
              <a:off x="7163051" y="722585"/>
              <a:ext cx="476896" cy="458030"/>
            </a:xfrm>
            <a:custGeom>
              <a:avLst/>
              <a:gdLst/>
              <a:ahLst/>
              <a:cxnLst/>
              <a:rect l="l" t="t" r="r" b="b"/>
              <a:pathLst>
                <a:path w="12588" h="12090" extrusionOk="0">
                  <a:moveTo>
                    <a:pt x="10624" y="359"/>
                  </a:moveTo>
                  <a:cubicBezTo>
                    <a:pt x="10640" y="359"/>
                    <a:pt x="10653" y="373"/>
                    <a:pt x="10653" y="389"/>
                  </a:cubicBezTo>
                  <a:lnTo>
                    <a:pt x="10653" y="1014"/>
                  </a:lnTo>
                  <a:lnTo>
                    <a:pt x="1938" y="1014"/>
                  </a:lnTo>
                  <a:lnTo>
                    <a:pt x="1938" y="389"/>
                  </a:lnTo>
                  <a:cubicBezTo>
                    <a:pt x="1938" y="374"/>
                    <a:pt x="1952" y="359"/>
                    <a:pt x="1968" y="359"/>
                  </a:cubicBezTo>
                  <a:close/>
                  <a:moveTo>
                    <a:pt x="1577" y="2850"/>
                  </a:moveTo>
                  <a:lnTo>
                    <a:pt x="1577" y="8748"/>
                  </a:lnTo>
                  <a:lnTo>
                    <a:pt x="1217" y="8748"/>
                  </a:lnTo>
                  <a:lnTo>
                    <a:pt x="1217" y="2914"/>
                  </a:lnTo>
                  <a:cubicBezTo>
                    <a:pt x="1217" y="2878"/>
                    <a:pt x="1245" y="2850"/>
                    <a:pt x="1281" y="2850"/>
                  </a:cubicBezTo>
                  <a:close/>
                  <a:moveTo>
                    <a:pt x="10653" y="1408"/>
                  </a:moveTo>
                  <a:lnTo>
                    <a:pt x="10653" y="8748"/>
                  </a:lnTo>
                  <a:lnTo>
                    <a:pt x="1938" y="8748"/>
                  </a:lnTo>
                  <a:lnTo>
                    <a:pt x="1938" y="1408"/>
                  </a:lnTo>
                  <a:close/>
                  <a:moveTo>
                    <a:pt x="11942" y="1998"/>
                  </a:moveTo>
                  <a:cubicBezTo>
                    <a:pt x="12100" y="1998"/>
                    <a:pt x="12229" y="2126"/>
                    <a:pt x="12229" y="2285"/>
                  </a:cubicBezTo>
                  <a:lnTo>
                    <a:pt x="12229" y="8748"/>
                  </a:lnTo>
                  <a:lnTo>
                    <a:pt x="11734" y="8748"/>
                  </a:lnTo>
                  <a:lnTo>
                    <a:pt x="11734" y="4156"/>
                  </a:lnTo>
                  <a:cubicBezTo>
                    <a:pt x="11734" y="4069"/>
                    <a:pt x="11677" y="3988"/>
                    <a:pt x="11591" y="3971"/>
                  </a:cubicBezTo>
                  <a:cubicBezTo>
                    <a:pt x="11578" y="3968"/>
                    <a:pt x="11566" y="3967"/>
                    <a:pt x="11554" y="3967"/>
                  </a:cubicBezTo>
                  <a:cubicBezTo>
                    <a:pt x="11455" y="3967"/>
                    <a:pt x="11375" y="4050"/>
                    <a:pt x="11375" y="4151"/>
                  </a:cubicBezTo>
                  <a:lnTo>
                    <a:pt x="11375" y="8747"/>
                  </a:lnTo>
                  <a:lnTo>
                    <a:pt x="11015" y="8747"/>
                  </a:lnTo>
                  <a:lnTo>
                    <a:pt x="11015" y="2849"/>
                  </a:lnTo>
                  <a:lnTo>
                    <a:pt x="11312" y="2849"/>
                  </a:lnTo>
                  <a:cubicBezTo>
                    <a:pt x="11347" y="2849"/>
                    <a:pt x="11376" y="2877"/>
                    <a:pt x="11376" y="2913"/>
                  </a:cubicBezTo>
                  <a:lnTo>
                    <a:pt x="11376" y="3278"/>
                  </a:lnTo>
                  <a:cubicBezTo>
                    <a:pt x="11376" y="3365"/>
                    <a:pt x="11434" y="3446"/>
                    <a:pt x="11520" y="3464"/>
                  </a:cubicBezTo>
                  <a:cubicBezTo>
                    <a:pt x="11532" y="3466"/>
                    <a:pt x="11545" y="3468"/>
                    <a:pt x="11557" y="3468"/>
                  </a:cubicBezTo>
                  <a:cubicBezTo>
                    <a:pt x="11656" y="3468"/>
                    <a:pt x="11737" y="3384"/>
                    <a:pt x="11737" y="3283"/>
                  </a:cubicBezTo>
                  <a:lnTo>
                    <a:pt x="11737" y="2922"/>
                  </a:lnTo>
                  <a:cubicBezTo>
                    <a:pt x="11737" y="2683"/>
                    <a:pt x="11544" y="2489"/>
                    <a:pt x="11304" y="2489"/>
                  </a:cubicBezTo>
                  <a:lnTo>
                    <a:pt x="11016" y="2489"/>
                  </a:lnTo>
                  <a:lnTo>
                    <a:pt x="11016" y="1998"/>
                  </a:lnTo>
                  <a:close/>
                  <a:moveTo>
                    <a:pt x="12225" y="9108"/>
                  </a:moveTo>
                  <a:lnTo>
                    <a:pt x="12225" y="9674"/>
                  </a:lnTo>
                  <a:cubicBezTo>
                    <a:pt x="12225" y="9832"/>
                    <a:pt x="12098" y="9961"/>
                    <a:pt x="11941" y="9961"/>
                  </a:cubicBezTo>
                  <a:lnTo>
                    <a:pt x="651" y="9961"/>
                  </a:lnTo>
                  <a:cubicBezTo>
                    <a:pt x="493" y="9961"/>
                    <a:pt x="364" y="9832"/>
                    <a:pt x="364" y="9674"/>
                  </a:cubicBezTo>
                  <a:lnTo>
                    <a:pt x="364" y="9108"/>
                  </a:lnTo>
                  <a:close/>
                  <a:moveTo>
                    <a:pt x="7026" y="10320"/>
                  </a:moveTo>
                  <a:cubicBezTo>
                    <a:pt x="7076" y="10611"/>
                    <a:pt x="7197" y="11239"/>
                    <a:pt x="7409" y="11728"/>
                  </a:cubicBezTo>
                  <a:lnTo>
                    <a:pt x="5172" y="11728"/>
                  </a:lnTo>
                  <a:cubicBezTo>
                    <a:pt x="5382" y="11239"/>
                    <a:pt x="5505" y="10611"/>
                    <a:pt x="5553" y="10320"/>
                  </a:cubicBezTo>
                  <a:close/>
                  <a:moveTo>
                    <a:pt x="1976" y="0"/>
                  </a:moveTo>
                  <a:cubicBezTo>
                    <a:pt x="1817" y="0"/>
                    <a:pt x="1680" y="95"/>
                    <a:pt x="1617" y="229"/>
                  </a:cubicBezTo>
                  <a:cubicBezTo>
                    <a:pt x="1593" y="280"/>
                    <a:pt x="1579" y="337"/>
                    <a:pt x="1579" y="399"/>
                  </a:cubicBezTo>
                  <a:lnTo>
                    <a:pt x="1579" y="1639"/>
                  </a:lnTo>
                  <a:lnTo>
                    <a:pt x="198" y="1639"/>
                  </a:lnTo>
                  <a:cubicBezTo>
                    <a:pt x="92" y="1639"/>
                    <a:pt x="7" y="1725"/>
                    <a:pt x="7" y="1830"/>
                  </a:cubicBezTo>
                  <a:lnTo>
                    <a:pt x="7" y="7457"/>
                  </a:lnTo>
                  <a:cubicBezTo>
                    <a:pt x="7" y="7471"/>
                    <a:pt x="12" y="7485"/>
                    <a:pt x="22" y="7495"/>
                  </a:cubicBezTo>
                  <a:cubicBezTo>
                    <a:pt x="76" y="7551"/>
                    <a:pt x="134" y="7575"/>
                    <a:pt x="187" y="7575"/>
                  </a:cubicBezTo>
                  <a:cubicBezTo>
                    <a:pt x="286" y="7575"/>
                    <a:pt x="367" y="7492"/>
                    <a:pt x="367" y="7390"/>
                  </a:cubicBezTo>
                  <a:lnTo>
                    <a:pt x="367" y="2285"/>
                  </a:lnTo>
                  <a:cubicBezTo>
                    <a:pt x="367" y="2126"/>
                    <a:pt x="495" y="1998"/>
                    <a:pt x="653" y="1998"/>
                  </a:cubicBezTo>
                  <a:lnTo>
                    <a:pt x="1579" y="1998"/>
                  </a:lnTo>
                  <a:lnTo>
                    <a:pt x="1579" y="2489"/>
                  </a:lnTo>
                  <a:lnTo>
                    <a:pt x="1259" y="2489"/>
                  </a:lnTo>
                  <a:cubicBezTo>
                    <a:pt x="1019" y="2489"/>
                    <a:pt x="825" y="2683"/>
                    <a:pt x="825" y="2922"/>
                  </a:cubicBezTo>
                  <a:lnTo>
                    <a:pt x="825" y="8748"/>
                  </a:lnTo>
                  <a:lnTo>
                    <a:pt x="367" y="8748"/>
                  </a:lnTo>
                  <a:lnTo>
                    <a:pt x="367" y="8246"/>
                  </a:lnTo>
                  <a:cubicBezTo>
                    <a:pt x="367" y="8246"/>
                    <a:pt x="287" y="8062"/>
                    <a:pt x="185" y="8062"/>
                  </a:cubicBezTo>
                  <a:cubicBezTo>
                    <a:pt x="83" y="8062"/>
                    <a:pt x="1" y="8144"/>
                    <a:pt x="5" y="8246"/>
                  </a:cubicBezTo>
                  <a:lnTo>
                    <a:pt x="5" y="9674"/>
                  </a:lnTo>
                  <a:cubicBezTo>
                    <a:pt x="1" y="10030"/>
                    <a:pt x="285" y="10320"/>
                    <a:pt x="640" y="10320"/>
                  </a:cubicBezTo>
                  <a:cubicBezTo>
                    <a:pt x="645" y="10320"/>
                    <a:pt x="650" y="10320"/>
                    <a:pt x="655" y="10320"/>
                  </a:cubicBezTo>
                  <a:lnTo>
                    <a:pt x="5180" y="10320"/>
                  </a:lnTo>
                  <a:cubicBezTo>
                    <a:pt x="5120" y="10660"/>
                    <a:pt x="4764" y="11728"/>
                    <a:pt x="4764" y="11728"/>
                  </a:cubicBezTo>
                  <a:lnTo>
                    <a:pt x="3745" y="11728"/>
                  </a:lnTo>
                  <a:cubicBezTo>
                    <a:pt x="3657" y="11728"/>
                    <a:pt x="3575" y="11786"/>
                    <a:pt x="3559" y="11873"/>
                  </a:cubicBezTo>
                  <a:cubicBezTo>
                    <a:pt x="3536" y="11988"/>
                    <a:pt x="3626" y="12090"/>
                    <a:pt x="3739" y="12090"/>
                  </a:cubicBezTo>
                  <a:lnTo>
                    <a:pt x="8836" y="12090"/>
                  </a:lnTo>
                  <a:cubicBezTo>
                    <a:pt x="8932" y="12090"/>
                    <a:pt x="9016" y="12021"/>
                    <a:pt x="9026" y="11926"/>
                  </a:cubicBezTo>
                  <a:cubicBezTo>
                    <a:pt x="9035" y="11820"/>
                    <a:pt x="8949" y="11731"/>
                    <a:pt x="8843" y="11731"/>
                  </a:cubicBezTo>
                  <a:lnTo>
                    <a:pt x="7818" y="11731"/>
                  </a:lnTo>
                  <a:cubicBezTo>
                    <a:pt x="7598" y="11307"/>
                    <a:pt x="7462" y="10654"/>
                    <a:pt x="7405" y="10322"/>
                  </a:cubicBezTo>
                  <a:lnTo>
                    <a:pt x="11933" y="10322"/>
                  </a:lnTo>
                  <a:cubicBezTo>
                    <a:pt x="12295" y="10322"/>
                    <a:pt x="12588" y="10029"/>
                    <a:pt x="12588" y="9667"/>
                  </a:cubicBezTo>
                  <a:lnTo>
                    <a:pt x="12588" y="2294"/>
                  </a:lnTo>
                  <a:cubicBezTo>
                    <a:pt x="12586" y="1931"/>
                    <a:pt x="12292" y="1637"/>
                    <a:pt x="11932" y="1637"/>
                  </a:cubicBezTo>
                  <a:lnTo>
                    <a:pt x="11014" y="1637"/>
                  </a:lnTo>
                  <a:lnTo>
                    <a:pt x="11014" y="398"/>
                  </a:lnTo>
                  <a:cubicBezTo>
                    <a:pt x="11014" y="324"/>
                    <a:pt x="10993" y="255"/>
                    <a:pt x="10958" y="196"/>
                  </a:cubicBezTo>
                  <a:cubicBezTo>
                    <a:pt x="10889" y="79"/>
                    <a:pt x="10762" y="0"/>
                    <a:pt x="10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5"/>
            <p:cNvSpPr/>
            <p:nvPr/>
          </p:nvSpPr>
          <p:spPr>
            <a:xfrm>
              <a:off x="7293678" y="846961"/>
              <a:ext cx="119451" cy="135439"/>
            </a:xfrm>
            <a:custGeom>
              <a:avLst/>
              <a:gdLst/>
              <a:ahLst/>
              <a:cxnLst/>
              <a:rect l="l" t="t" r="r" b="b"/>
              <a:pathLst>
                <a:path w="3153" h="3575" extrusionOk="0">
                  <a:moveTo>
                    <a:pt x="1786" y="367"/>
                  </a:moveTo>
                  <a:cubicBezTo>
                    <a:pt x="2070" y="367"/>
                    <a:pt x="2346" y="451"/>
                    <a:pt x="2580" y="609"/>
                  </a:cubicBezTo>
                  <a:cubicBezTo>
                    <a:pt x="2636" y="647"/>
                    <a:pt x="2649" y="716"/>
                    <a:pt x="2612" y="773"/>
                  </a:cubicBezTo>
                  <a:cubicBezTo>
                    <a:pt x="2589" y="806"/>
                    <a:pt x="2552" y="824"/>
                    <a:pt x="2513" y="824"/>
                  </a:cubicBezTo>
                  <a:cubicBezTo>
                    <a:pt x="2491" y="824"/>
                    <a:pt x="2468" y="818"/>
                    <a:pt x="2447" y="804"/>
                  </a:cubicBezTo>
                  <a:cubicBezTo>
                    <a:pt x="2252" y="672"/>
                    <a:pt x="2023" y="603"/>
                    <a:pt x="1786" y="603"/>
                  </a:cubicBezTo>
                  <a:cubicBezTo>
                    <a:pt x="1135" y="603"/>
                    <a:pt x="603" y="1134"/>
                    <a:pt x="603" y="1786"/>
                  </a:cubicBezTo>
                  <a:cubicBezTo>
                    <a:pt x="603" y="2438"/>
                    <a:pt x="1135" y="2970"/>
                    <a:pt x="1786" y="2970"/>
                  </a:cubicBezTo>
                  <a:cubicBezTo>
                    <a:pt x="2038" y="2970"/>
                    <a:pt x="2252" y="2892"/>
                    <a:pt x="2423" y="2741"/>
                  </a:cubicBezTo>
                  <a:cubicBezTo>
                    <a:pt x="2472" y="2696"/>
                    <a:pt x="2525" y="2609"/>
                    <a:pt x="2597" y="2601"/>
                  </a:cubicBezTo>
                  <a:cubicBezTo>
                    <a:pt x="2600" y="2601"/>
                    <a:pt x="2603" y="2601"/>
                    <a:pt x="2606" y="2601"/>
                  </a:cubicBezTo>
                  <a:cubicBezTo>
                    <a:pt x="2634" y="2601"/>
                    <a:pt x="2661" y="2610"/>
                    <a:pt x="2683" y="2630"/>
                  </a:cubicBezTo>
                  <a:cubicBezTo>
                    <a:pt x="2732" y="2671"/>
                    <a:pt x="2738" y="2746"/>
                    <a:pt x="2697" y="2795"/>
                  </a:cubicBezTo>
                  <a:cubicBezTo>
                    <a:pt x="2660" y="2839"/>
                    <a:pt x="2620" y="2879"/>
                    <a:pt x="2578" y="2918"/>
                  </a:cubicBezTo>
                  <a:cubicBezTo>
                    <a:pt x="2367" y="3106"/>
                    <a:pt x="2093" y="3206"/>
                    <a:pt x="1786" y="3206"/>
                  </a:cubicBezTo>
                  <a:cubicBezTo>
                    <a:pt x="1004" y="3206"/>
                    <a:pt x="367" y="2569"/>
                    <a:pt x="367" y="1786"/>
                  </a:cubicBezTo>
                  <a:cubicBezTo>
                    <a:pt x="367" y="1003"/>
                    <a:pt x="1004" y="367"/>
                    <a:pt x="1786" y="367"/>
                  </a:cubicBezTo>
                  <a:close/>
                  <a:moveTo>
                    <a:pt x="1787" y="1"/>
                  </a:moveTo>
                  <a:cubicBezTo>
                    <a:pt x="802" y="1"/>
                    <a:pt x="1" y="802"/>
                    <a:pt x="1" y="1787"/>
                  </a:cubicBezTo>
                  <a:cubicBezTo>
                    <a:pt x="1" y="2773"/>
                    <a:pt x="803" y="3574"/>
                    <a:pt x="1787" y="3574"/>
                  </a:cubicBezTo>
                  <a:cubicBezTo>
                    <a:pt x="2185" y="3574"/>
                    <a:pt x="2545" y="3442"/>
                    <a:pt x="2826" y="3193"/>
                  </a:cubicBezTo>
                  <a:cubicBezTo>
                    <a:pt x="2881" y="3145"/>
                    <a:pt x="2933" y="3091"/>
                    <a:pt x="2980" y="3034"/>
                  </a:cubicBezTo>
                  <a:cubicBezTo>
                    <a:pt x="3152" y="2826"/>
                    <a:pt x="3125" y="2520"/>
                    <a:pt x="2919" y="2348"/>
                  </a:cubicBezTo>
                  <a:cubicBezTo>
                    <a:pt x="2830" y="2273"/>
                    <a:pt x="2722" y="2234"/>
                    <a:pt x="2608" y="2234"/>
                  </a:cubicBezTo>
                  <a:cubicBezTo>
                    <a:pt x="2594" y="2234"/>
                    <a:pt x="2579" y="2234"/>
                    <a:pt x="2565" y="2236"/>
                  </a:cubicBezTo>
                  <a:cubicBezTo>
                    <a:pt x="2435" y="2248"/>
                    <a:pt x="2318" y="2308"/>
                    <a:pt x="2235" y="2408"/>
                  </a:cubicBezTo>
                  <a:cubicBezTo>
                    <a:pt x="2217" y="2428"/>
                    <a:pt x="2198" y="2448"/>
                    <a:pt x="2178" y="2467"/>
                  </a:cubicBezTo>
                  <a:cubicBezTo>
                    <a:pt x="2075" y="2557"/>
                    <a:pt x="1948" y="2601"/>
                    <a:pt x="1787" y="2601"/>
                  </a:cubicBezTo>
                  <a:cubicBezTo>
                    <a:pt x="1339" y="2601"/>
                    <a:pt x="974" y="2237"/>
                    <a:pt x="974" y="1787"/>
                  </a:cubicBezTo>
                  <a:cubicBezTo>
                    <a:pt x="974" y="1338"/>
                    <a:pt x="1339" y="973"/>
                    <a:pt x="1787" y="973"/>
                  </a:cubicBezTo>
                  <a:cubicBezTo>
                    <a:pt x="1952" y="973"/>
                    <a:pt x="2109" y="1022"/>
                    <a:pt x="2243" y="1112"/>
                  </a:cubicBezTo>
                  <a:cubicBezTo>
                    <a:pt x="2327" y="1168"/>
                    <a:pt x="2421" y="1195"/>
                    <a:pt x="2515" y="1195"/>
                  </a:cubicBezTo>
                  <a:cubicBezTo>
                    <a:pt x="2671" y="1195"/>
                    <a:pt x="2825" y="1120"/>
                    <a:pt x="2919" y="981"/>
                  </a:cubicBezTo>
                  <a:cubicBezTo>
                    <a:pt x="2992" y="873"/>
                    <a:pt x="3018" y="744"/>
                    <a:pt x="2994" y="615"/>
                  </a:cubicBezTo>
                  <a:cubicBezTo>
                    <a:pt x="2969" y="489"/>
                    <a:pt x="2897" y="378"/>
                    <a:pt x="2788" y="305"/>
                  </a:cubicBezTo>
                  <a:cubicBezTo>
                    <a:pt x="2492" y="105"/>
                    <a:pt x="2147" y="1"/>
                    <a:pt x="1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5"/>
            <p:cNvSpPr/>
            <p:nvPr/>
          </p:nvSpPr>
          <p:spPr>
            <a:xfrm>
              <a:off x="7414342" y="874428"/>
              <a:ext cx="95091" cy="107859"/>
            </a:xfrm>
            <a:custGeom>
              <a:avLst/>
              <a:gdLst/>
              <a:ahLst/>
              <a:cxnLst/>
              <a:rect l="l" t="t" r="r" b="b"/>
              <a:pathLst>
                <a:path w="2510" h="2847" extrusionOk="0">
                  <a:moveTo>
                    <a:pt x="1423" y="372"/>
                  </a:moveTo>
                  <a:cubicBezTo>
                    <a:pt x="1633" y="372"/>
                    <a:pt x="1838" y="435"/>
                    <a:pt x="2012" y="553"/>
                  </a:cubicBezTo>
                  <a:cubicBezTo>
                    <a:pt x="2063" y="587"/>
                    <a:pt x="2078" y="667"/>
                    <a:pt x="2043" y="717"/>
                  </a:cubicBezTo>
                  <a:cubicBezTo>
                    <a:pt x="2020" y="750"/>
                    <a:pt x="1983" y="769"/>
                    <a:pt x="1945" y="769"/>
                  </a:cubicBezTo>
                  <a:cubicBezTo>
                    <a:pt x="1922" y="769"/>
                    <a:pt x="1900" y="762"/>
                    <a:pt x="1880" y="748"/>
                  </a:cubicBezTo>
                  <a:cubicBezTo>
                    <a:pt x="1745" y="656"/>
                    <a:pt x="1586" y="608"/>
                    <a:pt x="1422" y="608"/>
                  </a:cubicBezTo>
                  <a:cubicBezTo>
                    <a:pt x="969" y="608"/>
                    <a:pt x="603" y="976"/>
                    <a:pt x="603" y="1428"/>
                  </a:cubicBezTo>
                  <a:cubicBezTo>
                    <a:pt x="603" y="1879"/>
                    <a:pt x="972" y="2246"/>
                    <a:pt x="1422" y="2246"/>
                  </a:cubicBezTo>
                  <a:cubicBezTo>
                    <a:pt x="1592" y="2246"/>
                    <a:pt x="1742" y="2192"/>
                    <a:pt x="1858" y="2090"/>
                  </a:cubicBezTo>
                  <a:cubicBezTo>
                    <a:pt x="1905" y="2047"/>
                    <a:pt x="1955" y="1980"/>
                    <a:pt x="2017" y="1980"/>
                  </a:cubicBezTo>
                  <a:cubicBezTo>
                    <a:pt x="2039" y="1980"/>
                    <a:pt x="2063" y="1988"/>
                    <a:pt x="2088" y="2009"/>
                  </a:cubicBezTo>
                  <a:cubicBezTo>
                    <a:pt x="2140" y="2051"/>
                    <a:pt x="2147" y="2121"/>
                    <a:pt x="2104" y="2174"/>
                  </a:cubicBezTo>
                  <a:cubicBezTo>
                    <a:pt x="2077" y="2206"/>
                    <a:pt x="2047" y="2237"/>
                    <a:pt x="2016" y="2264"/>
                  </a:cubicBezTo>
                  <a:cubicBezTo>
                    <a:pt x="1858" y="2405"/>
                    <a:pt x="1652" y="2480"/>
                    <a:pt x="1423" y="2480"/>
                  </a:cubicBezTo>
                  <a:cubicBezTo>
                    <a:pt x="842" y="2480"/>
                    <a:pt x="369" y="2007"/>
                    <a:pt x="369" y="1426"/>
                  </a:cubicBezTo>
                  <a:cubicBezTo>
                    <a:pt x="369" y="845"/>
                    <a:pt x="842" y="372"/>
                    <a:pt x="1423" y="372"/>
                  </a:cubicBezTo>
                  <a:close/>
                  <a:moveTo>
                    <a:pt x="1424" y="0"/>
                  </a:moveTo>
                  <a:cubicBezTo>
                    <a:pt x="640" y="0"/>
                    <a:pt x="1" y="639"/>
                    <a:pt x="1" y="1424"/>
                  </a:cubicBezTo>
                  <a:cubicBezTo>
                    <a:pt x="1" y="2207"/>
                    <a:pt x="640" y="2846"/>
                    <a:pt x="1424" y="2846"/>
                  </a:cubicBezTo>
                  <a:cubicBezTo>
                    <a:pt x="1795" y="2846"/>
                    <a:pt x="2148" y="2692"/>
                    <a:pt x="2387" y="2408"/>
                  </a:cubicBezTo>
                  <a:cubicBezTo>
                    <a:pt x="2470" y="2309"/>
                    <a:pt x="2509" y="2183"/>
                    <a:pt x="2498" y="2053"/>
                  </a:cubicBezTo>
                  <a:cubicBezTo>
                    <a:pt x="2487" y="1927"/>
                    <a:pt x="2425" y="1808"/>
                    <a:pt x="2326" y="1724"/>
                  </a:cubicBezTo>
                  <a:cubicBezTo>
                    <a:pt x="2237" y="1650"/>
                    <a:pt x="2127" y="1611"/>
                    <a:pt x="2013" y="1611"/>
                  </a:cubicBezTo>
                  <a:cubicBezTo>
                    <a:pt x="1999" y="1611"/>
                    <a:pt x="1986" y="1611"/>
                    <a:pt x="1972" y="1612"/>
                  </a:cubicBezTo>
                  <a:cubicBezTo>
                    <a:pt x="1842" y="1624"/>
                    <a:pt x="1726" y="1684"/>
                    <a:pt x="1642" y="1784"/>
                  </a:cubicBezTo>
                  <a:cubicBezTo>
                    <a:pt x="1586" y="1849"/>
                    <a:pt x="1508" y="1874"/>
                    <a:pt x="1424" y="1874"/>
                  </a:cubicBezTo>
                  <a:cubicBezTo>
                    <a:pt x="1175" y="1874"/>
                    <a:pt x="974" y="1672"/>
                    <a:pt x="974" y="1424"/>
                  </a:cubicBezTo>
                  <a:cubicBezTo>
                    <a:pt x="974" y="1175"/>
                    <a:pt x="1175" y="973"/>
                    <a:pt x="1424" y="973"/>
                  </a:cubicBezTo>
                  <a:cubicBezTo>
                    <a:pt x="1514" y="973"/>
                    <a:pt x="1601" y="1000"/>
                    <a:pt x="1675" y="1051"/>
                  </a:cubicBezTo>
                  <a:cubicBezTo>
                    <a:pt x="1759" y="1107"/>
                    <a:pt x="1853" y="1134"/>
                    <a:pt x="1947" y="1134"/>
                  </a:cubicBezTo>
                  <a:cubicBezTo>
                    <a:pt x="2103" y="1134"/>
                    <a:pt x="2257" y="1059"/>
                    <a:pt x="2351" y="920"/>
                  </a:cubicBezTo>
                  <a:cubicBezTo>
                    <a:pt x="2424" y="812"/>
                    <a:pt x="2450" y="682"/>
                    <a:pt x="2425" y="555"/>
                  </a:cubicBezTo>
                  <a:cubicBezTo>
                    <a:pt x="2401" y="428"/>
                    <a:pt x="2328" y="316"/>
                    <a:pt x="2220" y="244"/>
                  </a:cubicBezTo>
                  <a:cubicBezTo>
                    <a:pt x="1984" y="84"/>
                    <a:pt x="1710" y="0"/>
                    <a:pt x="1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5"/>
            <p:cNvSpPr/>
            <p:nvPr/>
          </p:nvSpPr>
          <p:spPr>
            <a:xfrm>
              <a:off x="7245072" y="792937"/>
              <a:ext cx="311756" cy="242805"/>
            </a:xfrm>
            <a:custGeom>
              <a:avLst/>
              <a:gdLst/>
              <a:ahLst/>
              <a:cxnLst/>
              <a:rect l="l" t="t" r="r" b="b"/>
              <a:pathLst>
                <a:path w="8229" h="6409" extrusionOk="0">
                  <a:moveTo>
                    <a:pt x="535" y="370"/>
                  </a:moveTo>
                  <a:cubicBezTo>
                    <a:pt x="611" y="370"/>
                    <a:pt x="672" y="431"/>
                    <a:pt x="672" y="507"/>
                  </a:cubicBezTo>
                  <a:cubicBezTo>
                    <a:pt x="672" y="585"/>
                    <a:pt x="611" y="644"/>
                    <a:pt x="535" y="644"/>
                  </a:cubicBezTo>
                  <a:cubicBezTo>
                    <a:pt x="459" y="644"/>
                    <a:pt x="398" y="584"/>
                    <a:pt x="398" y="507"/>
                  </a:cubicBezTo>
                  <a:cubicBezTo>
                    <a:pt x="398" y="431"/>
                    <a:pt x="459" y="370"/>
                    <a:pt x="535" y="370"/>
                  </a:cubicBezTo>
                  <a:close/>
                  <a:moveTo>
                    <a:pt x="7714" y="370"/>
                  </a:moveTo>
                  <a:cubicBezTo>
                    <a:pt x="7790" y="370"/>
                    <a:pt x="7852" y="431"/>
                    <a:pt x="7852" y="507"/>
                  </a:cubicBezTo>
                  <a:cubicBezTo>
                    <a:pt x="7852" y="585"/>
                    <a:pt x="7791" y="644"/>
                    <a:pt x="7714" y="644"/>
                  </a:cubicBezTo>
                  <a:cubicBezTo>
                    <a:pt x="7639" y="644"/>
                    <a:pt x="7577" y="584"/>
                    <a:pt x="7577" y="507"/>
                  </a:cubicBezTo>
                  <a:cubicBezTo>
                    <a:pt x="7577" y="431"/>
                    <a:pt x="7639" y="370"/>
                    <a:pt x="7714" y="370"/>
                  </a:cubicBezTo>
                  <a:close/>
                  <a:moveTo>
                    <a:pt x="4125" y="371"/>
                  </a:moveTo>
                  <a:cubicBezTo>
                    <a:pt x="4201" y="371"/>
                    <a:pt x="4262" y="433"/>
                    <a:pt x="4262" y="508"/>
                  </a:cubicBezTo>
                  <a:cubicBezTo>
                    <a:pt x="4262" y="585"/>
                    <a:pt x="4201" y="646"/>
                    <a:pt x="4125" y="646"/>
                  </a:cubicBezTo>
                  <a:cubicBezTo>
                    <a:pt x="4049" y="646"/>
                    <a:pt x="3987" y="585"/>
                    <a:pt x="3987" y="508"/>
                  </a:cubicBezTo>
                  <a:cubicBezTo>
                    <a:pt x="3987" y="433"/>
                    <a:pt x="4049" y="371"/>
                    <a:pt x="4125" y="371"/>
                  </a:cubicBezTo>
                  <a:close/>
                  <a:moveTo>
                    <a:pt x="535" y="3074"/>
                  </a:moveTo>
                  <a:cubicBezTo>
                    <a:pt x="611" y="3074"/>
                    <a:pt x="672" y="3136"/>
                    <a:pt x="672" y="3212"/>
                  </a:cubicBezTo>
                  <a:cubicBezTo>
                    <a:pt x="672" y="3288"/>
                    <a:pt x="611" y="3350"/>
                    <a:pt x="535" y="3350"/>
                  </a:cubicBezTo>
                  <a:cubicBezTo>
                    <a:pt x="459" y="3350"/>
                    <a:pt x="398" y="3288"/>
                    <a:pt x="398" y="3212"/>
                  </a:cubicBezTo>
                  <a:cubicBezTo>
                    <a:pt x="398" y="3136"/>
                    <a:pt x="459" y="3074"/>
                    <a:pt x="535" y="3074"/>
                  </a:cubicBezTo>
                  <a:close/>
                  <a:moveTo>
                    <a:pt x="7714" y="3074"/>
                  </a:moveTo>
                  <a:cubicBezTo>
                    <a:pt x="7790" y="3074"/>
                    <a:pt x="7852" y="3136"/>
                    <a:pt x="7852" y="3212"/>
                  </a:cubicBezTo>
                  <a:cubicBezTo>
                    <a:pt x="7852" y="3288"/>
                    <a:pt x="7791" y="3350"/>
                    <a:pt x="7714" y="3350"/>
                  </a:cubicBezTo>
                  <a:cubicBezTo>
                    <a:pt x="7639" y="3350"/>
                    <a:pt x="7577" y="3288"/>
                    <a:pt x="7577" y="3212"/>
                  </a:cubicBezTo>
                  <a:cubicBezTo>
                    <a:pt x="7577" y="3136"/>
                    <a:pt x="7639" y="3074"/>
                    <a:pt x="7714" y="3074"/>
                  </a:cubicBezTo>
                  <a:close/>
                  <a:moveTo>
                    <a:pt x="7267" y="729"/>
                  </a:moveTo>
                  <a:cubicBezTo>
                    <a:pt x="7325" y="852"/>
                    <a:pt x="7422" y="938"/>
                    <a:pt x="7537" y="981"/>
                  </a:cubicBezTo>
                  <a:lnTo>
                    <a:pt x="7537" y="2727"/>
                  </a:lnTo>
                  <a:lnTo>
                    <a:pt x="7542" y="2727"/>
                  </a:lnTo>
                  <a:lnTo>
                    <a:pt x="7542" y="2731"/>
                  </a:lnTo>
                  <a:cubicBezTo>
                    <a:pt x="7348" y="2809"/>
                    <a:pt x="7210" y="2995"/>
                    <a:pt x="7210" y="3212"/>
                  </a:cubicBezTo>
                  <a:cubicBezTo>
                    <a:pt x="7210" y="3429"/>
                    <a:pt x="7537" y="3686"/>
                    <a:pt x="7537" y="3686"/>
                  </a:cubicBezTo>
                  <a:lnTo>
                    <a:pt x="7537" y="5436"/>
                  </a:lnTo>
                  <a:cubicBezTo>
                    <a:pt x="7419" y="5480"/>
                    <a:pt x="7321" y="5567"/>
                    <a:pt x="7263" y="5678"/>
                  </a:cubicBezTo>
                  <a:lnTo>
                    <a:pt x="4563" y="5678"/>
                  </a:lnTo>
                  <a:cubicBezTo>
                    <a:pt x="4478" y="5517"/>
                    <a:pt x="4309" y="5405"/>
                    <a:pt x="4115" y="5405"/>
                  </a:cubicBezTo>
                  <a:cubicBezTo>
                    <a:pt x="3919" y="5405"/>
                    <a:pt x="3749" y="5517"/>
                    <a:pt x="3665" y="5678"/>
                  </a:cubicBezTo>
                  <a:lnTo>
                    <a:pt x="965" y="5678"/>
                  </a:lnTo>
                  <a:cubicBezTo>
                    <a:pt x="908" y="5567"/>
                    <a:pt x="810" y="5481"/>
                    <a:pt x="691" y="5436"/>
                  </a:cubicBezTo>
                  <a:lnTo>
                    <a:pt x="691" y="3680"/>
                  </a:lnTo>
                  <a:cubicBezTo>
                    <a:pt x="885" y="3608"/>
                    <a:pt x="1023" y="3423"/>
                    <a:pt x="1023" y="3204"/>
                  </a:cubicBezTo>
                  <a:cubicBezTo>
                    <a:pt x="1023" y="2985"/>
                    <a:pt x="885" y="2801"/>
                    <a:pt x="691" y="2729"/>
                  </a:cubicBezTo>
                  <a:lnTo>
                    <a:pt x="691" y="972"/>
                  </a:lnTo>
                  <a:cubicBezTo>
                    <a:pt x="810" y="928"/>
                    <a:pt x="908" y="841"/>
                    <a:pt x="965" y="729"/>
                  </a:cubicBezTo>
                  <a:lnTo>
                    <a:pt x="3677" y="729"/>
                  </a:lnTo>
                  <a:cubicBezTo>
                    <a:pt x="3677" y="729"/>
                    <a:pt x="3931" y="1013"/>
                    <a:pt x="4125" y="1013"/>
                  </a:cubicBezTo>
                  <a:cubicBezTo>
                    <a:pt x="4320" y="1013"/>
                    <a:pt x="4489" y="901"/>
                    <a:pt x="4573" y="729"/>
                  </a:cubicBezTo>
                  <a:close/>
                  <a:moveTo>
                    <a:pt x="535" y="5778"/>
                  </a:moveTo>
                  <a:cubicBezTo>
                    <a:pt x="611" y="5778"/>
                    <a:pt x="672" y="5839"/>
                    <a:pt x="672" y="5916"/>
                  </a:cubicBezTo>
                  <a:cubicBezTo>
                    <a:pt x="672" y="5991"/>
                    <a:pt x="611" y="6053"/>
                    <a:pt x="535" y="6053"/>
                  </a:cubicBezTo>
                  <a:cubicBezTo>
                    <a:pt x="459" y="6053"/>
                    <a:pt x="398" y="5991"/>
                    <a:pt x="398" y="5916"/>
                  </a:cubicBezTo>
                  <a:cubicBezTo>
                    <a:pt x="398" y="5839"/>
                    <a:pt x="459" y="5778"/>
                    <a:pt x="535" y="5778"/>
                  </a:cubicBezTo>
                  <a:close/>
                  <a:moveTo>
                    <a:pt x="4125" y="5778"/>
                  </a:moveTo>
                  <a:cubicBezTo>
                    <a:pt x="4201" y="5778"/>
                    <a:pt x="4262" y="5839"/>
                    <a:pt x="4262" y="5916"/>
                  </a:cubicBezTo>
                  <a:cubicBezTo>
                    <a:pt x="4262" y="5991"/>
                    <a:pt x="4201" y="6053"/>
                    <a:pt x="4125" y="6053"/>
                  </a:cubicBezTo>
                  <a:cubicBezTo>
                    <a:pt x="4049" y="6053"/>
                    <a:pt x="3987" y="5991"/>
                    <a:pt x="3987" y="5916"/>
                  </a:cubicBezTo>
                  <a:cubicBezTo>
                    <a:pt x="3987" y="5839"/>
                    <a:pt x="4049" y="5778"/>
                    <a:pt x="4125" y="5778"/>
                  </a:cubicBezTo>
                  <a:close/>
                  <a:moveTo>
                    <a:pt x="7714" y="5778"/>
                  </a:moveTo>
                  <a:cubicBezTo>
                    <a:pt x="7790" y="5778"/>
                    <a:pt x="7852" y="5839"/>
                    <a:pt x="7852" y="5916"/>
                  </a:cubicBezTo>
                  <a:cubicBezTo>
                    <a:pt x="7852" y="5991"/>
                    <a:pt x="7791" y="6053"/>
                    <a:pt x="7714" y="6053"/>
                  </a:cubicBezTo>
                  <a:cubicBezTo>
                    <a:pt x="7639" y="6053"/>
                    <a:pt x="7577" y="5991"/>
                    <a:pt x="7577" y="5916"/>
                  </a:cubicBezTo>
                  <a:cubicBezTo>
                    <a:pt x="7577" y="5839"/>
                    <a:pt x="7639" y="5778"/>
                    <a:pt x="7714" y="5778"/>
                  </a:cubicBezTo>
                  <a:close/>
                  <a:moveTo>
                    <a:pt x="4115" y="0"/>
                  </a:moveTo>
                  <a:cubicBezTo>
                    <a:pt x="3882" y="0"/>
                    <a:pt x="3687" y="157"/>
                    <a:pt x="3627" y="370"/>
                  </a:cubicBezTo>
                  <a:lnTo>
                    <a:pt x="1011" y="370"/>
                  </a:lnTo>
                  <a:cubicBezTo>
                    <a:pt x="953" y="157"/>
                    <a:pt x="756" y="1"/>
                    <a:pt x="525" y="1"/>
                  </a:cubicBezTo>
                  <a:cubicBezTo>
                    <a:pt x="505" y="1"/>
                    <a:pt x="484" y="2"/>
                    <a:pt x="463" y="4"/>
                  </a:cubicBezTo>
                  <a:cubicBezTo>
                    <a:pt x="230" y="32"/>
                    <a:pt x="43" y="224"/>
                    <a:pt x="22" y="459"/>
                  </a:cubicBezTo>
                  <a:cubicBezTo>
                    <a:pt x="1" y="688"/>
                    <a:pt x="135" y="889"/>
                    <a:pt x="331" y="972"/>
                  </a:cubicBezTo>
                  <a:lnTo>
                    <a:pt x="331" y="2739"/>
                  </a:lnTo>
                  <a:cubicBezTo>
                    <a:pt x="148" y="2815"/>
                    <a:pt x="20" y="2996"/>
                    <a:pt x="20" y="3205"/>
                  </a:cubicBezTo>
                  <a:cubicBezTo>
                    <a:pt x="20" y="3415"/>
                    <a:pt x="147" y="3596"/>
                    <a:pt x="331" y="3671"/>
                  </a:cubicBezTo>
                  <a:lnTo>
                    <a:pt x="331" y="5439"/>
                  </a:lnTo>
                  <a:cubicBezTo>
                    <a:pt x="135" y="5522"/>
                    <a:pt x="1" y="5723"/>
                    <a:pt x="22" y="5952"/>
                  </a:cubicBezTo>
                  <a:cubicBezTo>
                    <a:pt x="44" y="6187"/>
                    <a:pt x="230" y="6378"/>
                    <a:pt x="464" y="6405"/>
                  </a:cubicBezTo>
                  <a:cubicBezTo>
                    <a:pt x="484" y="6407"/>
                    <a:pt x="505" y="6408"/>
                    <a:pt x="525" y="6408"/>
                  </a:cubicBezTo>
                  <a:cubicBezTo>
                    <a:pt x="757" y="6408"/>
                    <a:pt x="953" y="6252"/>
                    <a:pt x="1012" y="6040"/>
                  </a:cubicBezTo>
                  <a:lnTo>
                    <a:pt x="3629" y="6040"/>
                  </a:lnTo>
                  <a:cubicBezTo>
                    <a:pt x="3687" y="6252"/>
                    <a:pt x="3883" y="6409"/>
                    <a:pt x="4116" y="6409"/>
                  </a:cubicBezTo>
                  <a:cubicBezTo>
                    <a:pt x="4347" y="6409"/>
                    <a:pt x="4542" y="6252"/>
                    <a:pt x="4603" y="6040"/>
                  </a:cubicBezTo>
                  <a:lnTo>
                    <a:pt x="7218" y="6040"/>
                  </a:lnTo>
                  <a:cubicBezTo>
                    <a:pt x="7277" y="6253"/>
                    <a:pt x="7471" y="6409"/>
                    <a:pt x="7702" y="6409"/>
                  </a:cubicBezTo>
                  <a:cubicBezTo>
                    <a:pt x="7723" y="6409"/>
                    <a:pt x="7744" y="6407"/>
                    <a:pt x="7766" y="6405"/>
                  </a:cubicBezTo>
                  <a:cubicBezTo>
                    <a:pt x="7998" y="6378"/>
                    <a:pt x="8186" y="6187"/>
                    <a:pt x="8208" y="5952"/>
                  </a:cubicBezTo>
                  <a:cubicBezTo>
                    <a:pt x="8229" y="5723"/>
                    <a:pt x="8096" y="5520"/>
                    <a:pt x="7899" y="5439"/>
                  </a:cubicBezTo>
                  <a:lnTo>
                    <a:pt x="7899" y="3671"/>
                  </a:lnTo>
                  <a:cubicBezTo>
                    <a:pt x="8081" y="3596"/>
                    <a:pt x="8211" y="3415"/>
                    <a:pt x="8211" y="3205"/>
                  </a:cubicBezTo>
                  <a:cubicBezTo>
                    <a:pt x="8211" y="2996"/>
                    <a:pt x="8082" y="2815"/>
                    <a:pt x="7899" y="2739"/>
                  </a:cubicBezTo>
                  <a:lnTo>
                    <a:pt x="7899" y="972"/>
                  </a:lnTo>
                  <a:cubicBezTo>
                    <a:pt x="8081" y="895"/>
                    <a:pt x="8210" y="716"/>
                    <a:pt x="8210" y="506"/>
                  </a:cubicBezTo>
                  <a:cubicBezTo>
                    <a:pt x="8210" y="227"/>
                    <a:pt x="7983" y="0"/>
                    <a:pt x="7704" y="0"/>
                  </a:cubicBezTo>
                  <a:cubicBezTo>
                    <a:pt x="7472" y="0"/>
                    <a:pt x="7278" y="157"/>
                    <a:pt x="7217" y="370"/>
                  </a:cubicBezTo>
                  <a:lnTo>
                    <a:pt x="4602" y="370"/>
                  </a:lnTo>
                  <a:cubicBezTo>
                    <a:pt x="4542" y="157"/>
                    <a:pt x="4346" y="0"/>
                    <a:pt x="4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7" name="Google Shape;1797;p45"/>
          <p:cNvGrpSpPr/>
          <p:nvPr/>
        </p:nvGrpSpPr>
        <p:grpSpPr>
          <a:xfrm>
            <a:off x="6373909" y="832094"/>
            <a:ext cx="341362" cy="302150"/>
            <a:chOff x="6364624" y="740505"/>
            <a:chExt cx="476896" cy="422115"/>
          </a:xfrm>
        </p:grpSpPr>
        <p:sp>
          <p:nvSpPr>
            <p:cNvPr id="1798" name="Google Shape;1798;p45"/>
            <p:cNvSpPr/>
            <p:nvPr/>
          </p:nvSpPr>
          <p:spPr>
            <a:xfrm>
              <a:off x="6638230" y="799719"/>
              <a:ext cx="143622" cy="142410"/>
            </a:xfrm>
            <a:custGeom>
              <a:avLst/>
              <a:gdLst/>
              <a:ahLst/>
              <a:cxnLst/>
              <a:rect l="l" t="t" r="r" b="b"/>
              <a:pathLst>
                <a:path w="3791" h="3759" extrusionOk="0">
                  <a:moveTo>
                    <a:pt x="1880" y="370"/>
                  </a:moveTo>
                  <a:cubicBezTo>
                    <a:pt x="2712" y="370"/>
                    <a:pt x="3391" y="1049"/>
                    <a:pt x="3391" y="1881"/>
                  </a:cubicBezTo>
                  <a:cubicBezTo>
                    <a:pt x="3391" y="2730"/>
                    <a:pt x="2671" y="3380"/>
                    <a:pt x="1880" y="3390"/>
                  </a:cubicBezTo>
                  <a:cubicBezTo>
                    <a:pt x="1873" y="3390"/>
                    <a:pt x="1867" y="3390"/>
                    <a:pt x="1861" y="3390"/>
                  </a:cubicBezTo>
                  <a:cubicBezTo>
                    <a:pt x="1320" y="3390"/>
                    <a:pt x="846" y="3110"/>
                    <a:pt x="582" y="2638"/>
                  </a:cubicBezTo>
                  <a:cubicBezTo>
                    <a:pt x="413" y="2337"/>
                    <a:pt x="351" y="1983"/>
                    <a:pt x="391" y="1643"/>
                  </a:cubicBezTo>
                  <a:cubicBezTo>
                    <a:pt x="475" y="925"/>
                    <a:pt x="1173" y="370"/>
                    <a:pt x="1880" y="370"/>
                  </a:cubicBezTo>
                  <a:close/>
                  <a:moveTo>
                    <a:pt x="1880" y="0"/>
                  </a:moveTo>
                  <a:cubicBezTo>
                    <a:pt x="844" y="0"/>
                    <a:pt x="1" y="843"/>
                    <a:pt x="1" y="1879"/>
                  </a:cubicBezTo>
                  <a:cubicBezTo>
                    <a:pt x="1" y="2915"/>
                    <a:pt x="844" y="3758"/>
                    <a:pt x="1880" y="3758"/>
                  </a:cubicBezTo>
                  <a:cubicBezTo>
                    <a:pt x="2964" y="3758"/>
                    <a:pt x="3791" y="2750"/>
                    <a:pt x="3721" y="1690"/>
                  </a:cubicBezTo>
                  <a:cubicBezTo>
                    <a:pt x="3691" y="1261"/>
                    <a:pt x="3512" y="854"/>
                    <a:pt x="3209" y="550"/>
                  </a:cubicBezTo>
                  <a:cubicBezTo>
                    <a:pt x="2858" y="202"/>
                    <a:pt x="2376" y="0"/>
                    <a:pt x="1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5"/>
            <p:cNvSpPr/>
            <p:nvPr/>
          </p:nvSpPr>
          <p:spPr>
            <a:xfrm>
              <a:off x="6693731" y="842529"/>
              <a:ext cx="32960" cy="56903"/>
            </a:xfrm>
            <a:custGeom>
              <a:avLst/>
              <a:gdLst/>
              <a:ahLst/>
              <a:cxnLst/>
              <a:rect l="l" t="t" r="r" b="b"/>
              <a:pathLst>
                <a:path w="870" h="1502" extrusionOk="0">
                  <a:moveTo>
                    <a:pt x="661" y="1"/>
                  </a:moveTo>
                  <a:cubicBezTo>
                    <a:pt x="588" y="1"/>
                    <a:pt x="518" y="45"/>
                    <a:pt x="489" y="117"/>
                  </a:cubicBezTo>
                  <a:lnTo>
                    <a:pt x="39" y="1248"/>
                  </a:lnTo>
                  <a:cubicBezTo>
                    <a:pt x="1" y="1342"/>
                    <a:pt x="48" y="1450"/>
                    <a:pt x="142" y="1488"/>
                  </a:cubicBezTo>
                  <a:cubicBezTo>
                    <a:pt x="164" y="1497"/>
                    <a:pt x="188" y="1501"/>
                    <a:pt x="210" y="1501"/>
                  </a:cubicBezTo>
                  <a:cubicBezTo>
                    <a:pt x="284" y="1501"/>
                    <a:pt x="353" y="1456"/>
                    <a:pt x="382" y="1384"/>
                  </a:cubicBezTo>
                  <a:lnTo>
                    <a:pt x="832" y="254"/>
                  </a:lnTo>
                  <a:cubicBezTo>
                    <a:pt x="869" y="157"/>
                    <a:pt x="823" y="51"/>
                    <a:pt x="729" y="14"/>
                  </a:cubicBezTo>
                  <a:cubicBezTo>
                    <a:pt x="706" y="5"/>
                    <a:pt x="683" y="1"/>
                    <a:pt x="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5"/>
            <p:cNvSpPr/>
            <p:nvPr/>
          </p:nvSpPr>
          <p:spPr>
            <a:xfrm>
              <a:off x="6729078" y="844575"/>
              <a:ext cx="26785" cy="52736"/>
            </a:xfrm>
            <a:custGeom>
              <a:avLst/>
              <a:gdLst/>
              <a:ahLst/>
              <a:cxnLst/>
              <a:rect l="l" t="t" r="r" b="b"/>
              <a:pathLst>
                <a:path w="707" h="1392" extrusionOk="0">
                  <a:moveTo>
                    <a:pt x="211" y="1"/>
                  </a:moveTo>
                  <a:cubicBezTo>
                    <a:pt x="179" y="1"/>
                    <a:pt x="146" y="9"/>
                    <a:pt x="116" y="27"/>
                  </a:cubicBezTo>
                  <a:cubicBezTo>
                    <a:pt x="29" y="79"/>
                    <a:pt x="1" y="193"/>
                    <a:pt x="53" y="279"/>
                  </a:cubicBezTo>
                  <a:lnTo>
                    <a:pt x="299" y="688"/>
                  </a:lnTo>
                  <a:lnTo>
                    <a:pt x="52" y="1116"/>
                  </a:lnTo>
                  <a:cubicBezTo>
                    <a:pt x="1" y="1203"/>
                    <a:pt x="31" y="1316"/>
                    <a:pt x="119" y="1368"/>
                  </a:cubicBezTo>
                  <a:cubicBezTo>
                    <a:pt x="148" y="1384"/>
                    <a:pt x="179" y="1392"/>
                    <a:pt x="210" y="1392"/>
                  </a:cubicBezTo>
                  <a:cubicBezTo>
                    <a:pt x="275" y="1392"/>
                    <a:pt x="336" y="1359"/>
                    <a:pt x="371" y="1301"/>
                  </a:cubicBezTo>
                  <a:lnTo>
                    <a:pt x="673" y="779"/>
                  </a:lnTo>
                  <a:cubicBezTo>
                    <a:pt x="707" y="721"/>
                    <a:pt x="706" y="649"/>
                    <a:pt x="671" y="592"/>
                  </a:cubicBezTo>
                  <a:lnTo>
                    <a:pt x="370" y="91"/>
                  </a:lnTo>
                  <a:cubicBezTo>
                    <a:pt x="335" y="33"/>
                    <a:pt x="274"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5"/>
            <p:cNvSpPr/>
            <p:nvPr/>
          </p:nvSpPr>
          <p:spPr>
            <a:xfrm>
              <a:off x="6663044" y="844575"/>
              <a:ext cx="26785" cy="52736"/>
            </a:xfrm>
            <a:custGeom>
              <a:avLst/>
              <a:gdLst/>
              <a:ahLst/>
              <a:cxnLst/>
              <a:rect l="l" t="t" r="r" b="b"/>
              <a:pathLst>
                <a:path w="707" h="1392" extrusionOk="0">
                  <a:moveTo>
                    <a:pt x="495" y="0"/>
                  </a:moveTo>
                  <a:cubicBezTo>
                    <a:pt x="433" y="0"/>
                    <a:pt x="373" y="32"/>
                    <a:pt x="338" y="90"/>
                  </a:cubicBezTo>
                  <a:lnTo>
                    <a:pt x="36" y="591"/>
                  </a:lnTo>
                  <a:cubicBezTo>
                    <a:pt x="0" y="648"/>
                    <a:pt x="0" y="720"/>
                    <a:pt x="35" y="778"/>
                  </a:cubicBezTo>
                  <a:lnTo>
                    <a:pt x="337" y="1301"/>
                  </a:lnTo>
                  <a:cubicBezTo>
                    <a:pt x="371" y="1359"/>
                    <a:pt x="433" y="1392"/>
                    <a:pt x="497" y="1392"/>
                  </a:cubicBezTo>
                  <a:cubicBezTo>
                    <a:pt x="528" y="1392"/>
                    <a:pt x="559" y="1384"/>
                    <a:pt x="589" y="1368"/>
                  </a:cubicBezTo>
                  <a:cubicBezTo>
                    <a:pt x="676" y="1316"/>
                    <a:pt x="706" y="1203"/>
                    <a:pt x="655" y="1116"/>
                  </a:cubicBezTo>
                  <a:lnTo>
                    <a:pt x="408" y="688"/>
                  </a:lnTo>
                  <a:lnTo>
                    <a:pt x="654" y="279"/>
                  </a:lnTo>
                  <a:cubicBezTo>
                    <a:pt x="706" y="191"/>
                    <a:pt x="679" y="79"/>
                    <a:pt x="591" y="27"/>
                  </a:cubicBezTo>
                  <a:cubicBezTo>
                    <a:pt x="561" y="9"/>
                    <a:pt x="528" y="0"/>
                    <a:pt x="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5"/>
            <p:cNvSpPr/>
            <p:nvPr/>
          </p:nvSpPr>
          <p:spPr>
            <a:xfrm>
              <a:off x="6449487" y="767289"/>
              <a:ext cx="18677" cy="18677"/>
            </a:xfrm>
            <a:custGeom>
              <a:avLst/>
              <a:gdLst/>
              <a:ahLst/>
              <a:cxnLst/>
              <a:rect l="l" t="t" r="r" b="b"/>
              <a:pathLst>
                <a:path w="493" h="493" extrusionOk="0">
                  <a:moveTo>
                    <a:pt x="245"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5"/>
            <p:cNvSpPr/>
            <p:nvPr/>
          </p:nvSpPr>
          <p:spPr>
            <a:xfrm>
              <a:off x="6485212" y="767289"/>
              <a:ext cx="18715" cy="18677"/>
            </a:xfrm>
            <a:custGeom>
              <a:avLst/>
              <a:gdLst/>
              <a:ahLst/>
              <a:cxnLst/>
              <a:rect l="l" t="t" r="r" b="b"/>
              <a:pathLst>
                <a:path w="494" h="493" extrusionOk="0">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5"/>
            <p:cNvSpPr/>
            <p:nvPr/>
          </p:nvSpPr>
          <p:spPr>
            <a:xfrm>
              <a:off x="6364624" y="740505"/>
              <a:ext cx="476896" cy="422115"/>
            </a:xfrm>
            <a:custGeom>
              <a:avLst/>
              <a:gdLst/>
              <a:ahLst/>
              <a:cxnLst/>
              <a:rect l="l" t="t" r="r" b="b"/>
              <a:pathLst>
                <a:path w="12588" h="11142" extrusionOk="0">
                  <a:moveTo>
                    <a:pt x="6537" y="3016"/>
                  </a:moveTo>
                  <a:cubicBezTo>
                    <a:pt x="6514" y="3158"/>
                    <a:pt x="6500" y="3305"/>
                    <a:pt x="6500" y="3456"/>
                  </a:cubicBezTo>
                  <a:cubicBezTo>
                    <a:pt x="6500" y="3761"/>
                    <a:pt x="6551" y="4054"/>
                    <a:pt x="6645" y="4326"/>
                  </a:cubicBezTo>
                  <a:lnTo>
                    <a:pt x="1577" y="4326"/>
                  </a:lnTo>
                  <a:lnTo>
                    <a:pt x="1577" y="3016"/>
                  </a:lnTo>
                  <a:close/>
                  <a:moveTo>
                    <a:pt x="9102" y="1160"/>
                  </a:moveTo>
                  <a:cubicBezTo>
                    <a:pt x="10361" y="1161"/>
                    <a:pt x="11385" y="2184"/>
                    <a:pt x="11385" y="3444"/>
                  </a:cubicBezTo>
                  <a:cubicBezTo>
                    <a:pt x="11385" y="3712"/>
                    <a:pt x="11338" y="3980"/>
                    <a:pt x="11244" y="4232"/>
                  </a:cubicBezTo>
                  <a:cubicBezTo>
                    <a:pt x="10908" y="5146"/>
                    <a:pt x="10023" y="5715"/>
                    <a:pt x="9102" y="5723"/>
                  </a:cubicBezTo>
                  <a:cubicBezTo>
                    <a:pt x="9095" y="5723"/>
                    <a:pt x="9088" y="5723"/>
                    <a:pt x="9081" y="5723"/>
                  </a:cubicBezTo>
                  <a:cubicBezTo>
                    <a:pt x="7849" y="5723"/>
                    <a:pt x="6818" y="4671"/>
                    <a:pt x="6818" y="3443"/>
                  </a:cubicBezTo>
                  <a:cubicBezTo>
                    <a:pt x="6818" y="2184"/>
                    <a:pt x="7843" y="1160"/>
                    <a:pt x="9102" y="1160"/>
                  </a:cubicBezTo>
                  <a:close/>
                  <a:moveTo>
                    <a:pt x="9506" y="7178"/>
                  </a:moveTo>
                  <a:lnTo>
                    <a:pt x="9506" y="9584"/>
                  </a:lnTo>
                  <a:cubicBezTo>
                    <a:pt x="9506" y="9789"/>
                    <a:pt x="9354" y="9971"/>
                    <a:pt x="9149" y="9990"/>
                  </a:cubicBezTo>
                  <a:cubicBezTo>
                    <a:pt x="9137" y="9991"/>
                    <a:pt x="9125" y="9992"/>
                    <a:pt x="9113" y="9992"/>
                  </a:cubicBezTo>
                  <a:cubicBezTo>
                    <a:pt x="8896" y="9992"/>
                    <a:pt x="8719" y="9813"/>
                    <a:pt x="8719" y="9592"/>
                  </a:cubicBezTo>
                  <a:lnTo>
                    <a:pt x="8719" y="7178"/>
                  </a:lnTo>
                  <a:close/>
                  <a:moveTo>
                    <a:pt x="621" y="1"/>
                  </a:moveTo>
                  <a:cubicBezTo>
                    <a:pt x="279" y="1"/>
                    <a:pt x="0" y="279"/>
                    <a:pt x="5" y="621"/>
                  </a:cubicBezTo>
                  <a:lnTo>
                    <a:pt x="5" y="7585"/>
                  </a:lnTo>
                  <a:cubicBezTo>
                    <a:pt x="0" y="7687"/>
                    <a:pt x="83" y="7769"/>
                    <a:pt x="184" y="7769"/>
                  </a:cubicBezTo>
                  <a:cubicBezTo>
                    <a:pt x="287" y="7769"/>
                    <a:pt x="367" y="7585"/>
                    <a:pt x="367" y="7585"/>
                  </a:cubicBezTo>
                  <a:lnTo>
                    <a:pt x="367" y="1933"/>
                  </a:lnTo>
                  <a:lnTo>
                    <a:pt x="6848" y="1933"/>
                  </a:lnTo>
                  <a:cubicBezTo>
                    <a:pt x="6704" y="2142"/>
                    <a:pt x="6592" y="2374"/>
                    <a:pt x="6514" y="2622"/>
                  </a:cubicBezTo>
                  <a:lnTo>
                    <a:pt x="1370" y="2622"/>
                  </a:lnTo>
                  <a:cubicBezTo>
                    <a:pt x="1267" y="2622"/>
                    <a:pt x="1185" y="2704"/>
                    <a:pt x="1185" y="2806"/>
                  </a:cubicBezTo>
                  <a:lnTo>
                    <a:pt x="1185" y="4502"/>
                  </a:lnTo>
                  <a:cubicBezTo>
                    <a:pt x="1185" y="4604"/>
                    <a:pt x="1267" y="4686"/>
                    <a:pt x="1370" y="4686"/>
                  </a:cubicBezTo>
                  <a:lnTo>
                    <a:pt x="6751" y="4686"/>
                  </a:lnTo>
                  <a:cubicBezTo>
                    <a:pt x="7169" y="5474"/>
                    <a:pt x="7977" y="6028"/>
                    <a:pt x="8917" y="6092"/>
                  </a:cubicBezTo>
                  <a:lnTo>
                    <a:pt x="8917" y="6817"/>
                  </a:lnTo>
                  <a:lnTo>
                    <a:pt x="8464" y="6817"/>
                  </a:lnTo>
                  <a:cubicBezTo>
                    <a:pt x="8388" y="6817"/>
                    <a:pt x="8326" y="6878"/>
                    <a:pt x="8326" y="6954"/>
                  </a:cubicBezTo>
                  <a:lnTo>
                    <a:pt x="8326" y="9714"/>
                  </a:lnTo>
                  <a:cubicBezTo>
                    <a:pt x="8326" y="9880"/>
                    <a:pt x="8436" y="10095"/>
                    <a:pt x="8573" y="10190"/>
                  </a:cubicBezTo>
                  <a:cubicBezTo>
                    <a:pt x="8749" y="10315"/>
                    <a:pt x="8929" y="10369"/>
                    <a:pt x="9097" y="10369"/>
                  </a:cubicBezTo>
                  <a:cubicBezTo>
                    <a:pt x="9522" y="10369"/>
                    <a:pt x="9867" y="10024"/>
                    <a:pt x="9867" y="9600"/>
                  </a:cubicBezTo>
                  <a:lnTo>
                    <a:pt x="9867" y="7001"/>
                  </a:lnTo>
                  <a:cubicBezTo>
                    <a:pt x="9867" y="6899"/>
                    <a:pt x="9785" y="6816"/>
                    <a:pt x="9683" y="6816"/>
                  </a:cubicBezTo>
                  <a:lnTo>
                    <a:pt x="9277" y="6816"/>
                  </a:lnTo>
                  <a:lnTo>
                    <a:pt x="9277" y="6100"/>
                  </a:lnTo>
                  <a:cubicBezTo>
                    <a:pt x="10649" y="6006"/>
                    <a:pt x="11736" y="4856"/>
                    <a:pt x="11736" y="3458"/>
                  </a:cubicBezTo>
                  <a:cubicBezTo>
                    <a:pt x="11736" y="2906"/>
                    <a:pt x="11566" y="2393"/>
                    <a:pt x="11276" y="1968"/>
                  </a:cubicBezTo>
                  <a:lnTo>
                    <a:pt x="12192" y="1968"/>
                  </a:lnTo>
                  <a:lnTo>
                    <a:pt x="12192" y="10530"/>
                  </a:lnTo>
                  <a:cubicBezTo>
                    <a:pt x="12192" y="10668"/>
                    <a:pt x="12080" y="10781"/>
                    <a:pt x="11941" y="10781"/>
                  </a:cubicBezTo>
                  <a:lnTo>
                    <a:pt x="556" y="10781"/>
                  </a:lnTo>
                  <a:cubicBezTo>
                    <a:pt x="450" y="10781"/>
                    <a:pt x="366" y="10695"/>
                    <a:pt x="366" y="10589"/>
                  </a:cubicBezTo>
                  <a:lnTo>
                    <a:pt x="366" y="8421"/>
                  </a:lnTo>
                  <a:cubicBezTo>
                    <a:pt x="366" y="8373"/>
                    <a:pt x="341" y="8327"/>
                    <a:pt x="303" y="8301"/>
                  </a:cubicBezTo>
                  <a:cubicBezTo>
                    <a:pt x="263" y="8274"/>
                    <a:pt x="223" y="8262"/>
                    <a:pt x="185" y="8262"/>
                  </a:cubicBezTo>
                  <a:cubicBezTo>
                    <a:pt x="86" y="8262"/>
                    <a:pt x="5" y="8345"/>
                    <a:pt x="5" y="8446"/>
                  </a:cubicBezTo>
                  <a:lnTo>
                    <a:pt x="5" y="10521"/>
                  </a:lnTo>
                  <a:cubicBezTo>
                    <a:pt x="5" y="10864"/>
                    <a:pt x="283" y="11141"/>
                    <a:pt x="625" y="11141"/>
                  </a:cubicBezTo>
                  <a:lnTo>
                    <a:pt x="11966" y="11141"/>
                  </a:lnTo>
                  <a:cubicBezTo>
                    <a:pt x="12308" y="11141"/>
                    <a:pt x="12586" y="10864"/>
                    <a:pt x="12586" y="10521"/>
                  </a:cubicBezTo>
                  <a:lnTo>
                    <a:pt x="12586" y="623"/>
                  </a:lnTo>
                  <a:cubicBezTo>
                    <a:pt x="12587" y="279"/>
                    <a:pt x="12307" y="2"/>
                    <a:pt x="11966" y="2"/>
                  </a:cubicBezTo>
                  <a:lnTo>
                    <a:pt x="10946" y="2"/>
                  </a:lnTo>
                  <a:cubicBezTo>
                    <a:pt x="10841" y="2"/>
                    <a:pt x="10757" y="91"/>
                    <a:pt x="10767" y="199"/>
                  </a:cubicBezTo>
                  <a:cubicBezTo>
                    <a:pt x="10775" y="293"/>
                    <a:pt x="10860" y="362"/>
                    <a:pt x="10955" y="362"/>
                  </a:cubicBezTo>
                  <a:lnTo>
                    <a:pt x="11975" y="362"/>
                  </a:lnTo>
                  <a:cubicBezTo>
                    <a:pt x="12114" y="362"/>
                    <a:pt x="12227" y="475"/>
                    <a:pt x="12227" y="613"/>
                  </a:cubicBezTo>
                  <a:lnTo>
                    <a:pt x="12227" y="1575"/>
                  </a:lnTo>
                  <a:lnTo>
                    <a:pt x="11001" y="1575"/>
                  </a:lnTo>
                  <a:cubicBezTo>
                    <a:pt x="10520" y="1086"/>
                    <a:pt x="9850" y="784"/>
                    <a:pt x="9112" y="784"/>
                  </a:cubicBezTo>
                  <a:cubicBezTo>
                    <a:pt x="8374" y="784"/>
                    <a:pt x="7704" y="1086"/>
                    <a:pt x="7223" y="1575"/>
                  </a:cubicBezTo>
                  <a:lnTo>
                    <a:pt x="366" y="1575"/>
                  </a:lnTo>
                  <a:lnTo>
                    <a:pt x="366" y="623"/>
                  </a:lnTo>
                  <a:cubicBezTo>
                    <a:pt x="366" y="623"/>
                    <a:pt x="482" y="371"/>
                    <a:pt x="621" y="362"/>
                  </a:cubicBezTo>
                  <a:lnTo>
                    <a:pt x="10091" y="362"/>
                  </a:lnTo>
                  <a:cubicBezTo>
                    <a:pt x="10096" y="362"/>
                    <a:pt x="10101" y="363"/>
                    <a:pt x="10106" y="363"/>
                  </a:cubicBezTo>
                  <a:cubicBezTo>
                    <a:pt x="10201" y="363"/>
                    <a:pt x="10276" y="283"/>
                    <a:pt x="10276" y="185"/>
                  </a:cubicBezTo>
                  <a:cubicBezTo>
                    <a:pt x="10276" y="83"/>
                    <a:pt x="10194" y="1"/>
                    <a:pt x="10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5"/>
            <p:cNvSpPr/>
            <p:nvPr/>
          </p:nvSpPr>
          <p:spPr>
            <a:xfrm>
              <a:off x="6483886" y="931331"/>
              <a:ext cx="13714" cy="201927"/>
            </a:xfrm>
            <a:custGeom>
              <a:avLst/>
              <a:gdLst/>
              <a:ahLst/>
              <a:cxnLst/>
              <a:rect l="l" t="t" r="r" b="b"/>
              <a:pathLst>
                <a:path w="362" h="5330" extrusionOk="0">
                  <a:moveTo>
                    <a:pt x="181" y="1"/>
                  </a:moveTo>
                  <a:cubicBezTo>
                    <a:pt x="82" y="1"/>
                    <a:pt x="0" y="83"/>
                    <a:pt x="0" y="185"/>
                  </a:cubicBezTo>
                  <a:lnTo>
                    <a:pt x="0" y="5140"/>
                  </a:lnTo>
                  <a:cubicBezTo>
                    <a:pt x="0" y="5228"/>
                    <a:pt x="58" y="5309"/>
                    <a:pt x="145" y="5326"/>
                  </a:cubicBezTo>
                  <a:cubicBezTo>
                    <a:pt x="157" y="5329"/>
                    <a:pt x="169" y="5330"/>
                    <a:pt x="181" y="5330"/>
                  </a:cubicBezTo>
                  <a:cubicBezTo>
                    <a:pt x="281" y="5330"/>
                    <a:pt x="362" y="5247"/>
                    <a:pt x="362" y="5145"/>
                  </a:cubicBezTo>
                  <a:lnTo>
                    <a:pt x="362" y="190"/>
                  </a:lnTo>
                  <a:cubicBezTo>
                    <a:pt x="362" y="102"/>
                    <a:pt x="304" y="21"/>
                    <a:pt x="218" y="5"/>
                  </a:cubicBezTo>
                  <a:cubicBezTo>
                    <a:pt x="206" y="2"/>
                    <a:pt x="193"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5"/>
            <p:cNvSpPr/>
            <p:nvPr/>
          </p:nvSpPr>
          <p:spPr>
            <a:xfrm>
              <a:off x="6410162" y="949062"/>
              <a:ext cx="51940" cy="13676"/>
            </a:xfrm>
            <a:custGeom>
              <a:avLst/>
              <a:gdLst/>
              <a:ahLst/>
              <a:cxnLst/>
              <a:rect l="l" t="t" r="r" b="b"/>
              <a:pathLst>
                <a:path w="1371" h="361" extrusionOk="0">
                  <a:moveTo>
                    <a:pt x="197" y="1"/>
                  </a:moveTo>
                  <a:cubicBezTo>
                    <a:pt x="102" y="1"/>
                    <a:pt x="17" y="71"/>
                    <a:pt x="9" y="166"/>
                  </a:cubicBezTo>
                  <a:cubicBezTo>
                    <a:pt x="0" y="272"/>
                    <a:pt x="84" y="361"/>
                    <a:pt x="189" y="361"/>
                  </a:cubicBezTo>
                  <a:lnTo>
                    <a:pt x="1173" y="361"/>
                  </a:lnTo>
                  <a:cubicBezTo>
                    <a:pt x="1269" y="361"/>
                    <a:pt x="1354" y="292"/>
                    <a:pt x="1362" y="197"/>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5"/>
            <p:cNvSpPr/>
            <p:nvPr/>
          </p:nvSpPr>
          <p:spPr>
            <a:xfrm>
              <a:off x="6410162" y="980127"/>
              <a:ext cx="51940" cy="13676"/>
            </a:xfrm>
            <a:custGeom>
              <a:avLst/>
              <a:gdLst/>
              <a:ahLst/>
              <a:cxnLst/>
              <a:rect l="l" t="t" r="r" b="b"/>
              <a:pathLst>
                <a:path w="1371" h="361" extrusionOk="0">
                  <a:moveTo>
                    <a:pt x="197" y="1"/>
                  </a:moveTo>
                  <a:cubicBezTo>
                    <a:pt x="102" y="1"/>
                    <a:pt x="17" y="70"/>
                    <a:pt x="9" y="165"/>
                  </a:cubicBezTo>
                  <a:cubicBezTo>
                    <a:pt x="0" y="272"/>
                    <a:pt x="84" y="361"/>
                    <a:pt x="189" y="361"/>
                  </a:cubicBezTo>
                  <a:lnTo>
                    <a:pt x="1173" y="361"/>
                  </a:lnTo>
                  <a:cubicBezTo>
                    <a:pt x="1269" y="361"/>
                    <a:pt x="1354" y="291"/>
                    <a:pt x="1362" y="196"/>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5"/>
            <p:cNvSpPr/>
            <p:nvPr/>
          </p:nvSpPr>
          <p:spPr>
            <a:xfrm>
              <a:off x="6410162" y="1009943"/>
              <a:ext cx="51902" cy="13676"/>
            </a:xfrm>
            <a:custGeom>
              <a:avLst/>
              <a:gdLst/>
              <a:ahLst/>
              <a:cxnLst/>
              <a:rect l="l" t="t" r="r" b="b"/>
              <a:pathLst>
                <a:path w="1370" h="361" extrusionOk="0">
                  <a:moveTo>
                    <a:pt x="197" y="0"/>
                  </a:moveTo>
                  <a:cubicBezTo>
                    <a:pt x="102" y="0"/>
                    <a:pt x="17" y="69"/>
                    <a:pt x="9" y="164"/>
                  </a:cubicBezTo>
                  <a:cubicBezTo>
                    <a:pt x="0" y="270"/>
                    <a:pt x="84" y="360"/>
                    <a:pt x="189" y="360"/>
                  </a:cubicBezTo>
                  <a:lnTo>
                    <a:pt x="1171" y="360"/>
                  </a:lnTo>
                  <a:cubicBezTo>
                    <a:pt x="1268" y="360"/>
                    <a:pt x="1353" y="290"/>
                    <a:pt x="1360" y="197"/>
                  </a:cubicBezTo>
                  <a:cubicBezTo>
                    <a:pt x="1369" y="89"/>
                    <a:pt x="1286" y="0"/>
                    <a:pt x="1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5"/>
            <p:cNvSpPr/>
            <p:nvPr/>
          </p:nvSpPr>
          <p:spPr>
            <a:xfrm>
              <a:off x="6410162" y="1040895"/>
              <a:ext cx="51940" cy="13714"/>
            </a:xfrm>
            <a:custGeom>
              <a:avLst/>
              <a:gdLst/>
              <a:ahLst/>
              <a:cxnLst/>
              <a:rect l="l" t="t" r="r" b="b"/>
              <a:pathLst>
                <a:path w="1371" h="362" extrusionOk="0">
                  <a:moveTo>
                    <a:pt x="197" y="0"/>
                  </a:moveTo>
                  <a:cubicBezTo>
                    <a:pt x="102" y="0"/>
                    <a:pt x="17" y="69"/>
                    <a:pt x="9" y="163"/>
                  </a:cubicBezTo>
                  <a:cubicBezTo>
                    <a:pt x="0" y="272"/>
                    <a:pt x="84" y="361"/>
                    <a:pt x="189" y="361"/>
                  </a:cubicBezTo>
                  <a:lnTo>
                    <a:pt x="1173" y="361"/>
                  </a:lnTo>
                  <a:cubicBezTo>
                    <a:pt x="1269" y="361"/>
                    <a:pt x="1354" y="292"/>
                    <a:pt x="1362" y="196"/>
                  </a:cubicBezTo>
                  <a:cubicBezTo>
                    <a:pt x="1370" y="89"/>
                    <a:pt x="1287" y="0"/>
                    <a:pt x="1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5"/>
            <p:cNvSpPr/>
            <p:nvPr/>
          </p:nvSpPr>
          <p:spPr>
            <a:xfrm>
              <a:off x="6410162" y="1070748"/>
              <a:ext cx="51940" cy="13639"/>
            </a:xfrm>
            <a:custGeom>
              <a:avLst/>
              <a:gdLst/>
              <a:ahLst/>
              <a:cxnLst/>
              <a:rect l="l" t="t" r="r" b="b"/>
              <a:pathLst>
                <a:path w="1371" h="360" extrusionOk="0">
                  <a:moveTo>
                    <a:pt x="197" y="1"/>
                  </a:moveTo>
                  <a:cubicBezTo>
                    <a:pt x="102" y="1"/>
                    <a:pt x="17" y="70"/>
                    <a:pt x="9" y="165"/>
                  </a:cubicBezTo>
                  <a:cubicBezTo>
                    <a:pt x="0" y="271"/>
                    <a:pt x="84" y="360"/>
                    <a:pt x="189" y="360"/>
                  </a:cubicBezTo>
                  <a:lnTo>
                    <a:pt x="1173" y="360"/>
                  </a:lnTo>
                  <a:cubicBezTo>
                    <a:pt x="1269" y="360"/>
                    <a:pt x="1354" y="291"/>
                    <a:pt x="1362" y="197"/>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5"/>
            <p:cNvSpPr/>
            <p:nvPr/>
          </p:nvSpPr>
          <p:spPr>
            <a:xfrm>
              <a:off x="6410162" y="1101776"/>
              <a:ext cx="51902" cy="13714"/>
            </a:xfrm>
            <a:custGeom>
              <a:avLst/>
              <a:gdLst/>
              <a:ahLst/>
              <a:cxnLst/>
              <a:rect l="l" t="t" r="r" b="b"/>
              <a:pathLst>
                <a:path w="1370" h="362" extrusionOk="0">
                  <a:moveTo>
                    <a:pt x="197" y="1"/>
                  </a:moveTo>
                  <a:cubicBezTo>
                    <a:pt x="102" y="1"/>
                    <a:pt x="17" y="70"/>
                    <a:pt x="9" y="164"/>
                  </a:cubicBezTo>
                  <a:cubicBezTo>
                    <a:pt x="0" y="271"/>
                    <a:pt x="84" y="361"/>
                    <a:pt x="189" y="361"/>
                  </a:cubicBezTo>
                  <a:lnTo>
                    <a:pt x="1171" y="361"/>
                  </a:lnTo>
                  <a:cubicBezTo>
                    <a:pt x="1268" y="361"/>
                    <a:pt x="1353" y="292"/>
                    <a:pt x="1360" y="198"/>
                  </a:cubicBezTo>
                  <a:cubicBezTo>
                    <a:pt x="1369" y="90"/>
                    <a:pt x="1286" y="1"/>
                    <a:pt x="1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2" name="Google Shape;1812;p45"/>
          <p:cNvGrpSpPr/>
          <p:nvPr/>
        </p:nvGrpSpPr>
        <p:grpSpPr>
          <a:xfrm>
            <a:off x="3698839" y="2796666"/>
            <a:ext cx="341254" cy="302123"/>
            <a:chOff x="5553999" y="740543"/>
            <a:chExt cx="476745" cy="422077"/>
          </a:xfrm>
        </p:grpSpPr>
        <p:sp>
          <p:nvSpPr>
            <p:cNvPr id="1813" name="Google Shape;1813;p45"/>
            <p:cNvSpPr/>
            <p:nvPr/>
          </p:nvSpPr>
          <p:spPr>
            <a:xfrm>
              <a:off x="5553999" y="740543"/>
              <a:ext cx="476745" cy="422077"/>
            </a:xfrm>
            <a:custGeom>
              <a:avLst/>
              <a:gdLst/>
              <a:ahLst/>
              <a:cxnLst/>
              <a:rect l="l" t="t" r="r" b="b"/>
              <a:pathLst>
                <a:path w="12584" h="11141" extrusionOk="0">
                  <a:moveTo>
                    <a:pt x="12223" y="1967"/>
                  </a:moveTo>
                  <a:lnTo>
                    <a:pt x="12223" y="10529"/>
                  </a:lnTo>
                  <a:cubicBezTo>
                    <a:pt x="12223" y="10667"/>
                    <a:pt x="12110" y="10780"/>
                    <a:pt x="11971" y="10780"/>
                  </a:cubicBezTo>
                  <a:lnTo>
                    <a:pt x="613" y="10780"/>
                  </a:lnTo>
                  <a:cubicBezTo>
                    <a:pt x="475" y="10780"/>
                    <a:pt x="362" y="10667"/>
                    <a:pt x="362" y="10529"/>
                  </a:cubicBezTo>
                  <a:lnTo>
                    <a:pt x="362" y="1967"/>
                  </a:lnTo>
                  <a:close/>
                  <a:moveTo>
                    <a:pt x="622" y="1"/>
                  </a:moveTo>
                  <a:cubicBezTo>
                    <a:pt x="278" y="1"/>
                    <a:pt x="1" y="278"/>
                    <a:pt x="1" y="622"/>
                  </a:cubicBezTo>
                  <a:lnTo>
                    <a:pt x="1" y="10520"/>
                  </a:lnTo>
                  <a:cubicBezTo>
                    <a:pt x="1" y="10863"/>
                    <a:pt x="278" y="11140"/>
                    <a:pt x="622" y="11140"/>
                  </a:cubicBezTo>
                  <a:lnTo>
                    <a:pt x="11962" y="11140"/>
                  </a:lnTo>
                  <a:cubicBezTo>
                    <a:pt x="12305" y="11140"/>
                    <a:pt x="12583" y="10863"/>
                    <a:pt x="12583" y="10520"/>
                  </a:cubicBezTo>
                  <a:lnTo>
                    <a:pt x="12583" y="622"/>
                  </a:lnTo>
                  <a:cubicBezTo>
                    <a:pt x="12584" y="278"/>
                    <a:pt x="12305" y="1"/>
                    <a:pt x="11964" y="1"/>
                  </a:cubicBezTo>
                  <a:lnTo>
                    <a:pt x="9236" y="1"/>
                  </a:lnTo>
                  <a:cubicBezTo>
                    <a:pt x="9141" y="1"/>
                    <a:pt x="9055" y="71"/>
                    <a:pt x="9048" y="165"/>
                  </a:cubicBezTo>
                  <a:cubicBezTo>
                    <a:pt x="9038" y="272"/>
                    <a:pt x="9122" y="361"/>
                    <a:pt x="9227" y="361"/>
                  </a:cubicBezTo>
                  <a:lnTo>
                    <a:pt x="11972" y="361"/>
                  </a:lnTo>
                  <a:cubicBezTo>
                    <a:pt x="12111" y="361"/>
                    <a:pt x="12223" y="474"/>
                    <a:pt x="12223" y="612"/>
                  </a:cubicBezTo>
                  <a:lnTo>
                    <a:pt x="12223" y="1574"/>
                  </a:lnTo>
                  <a:lnTo>
                    <a:pt x="362" y="1574"/>
                  </a:lnTo>
                  <a:lnTo>
                    <a:pt x="362" y="553"/>
                  </a:lnTo>
                  <a:cubicBezTo>
                    <a:pt x="362" y="446"/>
                    <a:pt x="448" y="361"/>
                    <a:pt x="554" y="361"/>
                  </a:cubicBezTo>
                  <a:lnTo>
                    <a:pt x="8393" y="361"/>
                  </a:lnTo>
                  <a:cubicBezTo>
                    <a:pt x="8441" y="361"/>
                    <a:pt x="8487" y="337"/>
                    <a:pt x="8514" y="298"/>
                  </a:cubicBezTo>
                  <a:cubicBezTo>
                    <a:pt x="8612" y="154"/>
                    <a:pt x="8508" y="1"/>
                    <a:pt x="8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5"/>
            <p:cNvSpPr/>
            <p:nvPr/>
          </p:nvSpPr>
          <p:spPr>
            <a:xfrm>
              <a:off x="5603022" y="767289"/>
              <a:ext cx="18677" cy="18677"/>
            </a:xfrm>
            <a:custGeom>
              <a:avLst/>
              <a:gdLst/>
              <a:ahLst/>
              <a:cxnLst/>
              <a:rect l="l" t="t" r="r" b="b"/>
              <a:pathLst>
                <a:path w="493" h="493" extrusionOk="0">
                  <a:moveTo>
                    <a:pt x="244"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5"/>
            <p:cNvSpPr/>
            <p:nvPr/>
          </p:nvSpPr>
          <p:spPr>
            <a:xfrm>
              <a:off x="5638710" y="767289"/>
              <a:ext cx="18715" cy="18677"/>
            </a:xfrm>
            <a:custGeom>
              <a:avLst/>
              <a:gdLst/>
              <a:ahLst/>
              <a:cxnLst/>
              <a:rect l="l" t="t" r="r" b="b"/>
              <a:pathLst>
                <a:path w="494" h="493" extrusionOk="0">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5"/>
            <p:cNvSpPr/>
            <p:nvPr/>
          </p:nvSpPr>
          <p:spPr>
            <a:xfrm>
              <a:off x="5674511" y="767289"/>
              <a:ext cx="18639" cy="18677"/>
            </a:xfrm>
            <a:custGeom>
              <a:avLst/>
              <a:gdLst/>
              <a:ahLst/>
              <a:cxnLst/>
              <a:rect l="l" t="t" r="r" b="b"/>
              <a:pathLst>
                <a:path w="492" h="493" extrusionOk="0">
                  <a:moveTo>
                    <a:pt x="244" y="1"/>
                  </a:moveTo>
                  <a:cubicBezTo>
                    <a:pt x="110" y="1"/>
                    <a:pt x="1" y="111"/>
                    <a:pt x="1" y="247"/>
                  </a:cubicBezTo>
                  <a:cubicBezTo>
                    <a:pt x="1" y="383"/>
                    <a:pt x="111" y="493"/>
                    <a:pt x="246" y="493"/>
                  </a:cubicBezTo>
                  <a:cubicBezTo>
                    <a:pt x="382" y="493"/>
                    <a:pt x="492" y="383"/>
                    <a:pt x="492" y="247"/>
                  </a:cubicBezTo>
                  <a:cubicBezTo>
                    <a:pt x="492" y="111"/>
                    <a:pt x="382" y="1"/>
                    <a:pt x="246" y="1"/>
                  </a:cubicBezTo>
                  <a:cubicBezTo>
                    <a:pt x="245" y="1"/>
                    <a:pt x="244" y="1"/>
                    <a:pt x="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5"/>
            <p:cNvSpPr/>
            <p:nvPr/>
          </p:nvSpPr>
          <p:spPr>
            <a:xfrm>
              <a:off x="5711866" y="985166"/>
              <a:ext cx="53077" cy="61146"/>
            </a:xfrm>
            <a:custGeom>
              <a:avLst/>
              <a:gdLst/>
              <a:ahLst/>
              <a:cxnLst/>
              <a:rect l="l" t="t" r="r" b="b"/>
              <a:pathLst>
                <a:path w="1401" h="1614" extrusionOk="0">
                  <a:moveTo>
                    <a:pt x="700" y="663"/>
                  </a:moveTo>
                  <a:lnTo>
                    <a:pt x="809" y="948"/>
                  </a:lnTo>
                  <a:lnTo>
                    <a:pt x="592" y="948"/>
                  </a:lnTo>
                  <a:lnTo>
                    <a:pt x="700" y="663"/>
                  </a:lnTo>
                  <a:close/>
                  <a:moveTo>
                    <a:pt x="702" y="1"/>
                  </a:moveTo>
                  <a:cubicBezTo>
                    <a:pt x="615" y="1"/>
                    <a:pt x="538" y="53"/>
                    <a:pt x="505" y="134"/>
                  </a:cubicBezTo>
                  <a:cubicBezTo>
                    <a:pt x="505" y="135"/>
                    <a:pt x="504" y="136"/>
                    <a:pt x="504" y="137"/>
                  </a:cubicBezTo>
                  <a:lnTo>
                    <a:pt x="37" y="1364"/>
                  </a:lnTo>
                  <a:cubicBezTo>
                    <a:pt x="0" y="1460"/>
                    <a:pt x="48" y="1565"/>
                    <a:pt x="143" y="1602"/>
                  </a:cubicBezTo>
                  <a:cubicBezTo>
                    <a:pt x="163" y="1610"/>
                    <a:pt x="185" y="1614"/>
                    <a:pt x="207" y="1614"/>
                  </a:cubicBezTo>
                  <a:cubicBezTo>
                    <a:pt x="281" y="1614"/>
                    <a:pt x="352" y="1569"/>
                    <a:pt x="381" y="1496"/>
                  </a:cubicBezTo>
                  <a:lnTo>
                    <a:pt x="452" y="1309"/>
                  </a:lnTo>
                  <a:lnTo>
                    <a:pt x="948" y="1309"/>
                  </a:lnTo>
                  <a:lnTo>
                    <a:pt x="1016" y="1488"/>
                  </a:lnTo>
                  <a:cubicBezTo>
                    <a:pt x="1044" y="1563"/>
                    <a:pt x="1116" y="1613"/>
                    <a:pt x="1192" y="1613"/>
                  </a:cubicBezTo>
                  <a:cubicBezTo>
                    <a:pt x="1206" y="1613"/>
                    <a:pt x="1219" y="1612"/>
                    <a:pt x="1233" y="1608"/>
                  </a:cubicBezTo>
                  <a:cubicBezTo>
                    <a:pt x="1343" y="1581"/>
                    <a:pt x="1400" y="1467"/>
                    <a:pt x="1363" y="1363"/>
                  </a:cubicBezTo>
                  <a:lnTo>
                    <a:pt x="901" y="139"/>
                  </a:lnTo>
                  <a:cubicBezTo>
                    <a:pt x="901" y="137"/>
                    <a:pt x="900" y="135"/>
                    <a:pt x="898" y="134"/>
                  </a:cubicBezTo>
                  <a:cubicBezTo>
                    <a:pt x="865" y="53"/>
                    <a:pt x="788" y="1"/>
                    <a:pt x="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5"/>
            <p:cNvSpPr/>
            <p:nvPr/>
          </p:nvSpPr>
          <p:spPr>
            <a:xfrm>
              <a:off x="5861890" y="985810"/>
              <a:ext cx="45955" cy="60275"/>
            </a:xfrm>
            <a:custGeom>
              <a:avLst/>
              <a:gdLst/>
              <a:ahLst/>
              <a:cxnLst/>
              <a:rect l="l" t="t" r="r" b="b"/>
              <a:pathLst>
                <a:path w="1213" h="1591" extrusionOk="0">
                  <a:moveTo>
                    <a:pt x="186" y="1"/>
                  </a:moveTo>
                  <a:cubicBezTo>
                    <a:pt x="149" y="1"/>
                    <a:pt x="111" y="12"/>
                    <a:pt x="77" y="36"/>
                  </a:cubicBezTo>
                  <a:cubicBezTo>
                    <a:pt x="27" y="72"/>
                    <a:pt x="0" y="129"/>
                    <a:pt x="0" y="190"/>
                  </a:cubicBezTo>
                  <a:lnTo>
                    <a:pt x="0" y="1402"/>
                  </a:lnTo>
                  <a:cubicBezTo>
                    <a:pt x="0" y="1497"/>
                    <a:pt x="69" y="1583"/>
                    <a:pt x="164" y="1590"/>
                  </a:cubicBezTo>
                  <a:cubicBezTo>
                    <a:pt x="169" y="1591"/>
                    <a:pt x="175" y="1591"/>
                    <a:pt x="180" y="1591"/>
                  </a:cubicBezTo>
                  <a:cubicBezTo>
                    <a:pt x="280" y="1591"/>
                    <a:pt x="360" y="1510"/>
                    <a:pt x="360" y="1411"/>
                  </a:cubicBezTo>
                  <a:lnTo>
                    <a:pt x="360" y="774"/>
                  </a:lnTo>
                  <a:lnTo>
                    <a:pt x="854" y="1490"/>
                  </a:lnTo>
                  <a:cubicBezTo>
                    <a:pt x="901" y="1558"/>
                    <a:pt x="963" y="1582"/>
                    <a:pt x="1019" y="1582"/>
                  </a:cubicBezTo>
                  <a:cubicBezTo>
                    <a:pt x="1040" y="1582"/>
                    <a:pt x="1059" y="1579"/>
                    <a:pt x="1077" y="1573"/>
                  </a:cubicBezTo>
                  <a:cubicBezTo>
                    <a:pt x="1108" y="1563"/>
                    <a:pt x="1213" y="1519"/>
                    <a:pt x="1213" y="1369"/>
                  </a:cubicBezTo>
                  <a:lnTo>
                    <a:pt x="1213" y="183"/>
                  </a:lnTo>
                  <a:cubicBezTo>
                    <a:pt x="1213" y="83"/>
                    <a:pt x="1132" y="2"/>
                    <a:pt x="1033" y="2"/>
                  </a:cubicBezTo>
                  <a:cubicBezTo>
                    <a:pt x="933" y="2"/>
                    <a:pt x="853" y="83"/>
                    <a:pt x="853" y="183"/>
                  </a:cubicBezTo>
                  <a:lnTo>
                    <a:pt x="853" y="825"/>
                  </a:lnTo>
                  <a:lnTo>
                    <a:pt x="338" y="81"/>
                  </a:lnTo>
                  <a:cubicBezTo>
                    <a:pt x="303" y="30"/>
                    <a:pt x="245" y="1"/>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5"/>
            <p:cNvSpPr/>
            <p:nvPr/>
          </p:nvSpPr>
          <p:spPr>
            <a:xfrm>
              <a:off x="5607417" y="986416"/>
              <a:ext cx="29891" cy="61109"/>
            </a:xfrm>
            <a:custGeom>
              <a:avLst/>
              <a:gdLst/>
              <a:ahLst/>
              <a:cxnLst/>
              <a:rect l="l" t="t" r="r" b="b"/>
              <a:pathLst>
                <a:path w="789" h="1613" extrusionOk="0">
                  <a:moveTo>
                    <a:pt x="181" y="0"/>
                  </a:moveTo>
                  <a:cubicBezTo>
                    <a:pt x="82" y="0"/>
                    <a:pt x="2" y="82"/>
                    <a:pt x="2" y="184"/>
                  </a:cubicBezTo>
                  <a:lnTo>
                    <a:pt x="2" y="1428"/>
                  </a:lnTo>
                  <a:cubicBezTo>
                    <a:pt x="1" y="1517"/>
                    <a:pt x="64" y="1596"/>
                    <a:pt x="150" y="1612"/>
                  </a:cubicBezTo>
                  <a:cubicBezTo>
                    <a:pt x="150" y="1612"/>
                    <a:pt x="292" y="1613"/>
                    <a:pt x="428" y="1613"/>
                  </a:cubicBezTo>
                  <a:cubicBezTo>
                    <a:pt x="496" y="1613"/>
                    <a:pt x="562" y="1613"/>
                    <a:pt x="609" y="1612"/>
                  </a:cubicBezTo>
                  <a:cubicBezTo>
                    <a:pt x="709" y="1612"/>
                    <a:pt x="788" y="1528"/>
                    <a:pt x="788" y="1427"/>
                  </a:cubicBezTo>
                  <a:cubicBezTo>
                    <a:pt x="788" y="1326"/>
                    <a:pt x="706" y="1243"/>
                    <a:pt x="607" y="1243"/>
                  </a:cubicBezTo>
                  <a:lnTo>
                    <a:pt x="606" y="1243"/>
                  </a:lnTo>
                  <a:cubicBezTo>
                    <a:pt x="522" y="1243"/>
                    <a:pt x="434" y="1244"/>
                    <a:pt x="361" y="1244"/>
                  </a:cubicBezTo>
                  <a:lnTo>
                    <a:pt x="361" y="191"/>
                  </a:lnTo>
                  <a:cubicBezTo>
                    <a:pt x="361" y="95"/>
                    <a:pt x="292" y="10"/>
                    <a:pt x="197" y="1"/>
                  </a:cubicBezTo>
                  <a:cubicBezTo>
                    <a:pt x="192" y="1"/>
                    <a:pt x="187"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5"/>
            <p:cNvSpPr/>
            <p:nvPr/>
          </p:nvSpPr>
          <p:spPr>
            <a:xfrm>
              <a:off x="5833325" y="987894"/>
              <a:ext cx="13714" cy="57661"/>
            </a:xfrm>
            <a:custGeom>
              <a:avLst/>
              <a:gdLst/>
              <a:ahLst/>
              <a:cxnLst/>
              <a:rect l="l" t="t" r="r" b="b"/>
              <a:pathLst>
                <a:path w="362" h="1522" extrusionOk="0">
                  <a:moveTo>
                    <a:pt x="181" y="1"/>
                  </a:moveTo>
                  <a:cubicBezTo>
                    <a:pt x="82" y="1"/>
                    <a:pt x="0" y="83"/>
                    <a:pt x="0" y="182"/>
                  </a:cubicBezTo>
                  <a:lnTo>
                    <a:pt x="0" y="1332"/>
                  </a:lnTo>
                  <a:cubicBezTo>
                    <a:pt x="0" y="1428"/>
                    <a:pt x="69" y="1513"/>
                    <a:pt x="163" y="1521"/>
                  </a:cubicBezTo>
                  <a:cubicBezTo>
                    <a:pt x="169" y="1521"/>
                    <a:pt x="175" y="1521"/>
                    <a:pt x="180" y="1521"/>
                  </a:cubicBezTo>
                  <a:cubicBezTo>
                    <a:pt x="280" y="1521"/>
                    <a:pt x="360" y="1441"/>
                    <a:pt x="360" y="1341"/>
                  </a:cubicBezTo>
                  <a:lnTo>
                    <a:pt x="360" y="181"/>
                  </a:lnTo>
                  <a:cubicBezTo>
                    <a:pt x="361" y="80"/>
                    <a:pt x="28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5"/>
            <p:cNvSpPr/>
            <p:nvPr/>
          </p:nvSpPr>
          <p:spPr>
            <a:xfrm>
              <a:off x="5775020" y="987553"/>
              <a:ext cx="45348" cy="59669"/>
            </a:xfrm>
            <a:custGeom>
              <a:avLst/>
              <a:gdLst/>
              <a:ahLst/>
              <a:cxnLst/>
              <a:rect l="l" t="t" r="r" b="b"/>
              <a:pathLst>
                <a:path w="1197" h="1575" extrusionOk="0">
                  <a:moveTo>
                    <a:pt x="514" y="361"/>
                  </a:moveTo>
                  <a:cubicBezTo>
                    <a:pt x="795" y="361"/>
                    <a:pt x="817" y="681"/>
                    <a:pt x="817" y="780"/>
                  </a:cubicBezTo>
                  <a:cubicBezTo>
                    <a:pt x="816" y="985"/>
                    <a:pt x="725" y="1194"/>
                    <a:pt x="521" y="1198"/>
                  </a:cubicBezTo>
                  <a:cubicBezTo>
                    <a:pt x="482" y="1199"/>
                    <a:pt x="419" y="1199"/>
                    <a:pt x="359" y="1199"/>
                  </a:cubicBezTo>
                  <a:cubicBezTo>
                    <a:pt x="359" y="1058"/>
                    <a:pt x="357" y="506"/>
                    <a:pt x="357" y="361"/>
                  </a:cubicBezTo>
                  <a:close/>
                  <a:moveTo>
                    <a:pt x="184" y="0"/>
                  </a:moveTo>
                  <a:cubicBezTo>
                    <a:pt x="136" y="0"/>
                    <a:pt x="89" y="20"/>
                    <a:pt x="55" y="55"/>
                  </a:cubicBezTo>
                  <a:cubicBezTo>
                    <a:pt x="20" y="88"/>
                    <a:pt x="1" y="136"/>
                    <a:pt x="1" y="186"/>
                  </a:cubicBezTo>
                  <a:lnTo>
                    <a:pt x="4" y="1391"/>
                  </a:lnTo>
                  <a:cubicBezTo>
                    <a:pt x="4" y="1440"/>
                    <a:pt x="24" y="1487"/>
                    <a:pt x="57" y="1521"/>
                  </a:cubicBezTo>
                  <a:cubicBezTo>
                    <a:pt x="92" y="1555"/>
                    <a:pt x="139" y="1575"/>
                    <a:pt x="187" y="1575"/>
                  </a:cubicBezTo>
                  <a:cubicBezTo>
                    <a:pt x="197" y="1575"/>
                    <a:pt x="440" y="1574"/>
                    <a:pt x="538" y="1571"/>
                  </a:cubicBezTo>
                  <a:cubicBezTo>
                    <a:pt x="919" y="1565"/>
                    <a:pt x="1195" y="1235"/>
                    <a:pt x="1195" y="788"/>
                  </a:cubicBezTo>
                  <a:cubicBezTo>
                    <a:pt x="1197" y="317"/>
                    <a:pt x="926" y="0"/>
                    <a:pt x="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5"/>
            <p:cNvSpPr/>
            <p:nvPr/>
          </p:nvSpPr>
          <p:spPr>
            <a:xfrm>
              <a:off x="5909701" y="986795"/>
              <a:ext cx="66678" cy="59820"/>
            </a:xfrm>
            <a:custGeom>
              <a:avLst/>
              <a:gdLst/>
              <a:ahLst/>
              <a:cxnLst/>
              <a:rect l="l" t="t" r="r" b="b"/>
              <a:pathLst>
                <a:path w="1760" h="1579" extrusionOk="0">
                  <a:moveTo>
                    <a:pt x="1054" y="1"/>
                  </a:moveTo>
                  <a:cubicBezTo>
                    <a:pt x="860" y="1"/>
                    <a:pt x="658" y="71"/>
                    <a:pt x="478" y="220"/>
                  </a:cubicBezTo>
                  <a:cubicBezTo>
                    <a:pt x="466" y="232"/>
                    <a:pt x="455" y="244"/>
                    <a:pt x="445" y="256"/>
                  </a:cubicBezTo>
                  <a:cubicBezTo>
                    <a:pt x="0" y="893"/>
                    <a:pt x="448" y="1579"/>
                    <a:pt x="1054" y="1579"/>
                  </a:cubicBezTo>
                  <a:cubicBezTo>
                    <a:pt x="1470" y="1579"/>
                    <a:pt x="1760" y="1254"/>
                    <a:pt x="1760" y="790"/>
                  </a:cubicBezTo>
                  <a:cubicBezTo>
                    <a:pt x="1760" y="691"/>
                    <a:pt x="1679" y="610"/>
                    <a:pt x="1580" y="610"/>
                  </a:cubicBezTo>
                  <a:lnTo>
                    <a:pt x="1146" y="610"/>
                  </a:lnTo>
                  <a:cubicBezTo>
                    <a:pt x="1136" y="610"/>
                    <a:pt x="1125" y="614"/>
                    <a:pt x="1117" y="622"/>
                  </a:cubicBezTo>
                  <a:cubicBezTo>
                    <a:pt x="953" y="779"/>
                    <a:pt x="1062" y="971"/>
                    <a:pt x="1216" y="971"/>
                  </a:cubicBezTo>
                  <a:lnTo>
                    <a:pt x="1376" y="971"/>
                  </a:lnTo>
                  <a:cubicBezTo>
                    <a:pt x="1323" y="1151"/>
                    <a:pt x="1185" y="1219"/>
                    <a:pt x="1056" y="1219"/>
                  </a:cubicBezTo>
                  <a:cubicBezTo>
                    <a:pt x="727" y="1219"/>
                    <a:pt x="483" y="847"/>
                    <a:pt x="724" y="501"/>
                  </a:cubicBezTo>
                  <a:cubicBezTo>
                    <a:pt x="729" y="493"/>
                    <a:pt x="737" y="487"/>
                    <a:pt x="743" y="480"/>
                  </a:cubicBezTo>
                  <a:cubicBezTo>
                    <a:pt x="840" y="399"/>
                    <a:pt x="950" y="361"/>
                    <a:pt x="1055" y="361"/>
                  </a:cubicBezTo>
                  <a:cubicBezTo>
                    <a:pt x="1161" y="361"/>
                    <a:pt x="1262" y="399"/>
                    <a:pt x="1341" y="471"/>
                  </a:cubicBezTo>
                  <a:cubicBezTo>
                    <a:pt x="1349" y="478"/>
                    <a:pt x="1359" y="481"/>
                    <a:pt x="1369" y="481"/>
                  </a:cubicBezTo>
                  <a:cubicBezTo>
                    <a:pt x="1370" y="481"/>
                    <a:pt x="1372" y="481"/>
                    <a:pt x="1373" y="481"/>
                  </a:cubicBezTo>
                  <a:cubicBezTo>
                    <a:pt x="1606" y="448"/>
                    <a:pt x="1625" y="223"/>
                    <a:pt x="1496" y="136"/>
                  </a:cubicBezTo>
                  <a:cubicBezTo>
                    <a:pt x="1365" y="48"/>
                    <a:pt x="1212" y="1"/>
                    <a:pt x="10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5"/>
            <p:cNvSpPr/>
            <p:nvPr/>
          </p:nvSpPr>
          <p:spPr>
            <a:xfrm>
              <a:off x="5644771" y="985772"/>
              <a:ext cx="61109" cy="61146"/>
            </a:xfrm>
            <a:custGeom>
              <a:avLst/>
              <a:gdLst/>
              <a:ahLst/>
              <a:cxnLst/>
              <a:rect l="l" t="t" r="r" b="b"/>
              <a:pathLst>
                <a:path w="1613" h="1614" extrusionOk="0">
                  <a:moveTo>
                    <a:pt x="807" y="369"/>
                  </a:moveTo>
                  <a:cubicBezTo>
                    <a:pt x="1048" y="369"/>
                    <a:pt x="1244" y="565"/>
                    <a:pt x="1244" y="807"/>
                  </a:cubicBezTo>
                  <a:cubicBezTo>
                    <a:pt x="1244" y="1050"/>
                    <a:pt x="1048" y="1246"/>
                    <a:pt x="807" y="1246"/>
                  </a:cubicBezTo>
                  <a:cubicBezTo>
                    <a:pt x="566" y="1246"/>
                    <a:pt x="368" y="1050"/>
                    <a:pt x="368" y="807"/>
                  </a:cubicBezTo>
                  <a:cubicBezTo>
                    <a:pt x="368" y="566"/>
                    <a:pt x="564" y="369"/>
                    <a:pt x="807" y="369"/>
                  </a:cubicBezTo>
                  <a:close/>
                  <a:moveTo>
                    <a:pt x="807" y="0"/>
                  </a:moveTo>
                  <a:cubicBezTo>
                    <a:pt x="361" y="0"/>
                    <a:pt x="0" y="362"/>
                    <a:pt x="0" y="807"/>
                  </a:cubicBezTo>
                  <a:cubicBezTo>
                    <a:pt x="0" y="1252"/>
                    <a:pt x="361" y="1613"/>
                    <a:pt x="807" y="1613"/>
                  </a:cubicBezTo>
                  <a:cubicBezTo>
                    <a:pt x="1252" y="1613"/>
                    <a:pt x="1613" y="1252"/>
                    <a:pt x="1613" y="807"/>
                  </a:cubicBezTo>
                  <a:cubicBezTo>
                    <a:pt x="1613" y="364"/>
                    <a:pt x="1252" y="0"/>
                    <a:pt x="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5"/>
            <p:cNvSpPr/>
            <p:nvPr/>
          </p:nvSpPr>
          <p:spPr>
            <a:xfrm>
              <a:off x="5607379" y="916746"/>
              <a:ext cx="369985" cy="47318"/>
            </a:xfrm>
            <a:custGeom>
              <a:avLst/>
              <a:gdLst/>
              <a:ahLst/>
              <a:cxnLst/>
              <a:rect l="l" t="t" r="r" b="b"/>
              <a:pathLst>
                <a:path w="9766" h="1249" extrusionOk="0">
                  <a:moveTo>
                    <a:pt x="2131" y="363"/>
                  </a:moveTo>
                  <a:lnTo>
                    <a:pt x="2131" y="887"/>
                  </a:lnTo>
                  <a:lnTo>
                    <a:pt x="362" y="887"/>
                  </a:lnTo>
                  <a:lnTo>
                    <a:pt x="362" y="363"/>
                  </a:lnTo>
                  <a:close/>
                  <a:moveTo>
                    <a:pt x="185" y="1"/>
                  </a:moveTo>
                  <a:cubicBezTo>
                    <a:pt x="83" y="1"/>
                    <a:pt x="0" y="84"/>
                    <a:pt x="0" y="186"/>
                  </a:cubicBezTo>
                  <a:lnTo>
                    <a:pt x="0" y="1065"/>
                  </a:lnTo>
                  <a:cubicBezTo>
                    <a:pt x="2" y="1166"/>
                    <a:pt x="84" y="1246"/>
                    <a:pt x="187" y="1246"/>
                  </a:cubicBezTo>
                  <a:lnTo>
                    <a:pt x="3188" y="1246"/>
                  </a:lnTo>
                  <a:cubicBezTo>
                    <a:pt x="3283" y="1246"/>
                    <a:pt x="3368" y="1177"/>
                    <a:pt x="3376" y="1083"/>
                  </a:cubicBezTo>
                  <a:cubicBezTo>
                    <a:pt x="3386" y="976"/>
                    <a:pt x="3301" y="887"/>
                    <a:pt x="3196" y="887"/>
                  </a:cubicBezTo>
                  <a:lnTo>
                    <a:pt x="2525" y="887"/>
                  </a:lnTo>
                  <a:lnTo>
                    <a:pt x="2525" y="363"/>
                  </a:lnTo>
                  <a:lnTo>
                    <a:pt x="9406" y="363"/>
                  </a:lnTo>
                  <a:lnTo>
                    <a:pt x="9406" y="887"/>
                  </a:lnTo>
                  <a:lnTo>
                    <a:pt x="4075" y="887"/>
                  </a:lnTo>
                  <a:cubicBezTo>
                    <a:pt x="3987" y="887"/>
                    <a:pt x="3906" y="944"/>
                    <a:pt x="3889" y="1031"/>
                  </a:cubicBezTo>
                  <a:cubicBezTo>
                    <a:pt x="3865" y="1146"/>
                    <a:pt x="3955" y="1248"/>
                    <a:pt x="4069" y="1248"/>
                  </a:cubicBezTo>
                  <a:lnTo>
                    <a:pt x="9582" y="1248"/>
                  </a:lnTo>
                  <a:cubicBezTo>
                    <a:pt x="9683" y="1248"/>
                    <a:pt x="9766" y="1166"/>
                    <a:pt x="9766" y="1063"/>
                  </a:cubicBezTo>
                  <a:lnTo>
                    <a:pt x="9766" y="186"/>
                  </a:lnTo>
                  <a:cubicBezTo>
                    <a:pt x="9766" y="84"/>
                    <a:pt x="9683" y="1"/>
                    <a:pt x="9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5" name="Google Shape;1825;p45"/>
          <p:cNvGrpSpPr/>
          <p:nvPr/>
        </p:nvGrpSpPr>
        <p:grpSpPr>
          <a:xfrm>
            <a:off x="3624027" y="812571"/>
            <a:ext cx="188579" cy="341173"/>
            <a:chOff x="4855778" y="713265"/>
            <a:chExt cx="263452" cy="476631"/>
          </a:xfrm>
        </p:grpSpPr>
        <p:sp>
          <p:nvSpPr>
            <p:cNvPr id="1826" name="Google Shape;1826;p45"/>
            <p:cNvSpPr/>
            <p:nvPr/>
          </p:nvSpPr>
          <p:spPr>
            <a:xfrm>
              <a:off x="4973032" y="1139055"/>
              <a:ext cx="29361" cy="13676"/>
            </a:xfrm>
            <a:custGeom>
              <a:avLst/>
              <a:gdLst/>
              <a:ahLst/>
              <a:cxnLst/>
              <a:rect l="l" t="t" r="r" b="b"/>
              <a:pathLst>
                <a:path w="775" h="361" extrusionOk="0">
                  <a:moveTo>
                    <a:pt x="197" y="0"/>
                  </a:moveTo>
                  <a:cubicBezTo>
                    <a:pt x="102" y="0"/>
                    <a:pt x="17" y="69"/>
                    <a:pt x="10" y="164"/>
                  </a:cubicBezTo>
                  <a:cubicBezTo>
                    <a:pt x="1" y="269"/>
                    <a:pt x="84" y="361"/>
                    <a:pt x="189" y="361"/>
                  </a:cubicBezTo>
                  <a:lnTo>
                    <a:pt x="577" y="361"/>
                  </a:lnTo>
                  <a:cubicBezTo>
                    <a:pt x="672" y="361"/>
                    <a:pt x="757" y="290"/>
                    <a:pt x="765" y="196"/>
                  </a:cubicBezTo>
                  <a:cubicBezTo>
                    <a:pt x="775" y="89"/>
                    <a:pt x="691"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5"/>
            <p:cNvSpPr/>
            <p:nvPr/>
          </p:nvSpPr>
          <p:spPr>
            <a:xfrm>
              <a:off x="4855968" y="893712"/>
              <a:ext cx="263149" cy="296185"/>
            </a:xfrm>
            <a:custGeom>
              <a:avLst/>
              <a:gdLst/>
              <a:ahLst/>
              <a:cxnLst/>
              <a:rect l="l" t="t" r="r" b="b"/>
              <a:pathLst>
                <a:path w="6946" h="7818" extrusionOk="0">
                  <a:moveTo>
                    <a:pt x="6586" y="5853"/>
                  </a:moveTo>
                  <a:lnTo>
                    <a:pt x="6586" y="6918"/>
                  </a:lnTo>
                  <a:cubicBezTo>
                    <a:pt x="6586" y="7217"/>
                    <a:pt x="6344" y="7458"/>
                    <a:pt x="6046" y="7458"/>
                  </a:cubicBezTo>
                  <a:lnTo>
                    <a:pt x="901" y="7458"/>
                  </a:lnTo>
                  <a:cubicBezTo>
                    <a:pt x="603" y="7458"/>
                    <a:pt x="360" y="7217"/>
                    <a:pt x="360" y="6918"/>
                  </a:cubicBezTo>
                  <a:lnTo>
                    <a:pt x="360" y="5853"/>
                  </a:lnTo>
                  <a:close/>
                  <a:moveTo>
                    <a:pt x="6767" y="0"/>
                  </a:moveTo>
                  <a:cubicBezTo>
                    <a:pt x="6667" y="0"/>
                    <a:pt x="6586" y="83"/>
                    <a:pt x="6586" y="186"/>
                  </a:cubicBezTo>
                  <a:lnTo>
                    <a:pt x="6586" y="5460"/>
                  </a:lnTo>
                  <a:lnTo>
                    <a:pt x="361" y="5460"/>
                  </a:lnTo>
                  <a:lnTo>
                    <a:pt x="361" y="4749"/>
                  </a:lnTo>
                  <a:cubicBezTo>
                    <a:pt x="361" y="4654"/>
                    <a:pt x="291" y="4568"/>
                    <a:pt x="197" y="4560"/>
                  </a:cubicBezTo>
                  <a:cubicBezTo>
                    <a:pt x="191" y="4559"/>
                    <a:pt x="186" y="4559"/>
                    <a:pt x="181" y="4559"/>
                  </a:cubicBezTo>
                  <a:cubicBezTo>
                    <a:pt x="81" y="4559"/>
                    <a:pt x="1" y="4640"/>
                    <a:pt x="1" y="4743"/>
                  </a:cubicBezTo>
                  <a:lnTo>
                    <a:pt x="1" y="6915"/>
                  </a:lnTo>
                  <a:cubicBezTo>
                    <a:pt x="1" y="7414"/>
                    <a:pt x="405" y="7818"/>
                    <a:pt x="904" y="7818"/>
                  </a:cubicBezTo>
                  <a:lnTo>
                    <a:pt x="6041" y="7818"/>
                  </a:lnTo>
                  <a:cubicBezTo>
                    <a:pt x="6542" y="7818"/>
                    <a:pt x="6946" y="7413"/>
                    <a:pt x="6946" y="6913"/>
                  </a:cubicBezTo>
                  <a:lnTo>
                    <a:pt x="6946" y="184"/>
                  </a:lnTo>
                  <a:cubicBezTo>
                    <a:pt x="6946" y="83"/>
                    <a:pt x="6866" y="0"/>
                    <a:pt x="6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5"/>
            <p:cNvSpPr/>
            <p:nvPr/>
          </p:nvSpPr>
          <p:spPr>
            <a:xfrm>
              <a:off x="4855778" y="713265"/>
              <a:ext cx="263452" cy="335775"/>
            </a:xfrm>
            <a:custGeom>
              <a:avLst/>
              <a:gdLst/>
              <a:ahLst/>
              <a:cxnLst/>
              <a:rect l="l" t="t" r="r" b="b"/>
              <a:pathLst>
                <a:path w="6954" h="8863" extrusionOk="0">
                  <a:moveTo>
                    <a:pt x="906" y="0"/>
                  </a:moveTo>
                  <a:cubicBezTo>
                    <a:pt x="406" y="0"/>
                    <a:pt x="1" y="405"/>
                    <a:pt x="6" y="906"/>
                  </a:cubicBezTo>
                  <a:lnTo>
                    <a:pt x="6" y="8680"/>
                  </a:lnTo>
                  <a:cubicBezTo>
                    <a:pt x="1" y="8780"/>
                    <a:pt x="82" y="8863"/>
                    <a:pt x="184" y="8863"/>
                  </a:cubicBezTo>
                  <a:cubicBezTo>
                    <a:pt x="284" y="8863"/>
                    <a:pt x="367" y="8780"/>
                    <a:pt x="367" y="8680"/>
                  </a:cubicBezTo>
                  <a:lnTo>
                    <a:pt x="367" y="906"/>
                  </a:lnTo>
                  <a:cubicBezTo>
                    <a:pt x="367" y="609"/>
                    <a:pt x="907" y="360"/>
                    <a:pt x="907" y="360"/>
                  </a:cubicBezTo>
                  <a:lnTo>
                    <a:pt x="6401" y="360"/>
                  </a:lnTo>
                  <a:cubicBezTo>
                    <a:pt x="6506" y="360"/>
                    <a:pt x="6593" y="446"/>
                    <a:pt x="6593" y="552"/>
                  </a:cubicBezTo>
                  <a:lnTo>
                    <a:pt x="6593" y="4144"/>
                  </a:lnTo>
                  <a:cubicBezTo>
                    <a:pt x="6593" y="4162"/>
                    <a:pt x="6600" y="4181"/>
                    <a:pt x="6615" y="4194"/>
                  </a:cubicBezTo>
                  <a:cubicBezTo>
                    <a:pt x="6667" y="4244"/>
                    <a:pt x="6722" y="4265"/>
                    <a:pt x="6773" y="4265"/>
                  </a:cubicBezTo>
                  <a:cubicBezTo>
                    <a:pt x="6873" y="4265"/>
                    <a:pt x="6954" y="4184"/>
                    <a:pt x="6954" y="4085"/>
                  </a:cubicBezTo>
                  <a:lnTo>
                    <a:pt x="6954" y="891"/>
                  </a:lnTo>
                  <a:cubicBezTo>
                    <a:pt x="6951" y="399"/>
                    <a:pt x="6552" y="0"/>
                    <a:pt x="6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5"/>
            <p:cNvSpPr/>
            <p:nvPr/>
          </p:nvSpPr>
          <p:spPr>
            <a:xfrm>
              <a:off x="4888208" y="750468"/>
              <a:ext cx="199919" cy="105585"/>
            </a:xfrm>
            <a:custGeom>
              <a:avLst/>
              <a:gdLst/>
              <a:ahLst/>
              <a:cxnLst/>
              <a:rect l="l" t="t" r="r" b="b"/>
              <a:pathLst>
                <a:path w="5277" h="2787" extrusionOk="0">
                  <a:moveTo>
                    <a:pt x="4288" y="361"/>
                  </a:moveTo>
                  <a:lnTo>
                    <a:pt x="2626" y="1181"/>
                  </a:lnTo>
                  <a:lnTo>
                    <a:pt x="963" y="361"/>
                  </a:lnTo>
                  <a:close/>
                  <a:moveTo>
                    <a:pt x="361" y="488"/>
                  </a:moveTo>
                  <a:lnTo>
                    <a:pt x="2210" y="1401"/>
                  </a:lnTo>
                  <a:lnTo>
                    <a:pt x="361" y="2313"/>
                  </a:lnTo>
                  <a:lnTo>
                    <a:pt x="361" y="488"/>
                  </a:lnTo>
                  <a:close/>
                  <a:moveTo>
                    <a:pt x="4883" y="488"/>
                  </a:moveTo>
                  <a:lnTo>
                    <a:pt x="4883" y="2313"/>
                  </a:lnTo>
                  <a:lnTo>
                    <a:pt x="3032" y="1401"/>
                  </a:lnTo>
                  <a:lnTo>
                    <a:pt x="4883" y="488"/>
                  </a:lnTo>
                  <a:close/>
                  <a:moveTo>
                    <a:pt x="2627" y="1606"/>
                  </a:moveTo>
                  <a:lnTo>
                    <a:pt x="4289" y="2425"/>
                  </a:lnTo>
                  <a:lnTo>
                    <a:pt x="964" y="2425"/>
                  </a:lnTo>
                  <a:lnTo>
                    <a:pt x="2627" y="1606"/>
                  </a:lnTo>
                  <a:close/>
                  <a:moveTo>
                    <a:pt x="184" y="1"/>
                  </a:moveTo>
                  <a:cubicBezTo>
                    <a:pt x="83" y="1"/>
                    <a:pt x="0" y="83"/>
                    <a:pt x="0" y="184"/>
                  </a:cubicBezTo>
                  <a:lnTo>
                    <a:pt x="0" y="2603"/>
                  </a:lnTo>
                  <a:cubicBezTo>
                    <a:pt x="0" y="2705"/>
                    <a:pt x="83" y="2786"/>
                    <a:pt x="184" y="2786"/>
                  </a:cubicBezTo>
                  <a:lnTo>
                    <a:pt x="5094" y="2786"/>
                  </a:lnTo>
                  <a:cubicBezTo>
                    <a:pt x="5194" y="2786"/>
                    <a:pt x="5277" y="2705"/>
                    <a:pt x="5277" y="2603"/>
                  </a:cubicBezTo>
                  <a:lnTo>
                    <a:pt x="5277" y="184"/>
                  </a:lnTo>
                  <a:cubicBezTo>
                    <a:pt x="5277" y="82"/>
                    <a:pt x="5194" y="1"/>
                    <a:pt x="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5"/>
            <p:cNvSpPr/>
            <p:nvPr/>
          </p:nvSpPr>
          <p:spPr>
            <a:xfrm>
              <a:off x="4888018" y="875640"/>
              <a:ext cx="64821" cy="75315"/>
            </a:xfrm>
            <a:custGeom>
              <a:avLst/>
              <a:gdLst/>
              <a:ahLst/>
              <a:cxnLst/>
              <a:rect l="l" t="t" r="r" b="b"/>
              <a:pathLst>
                <a:path w="1711" h="1988" extrusionOk="0">
                  <a:moveTo>
                    <a:pt x="994" y="1"/>
                  </a:moveTo>
                  <a:cubicBezTo>
                    <a:pt x="446" y="1"/>
                    <a:pt x="0" y="448"/>
                    <a:pt x="0" y="995"/>
                  </a:cubicBezTo>
                  <a:cubicBezTo>
                    <a:pt x="0" y="1541"/>
                    <a:pt x="447" y="1988"/>
                    <a:pt x="994" y="1988"/>
                  </a:cubicBezTo>
                  <a:cubicBezTo>
                    <a:pt x="1213" y="1988"/>
                    <a:pt x="1409" y="1915"/>
                    <a:pt x="1561" y="1780"/>
                  </a:cubicBezTo>
                  <a:cubicBezTo>
                    <a:pt x="1591" y="1754"/>
                    <a:pt x="1618" y="1724"/>
                    <a:pt x="1644" y="1693"/>
                  </a:cubicBezTo>
                  <a:cubicBezTo>
                    <a:pt x="1710" y="1617"/>
                    <a:pt x="1700" y="1502"/>
                    <a:pt x="1622" y="1436"/>
                  </a:cubicBezTo>
                  <a:cubicBezTo>
                    <a:pt x="1588" y="1407"/>
                    <a:pt x="1546" y="1393"/>
                    <a:pt x="1505" y="1393"/>
                  </a:cubicBezTo>
                  <a:cubicBezTo>
                    <a:pt x="1453" y="1393"/>
                    <a:pt x="1401" y="1415"/>
                    <a:pt x="1365" y="1458"/>
                  </a:cubicBezTo>
                  <a:cubicBezTo>
                    <a:pt x="1350" y="1476"/>
                    <a:pt x="1334" y="1492"/>
                    <a:pt x="1318" y="1507"/>
                  </a:cubicBezTo>
                  <a:cubicBezTo>
                    <a:pt x="1232" y="1582"/>
                    <a:pt x="1124" y="1622"/>
                    <a:pt x="994" y="1622"/>
                  </a:cubicBezTo>
                  <a:cubicBezTo>
                    <a:pt x="648" y="1622"/>
                    <a:pt x="367" y="1340"/>
                    <a:pt x="367" y="995"/>
                  </a:cubicBezTo>
                  <a:cubicBezTo>
                    <a:pt x="367" y="649"/>
                    <a:pt x="648" y="367"/>
                    <a:pt x="994" y="367"/>
                  </a:cubicBezTo>
                  <a:cubicBezTo>
                    <a:pt x="1120" y="367"/>
                    <a:pt x="1241" y="404"/>
                    <a:pt x="1345" y="475"/>
                  </a:cubicBezTo>
                  <a:cubicBezTo>
                    <a:pt x="1376" y="496"/>
                    <a:pt x="1411" y="506"/>
                    <a:pt x="1446" y="506"/>
                  </a:cubicBezTo>
                  <a:cubicBezTo>
                    <a:pt x="1505" y="506"/>
                    <a:pt x="1563" y="478"/>
                    <a:pt x="1598" y="425"/>
                  </a:cubicBezTo>
                  <a:cubicBezTo>
                    <a:pt x="1655" y="341"/>
                    <a:pt x="1633" y="227"/>
                    <a:pt x="1549" y="172"/>
                  </a:cubicBezTo>
                  <a:cubicBezTo>
                    <a:pt x="1384" y="61"/>
                    <a:pt x="1193" y="1"/>
                    <a:pt x="9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5"/>
            <p:cNvSpPr/>
            <p:nvPr/>
          </p:nvSpPr>
          <p:spPr>
            <a:xfrm>
              <a:off x="4962728" y="936673"/>
              <a:ext cx="124035" cy="13714"/>
            </a:xfrm>
            <a:custGeom>
              <a:avLst/>
              <a:gdLst/>
              <a:ahLst/>
              <a:cxnLst/>
              <a:rect l="l" t="t" r="r" b="b"/>
              <a:pathLst>
                <a:path w="3274" h="362" extrusionOk="0">
                  <a:moveTo>
                    <a:pt x="198" y="1"/>
                  </a:moveTo>
                  <a:cubicBezTo>
                    <a:pt x="102" y="1"/>
                    <a:pt x="17" y="70"/>
                    <a:pt x="10" y="164"/>
                  </a:cubicBezTo>
                  <a:cubicBezTo>
                    <a:pt x="0" y="272"/>
                    <a:pt x="84" y="361"/>
                    <a:pt x="189" y="361"/>
                  </a:cubicBezTo>
                  <a:lnTo>
                    <a:pt x="3075" y="361"/>
                  </a:lnTo>
                  <a:cubicBezTo>
                    <a:pt x="3171" y="361"/>
                    <a:pt x="3256" y="291"/>
                    <a:pt x="3264" y="197"/>
                  </a:cubicBezTo>
                  <a:cubicBezTo>
                    <a:pt x="3273" y="90"/>
                    <a:pt x="3189" y="1"/>
                    <a:pt x="3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5"/>
            <p:cNvSpPr/>
            <p:nvPr/>
          </p:nvSpPr>
          <p:spPr>
            <a:xfrm>
              <a:off x="4989096" y="968989"/>
              <a:ext cx="97857" cy="13639"/>
            </a:xfrm>
            <a:custGeom>
              <a:avLst/>
              <a:gdLst/>
              <a:ahLst/>
              <a:cxnLst/>
              <a:rect l="l" t="t" r="r" b="b"/>
              <a:pathLst>
                <a:path w="2583" h="360" extrusionOk="0">
                  <a:moveTo>
                    <a:pt x="198" y="0"/>
                  </a:moveTo>
                  <a:cubicBezTo>
                    <a:pt x="102" y="0"/>
                    <a:pt x="17" y="69"/>
                    <a:pt x="9" y="164"/>
                  </a:cubicBezTo>
                  <a:cubicBezTo>
                    <a:pt x="1" y="271"/>
                    <a:pt x="85" y="360"/>
                    <a:pt x="189" y="360"/>
                  </a:cubicBezTo>
                  <a:lnTo>
                    <a:pt x="2384" y="360"/>
                  </a:lnTo>
                  <a:cubicBezTo>
                    <a:pt x="2480" y="360"/>
                    <a:pt x="2566" y="290"/>
                    <a:pt x="2573" y="196"/>
                  </a:cubicBezTo>
                  <a:cubicBezTo>
                    <a:pt x="2582" y="88"/>
                    <a:pt x="2499" y="0"/>
                    <a:pt x="2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5"/>
            <p:cNvSpPr/>
            <p:nvPr/>
          </p:nvSpPr>
          <p:spPr>
            <a:xfrm>
              <a:off x="4888359" y="968989"/>
              <a:ext cx="82097" cy="13639"/>
            </a:xfrm>
            <a:custGeom>
              <a:avLst/>
              <a:gdLst/>
              <a:ahLst/>
              <a:cxnLst/>
              <a:rect l="l" t="t" r="r" b="b"/>
              <a:pathLst>
                <a:path w="2167" h="360" extrusionOk="0">
                  <a:moveTo>
                    <a:pt x="198" y="0"/>
                  </a:moveTo>
                  <a:cubicBezTo>
                    <a:pt x="102" y="0"/>
                    <a:pt x="17" y="69"/>
                    <a:pt x="10" y="164"/>
                  </a:cubicBezTo>
                  <a:cubicBezTo>
                    <a:pt x="1" y="271"/>
                    <a:pt x="84" y="360"/>
                    <a:pt x="189" y="360"/>
                  </a:cubicBezTo>
                  <a:lnTo>
                    <a:pt x="1968" y="360"/>
                  </a:lnTo>
                  <a:cubicBezTo>
                    <a:pt x="2064" y="360"/>
                    <a:pt x="2149" y="290"/>
                    <a:pt x="2157" y="196"/>
                  </a:cubicBezTo>
                  <a:cubicBezTo>
                    <a:pt x="2166" y="89"/>
                    <a:pt x="2082" y="0"/>
                    <a:pt x="1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5"/>
            <p:cNvSpPr/>
            <p:nvPr/>
          </p:nvSpPr>
          <p:spPr>
            <a:xfrm>
              <a:off x="4889231" y="1000017"/>
              <a:ext cx="196926" cy="13676"/>
            </a:xfrm>
            <a:custGeom>
              <a:avLst/>
              <a:gdLst/>
              <a:ahLst/>
              <a:cxnLst/>
              <a:rect l="l" t="t" r="r" b="b"/>
              <a:pathLst>
                <a:path w="5198" h="361" extrusionOk="0">
                  <a:moveTo>
                    <a:pt x="198" y="0"/>
                  </a:moveTo>
                  <a:cubicBezTo>
                    <a:pt x="103" y="0"/>
                    <a:pt x="18" y="69"/>
                    <a:pt x="10" y="164"/>
                  </a:cubicBezTo>
                  <a:cubicBezTo>
                    <a:pt x="1" y="271"/>
                    <a:pt x="85" y="361"/>
                    <a:pt x="190" y="361"/>
                  </a:cubicBezTo>
                  <a:lnTo>
                    <a:pt x="5000" y="361"/>
                  </a:lnTo>
                  <a:cubicBezTo>
                    <a:pt x="5095" y="361"/>
                    <a:pt x="5181" y="290"/>
                    <a:pt x="5188" y="197"/>
                  </a:cubicBezTo>
                  <a:cubicBezTo>
                    <a:pt x="5197" y="89"/>
                    <a:pt x="5114" y="0"/>
                    <a:pt x="5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5"/>
            <p:cNvSpPr/>
            <p:nvPr/>
          </p:nvSpPr>
          <p:spPr>
            <a:xfrm>
              <a:off x="5059562" y="1032257"/>
              <a:ext cx="27959" cy="13676"/>
            </a:xfrm>
            <a:custGeom>
              <a:avLst/>
              <a:gdLst/>
              <a:ahLst/>
              <a:cxnLst/>
              <a:rect l="l" t="t" r="r" b="b"/>
              <a:pathLst>
                <a:path w="738" h="361" extrusionOk="0">
                  <a:moveTo>
                    <a:pt x="199" y="1"/>
                  </a:moveTo>
                  <a:cubicBezTo>
                    <a:pt x="103" y="1"/>
                    <a:pt x="18" y="70"/>
                    <a:pt x="10" y="164"/>
                  </a:cubicBezTo>
                  <a:cubicBezTo>
                    <a:pt x="1" y="271"/>
                    <a:pt x="85" y="360"/>
                    <a:pt x="189" y="360"/>
                  </a:cubicBezTo>
                  <a:lnTo>
                    <a:pt x="539" y="360"/>
                  </a:lnTo>
                  <a:cubicBezTo>
                    <a:pt x="634" y="360"/>
                    <a:pt x="719" y="291"/>
                    <a:pt x="728" y="197"/>
                  </a:cubicBezTo>
                  <a:cubicBezTo>
                    <a:pt x="737" y="90"/>
                    <a:pt x="653" y="1"/>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5"/>
            <p:cNvSpPr/>
            <p:nvPr/>
          </p:nvSpPr>
          <p:spPr>
            <a:xfrm>
              <a:off x="4888928" y="1032257"/>
              <a:ext cx="152373" cy="13676"/>
            </a:xfrm>
            <a:custGeom>
              <a:avLst/>
              <a:gdLst/>
              <a:ahLst/>
              <a:cxnLst/>
              <a:rect l="l" t="t" r="r" b="b"/>
              <a:pathLst>
                <a:path w="4022" h="361" extrusionOk="0">
                  <a:moveTo>
                    <a:pt x="197" y="1"/>
                  </a:moveTo>
                  <a:cubicBezTo>
                    <a:pt x="102" y="1"/>
                    <a:pt x="17" y="70"/>
                    <a:pt x="9" y="164"/>
                  </a:cubicBezTo>
                  <a:cubicBezTo>
                    <a:pt x="0" y="271"/>
                    <a:pt x="84" y="360"/>
                    <a:pt x="189" y="360"/>
                  </a:cubicBezTo>
                  <a:lnTo>
                    <a:pt x="3824" y="360"/>
                  </a:lnTo>
                  <a:cubicBezTo>
                    <a:pt x="3919" y="360"/>
                    <a:pt x="4005" y="291"/>
                    <a:pt x="4013" y="197"/>
                  </a:cubicBezTo>
                  <a:cubicBezTo>
                    <a:pt x="4022" y="90"/>
                    <a:pt x="3938" y="1"/>
                    <a:pt x="3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5"/>
            <p:cNvSpPr/>
            <p:nvPr/>
          </p:nvSpPr>
          <p:spPr>
            <a:xfrm>
              <a:off x="4889231" y="1063285"/>
              <a:ext cx="196926" cy="13714"/>
            </a:xfrm>
            <a:custGeom>
              <a:avLst/>
              <a:gdLst/>
              <a:ahLst/>
              <a:cxnLst/>
              <a:rect l="l" t="t" r="r" b="b"/>
              <a:pathLst>
                <a:path w="5198" h="362" extrusionOk="0">
                  <a:moveTo>
                    <a:pt x="198" y="1"/>
                  </a:moveTo>
                  <a:cubicBezTo>
                    <a:pt x="103" y="1"/>
                    <a:pt x="18" y="70"/>
                    <a:pt x="10" y="164"/>
                  </a:cubicBezTo>
                  <a:cubicBezTo>
                    <a:pt x="1" y="272"/>
                    <a:pt x="85" y="361"/>
                    <a:pt x="190" y="361"/>
                  </a:cubicBezTo>
                  <a:lnTo>
                    <a:pt x="5000" y="361"/>
                  </a:lnTo>
                  <a:cubicBezTo>
                    <a:pt x="5095" y="361"/>
                    <a:pt x="5181" y="292"/>
                    <a:pt x="5188" y="198"/>
                  </a:cubicBezTo>
                  <a:cubicBezTo>
                    <a:pt x="5197" y="90"/>
                    <a:pt x="5114" y="1"/>
                    <a:pt x="5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pic>
        <p:nvPicPr>
          <p:cNvPr id="3" name="Picture 2">
            <a:extLst>
              <a:ext uri="{FF2B5EF4-FFF2-40B4-BE49-F238E27FC236}">
                <a16:creationId xmlns:a16="http://schemas.microsoft.com/office/drawing/2014/main" id="{C0B6712C-20A5-A808-08BE-F0CDE3115E00}"/>
              </a:ext>
            </a:extLst>
          </p:cNvPr>
          <p:cNvPicPr>
            <a:picLocks noChangeAspect="1"/>
          </p:cNvPicPr>
          <p:nvPr/>
        </p:nvPicPr>
        <p:blipFill>
          <a:blip r:embed="rId3"/>
          <a:stretch>
            <a:fillRect/>
          </a:stretch>
        </p:blipFill>
        <p:spPr>
          <a:xfrm>
            <a:off x="6252933" y="0"/>
            <a:ext cx="2894202" cy="5143500"/>
          </a:xfrm>
          <a:prstGeom prst="rect">
            <a:avLst/>
          </a:prstGeom>
        </p:spPr>
      </p:pic>
      <p:sp>
        <p:nvSpPr>
          <p:cNvPr id="2123" name="Google Shape;2123;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Scope</a:t>
            </a:r>
            <a:endParaRPr dirty="0"/>
          </a:p>
        </p:txBody>
      </p:sp>
      <p:sp>
        <p:nvSpPr>
          <p:cNvPr id="2124" name="Google Shape;2124;p54"/>
          <p:cNvSpPr txBox="1"/>
          <p:nvPr/>
        </p:nvSpPr>
        <p:spPr>
          <a:xfrm>
            <a:off x="4020025" y="1365213"/>
            <a:ext cx="43410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100" b="0" i="0" dirty="0">
                <a:solidFill>
                  <a:schemeClr val="tx1"/>
                </a:solidFill>
                <a:effectLst/>
                <a:latin typeface="Söhne"/>
              </a:rPr>
              <a:t>The fusion of AI and machine learning continues to offer untapped potential. Exploring advanced algorithms and models can enhance the accuracy and sophistication of our recommendation system, </a:t>
            </a:r>
            <a:r>
              <a:rPr lang="en-IN" sz="1100" b="0" i="0" dirty="0" err="1">
                <a:solidFill>
                  <a:schemeClr val="tx1"/>
                </a:solidFill>
                <a:effectLst/>
                <a:latin typeface="Söhne"/>
              </a:rPr>
              <a:t>unraveling</a:t>
            </a:r>
            <a:r>
              <a:rPr lang="en-IN" sz="1100" b="0" i="0" dirty="0">
                <a:solidFill>
                  <a:schemeClr val="tx1"/>
                </a:solidFill>
                <a:effectLst/>
                <a:latin typeface="Söhne"/>
              </a:rPr>
              <a:t> deeper insights into user preferences and product synergies.</a:t>
            </a:r>
            <a:endParaRPr sz="1100" dirty="0">
              <a:solidFill>
                <a:schemeClr val="tx1"/>
              </a:solidFill>
              <a:latin typeface="Poppins"/>
              <a:ea typeface="Poppins"/>
              <a:cs typeface="Poppins"/>
              <a:sym typeface="Poppins"/>
            </a:endParaRPr>
          </a:p>
        </p:txBody>
      </p:sp>
      <p:sp>
        <p:nvSpPr>
          <p:cNvPr id="2125" name="Google Shape;2125;p54"/>
          <p:cNvSpPr txBox="1"/>
          <p:nvPr/>
        </p:nvSpPr>
        <p:spPr>
          <a:xfrm>
            <a:off x="2183175" y="1363563"/>
            <a:ext cx="1313400"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IN" sz="1100" b="1" i="0" dirty="0">
                <a:effectLst/>
                <a:latin typeface="Söhne"/>
              </a:rPr>
              <a:t>Harnessing AI and Machine Learning</a:t>
            </a:r>
            <a:endParaRPr sz="1100" b="1" dirty="0">
              <a:solidFill>
                <a:schemeClr val="dk1"/>
              </a:solidFill>
              <a:latin typeface="IBM Plex Mono"/>
              <a:ea typeface="IBM Plex Mono"/>
              <a:cs typeface="IBM Plex Mono"/>
              <a:sym typeface="IBM Plex Mono"/>
            </a:endParaRPr>
          </a:p>
        </p:txBody>
      </p:sp>
      <p:sp>
        <p:nvSpPr>
          <p:cNvPr id="2126" name="Google Shape;2126;p54"/>
          <p:cNvSpPr txBox="1"/>
          <p:nvPr/>
        </p:nvSpPr>
        <p:spPr>
          <a:xfrm>
            <a:off x="782975" y="1363563"/>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a:solidFill>
                  <a:schemeClr val="dk2"/>
                </a:solidFill>
                <a:latin typeface="Poppins"/>
                <a:ea typeface="Poppins"/>
                <a:cs typeface="Poppins"/>
                <a:sym typeface="Poppins"/>
              </a:rPr>
              <a:t>01</a:t>
            </a:r>
            <a:endParaRPr sz="3000" b="1">
              <a:solidFill>
                <a:schemeClr val="dk2"/>
              </a:solidFill>
              <a:latin typeface="Poppins"/>
              <a:ea typeface="Poppins"/>
              <a:cs typeface="Poppins"/>
              <a:sym typeface="Poppins"/>
            </a:endParaRPr>
          </a:p>
        </p:txBody>
      </p:sp>
      <p:sp>
        <p:nvSpPr>
          <p:cNvPr id="2127" name="Google Shape;2127;p54"/>
          <p:cNvSpPr txBox="1"/>
          <p:nvPr/>
        </p:nvSpPr>
        <p:spPr>
          <a:xfrm>
            <a:off x="4020025" y="2264100"/>
            <a:ext cx="43410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100" b="0" i="0" dirty="0">
                <a:solidFill>
                  <a:schemeClr val="tx1"/>
                </a:solidFill>
                <a:effectLst/>
                <a:latin typeface="Söhne"/>
              </a:rPr>
              <a:t>Integrating NLP techniques can unlock the power of user-generated content, reviews, and feedback. By deciphering the nuances of language, we can enrich our understanding of user sentiment, thereby refining our recommendations to cater to emotional as well as functional needs.</a:t>
            </a:r>
            <a:endParaRPr sz="1100" b="1" dirty="0">
              <a:solidFill>
                <a:schemeClr val="tx1"/>
              </a:solidFill>
              <a:latin typeface="Poppins"/>
              <a:ea typeface="Poppins"/>
              <a:cs typeface="Poppins"/>
              <a:sym typeface="Poppins"/>
            </a:endParaRPr>
          </a:p>
        </p:txBody>
      </p:sp>
      <p:sp>
        <p:nvSpPr>
          <p:cNvPr id="2128" name="Google Shape;2128;p54"/>
          <p:cNvSpPr txBox="1"/>
          <p:nvPr/>
        </p:nvSpPr>
        <p:spPr>
          <a:xfrm>
            <a:off x="2183175" y="2262450"/>
            <a:ext cx="1555058"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IN" sz="1100" b="1" i="0" dirty="0">
                <a:effectLst/>
                <a:latin typeface="Söhne"/>
              </a:rPr>
              <a:t>Incorporating Natural Language Processing (NLP)</a:t>
            </a:r>
            <a:endParaRPr sz="1100" b="1" dirty="0">
              <a:solidFill>
                <a:schemeClr val="dk1"/>
              </a:solidFill>
              <a:latin typeface="IBM Plex Mono"/>
              <a:ea typeface="IBM Plex Mono"/>
              <a:cs typeface="IBM Plex Mono"/>
              <a:sym typeface="IBM Plex Mono"/>
            </a:endParaRPr>
          </a:p>
        </p:txBody>
      </p:sp>
      <p:sp>
        <p:nvSpPr>
          <p:cNvPr id="2129" name="Google Shape;2129;p54"/>
          <p:cNvSpPr txBox="1"/>
          <p:nvPr/>
        </p:nvSpPr>
        <p:spPr>
          <a:xfrm>
            <a:off x="782975" y="2262450"/>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a:solidFill>
                  <a:schemeClr val="dk2"/>
                </a:solidFill>
                <a:latin typeface="Poppins"/>
                <a:ea typeface="Poppins"/>
                <a:cs typeface="Poppins"/>
                <a:sym typeface="Poppins"/>
              </a:rPr>
              <a:t>02</a:t>
            </a:r>
            <a:endParaRPr sz="3000" b="1">
              <a:solidFill>
                <a:schemeClr val="dk2"/>
              </a:solidFill>
              <a:latin typeface="Poppins"/>
              <a:ea typeface="Poppins"/>
              <a:cs typeface="Poppins"/>
              <a:sym typeface="Poppins"/>
            </a:endParaRPr>
          </a:p>
        </p:txBody>
      </p:sp>
      <p:sp>
        <p:nvSpPr>
          <p:cNvPr id="2130" name="Google Shape;2130;p54"/>
          <p:cNvSpPr txBox="1"/>
          <p:nvPr/>
        </p:nvSpPr>
        <p:spPr>
          <a:xfrm>
            <a:off x="4020025" y="3153150"/>
            <a:ext cx="43410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100" b="0" i="0" dirty="0">
                <a:solidFill>
                  <a:schemeClr val="tx1"/>
                </a:solidFill>
                <a:effectLst/>
                <a:latin typeface="Söhne"/>
              </a:rPr>
              <a:t>As technology advances, the integration of sensor devices and wearables could usher in an era of real-time skin health monitoring. These insights can be woven into our recommendation system, creating a dynamic and responsive skincare experience that adapts to users' changing needs.</a:t>
            </a:r>
            <a:endParaRPr sz="1100" dirty="0">
              <a:solidFill>
                <a:schemeClr val="tx1"/>
              </a:solidFill>
              <a:latin typeface="Poppins"/>
              <a:ea typeface="Poppins"/>
              <a:cs typeface="Poppins"/>
              <a:sym typeface="Poppins"/>
            </a:endParaRPr>
          </a:p>
        </p:txBody>
      </p:sp>
      <p:sp>
        <p:nvSpPr>
          <p:cNvPr id="2131" name="Google Shape;2131;p54"/>
          <p:cNvSpPr txBox="1"/>
          <p:nvPr/>
        </p:nvSpPr>
        <p:spPr>
          <a:xfrm>
            <a:off x="2183075" y="3109143"/>
            <a:ext cx="1555058" cy="58463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IN" sz="1100" b="1" i="0" dirty="0">
                <a:effectLst/>
                <a:latin typeface="Söhne"/>
              </a:rPr>
              <a:t>Sensor Technology and Real-Time Feedback</a:t>
            </a:r>
            <a:endParaRPr sz="1100" b="1" dirty="0">
              <a:solidFill>
                <a:schemeClr val="dk1"/>
              </a:solidFill>
              <a:latin typeface="IBM Plex Mono"/>
              <a:ea typeface="IBM Plex Mono"/>
              <a:cs typeface="IBM Plex Mono"/>
              <a:sym typeface="IBM Plex Mono"/>
            </a:endParaRPr>
          </a:p>
        </p:txBody>
      </p:sp>
      <p:sp>
        <p:nvSpPr>
          <p:cNvPr id="2132" name="Google Shape;2132;p54"/>
          <p:cNvSpPr txBox="1"/>
          <p:nvPr/>
        </p:nvSpPr>
        <p:spPr>
          <a:xfrm>
            <a:off x="782975" y="3151500"/>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a:solidFill>
                  <a:schemeClr val="dk2"/>
                </a:solidFill>
                <a:latin typeface="Poppins"/>
                <a:ea typeface="Poppins"/>
                <a:cs typeface="Poppins"/>
                <a:sym typeface="Poppins"/>
              </a:rPr>
              <a:t>03</a:t>
            </a:r>
            <a:endParaRPr sz="3000" b="1">
              <a:solidFill>
                <a:schemeClr val="dk2"/>
              </a:solidFill>
              <a:latin typeface="Poppins"/>
              <a:ea typeface="Poppins"/>
              <a:cs typeface="Poppins"/>
              <a:sym typeface="Poppins"/>
            </a:endParaRPr>
          </a:p>
        </p:txBody>
      </p:sp>
      <p:sp>
        <p:nvSpPr>
          <p:cNvPr id="2133" name="Google Shape;2133;p54"/>
          <p:cNvSpPr txBox="1"/>
          <p:nvPr/>
        </p:nvSpPr>
        <p:spPr>
          <a:xfrm>
            <a:off x="4020025" y="4043850"/>
            <a:ext cx="43410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100" b="0" i="0" dirty="0">
                <a:solidFill>
                  <a:schemeClr val="bg1">
                    <a:lumMod val="10000"/>
                  </a:schemeClr>
                </a:solidFill>
                <a:effectLst/>
                <a:latin typeface="Söhne"/>
              </a:rPr>
              <a:t>Collaboration with skincare experts, dermatologists, and researchers can inject a wealth of specialized knowledge into our system. Integrating medical insights, cutting-edge formulations, and cultural perspectives can amplify the precision and depth of our recommendations.</a:t>
            </a:r>
            <a:endParaRPr sz="1100" dirty="0">
              <a:solidFill>
                <a:schemeClr val="bg1">
                  <a:lumMod val="10000"/>
                </a:schemeClr>
              </a:solidFill>
              <a:latin typeface="Poppins"/>
              <a:ea typeface="Poppins"/>
              <a:cs typeface="Poppins"/>
              <a:sym typeface="Poppins"/>
            </a:endParaRPr>
          </a:p>
        </p:txBody>
      </p:sp>
      <p:sp>
        <p:nvSpPr>
          <p:cNvPr id="2134" name="Google Shape;2134;p54"/>
          <p:cNvSpPr txBox="1"/>
          <p:nvPr/>
        </p:nvSpPr>
        <p:spPr>
          <a:xfrm>
            <a:off x="2183175" y="4042200"/>
            <a:ext cx="1122300"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IN" sz="1100" b="1" i="0" dirty="0">
                <a:effectLst/>
                <a:latin typeface="Söhne"/>
              </a:rPr>
              <a:t>Global Collaboration and Expertise</a:t>
            </a:r>
            <a:endParaRPr sz="1100" b="1" dirty="0">
              <a:solidFill>
                <a:schemeClr val="dk1"/>
              </a:solidFill>
              <a:latin typeface="IBM Plex Mono"/>
              <a:ea typeface="IBM Plex Mono"/>
              <a:cs typeface="IBM Plex Mono"/>
              <a:sym typeface="IBM Plex Mono"/>
            </a:endParaRPr>
          </a:p>
        </p:txBody>
      </p:sp>
      <p:sp>
        <p:nvSpPr>
          <p:cNvPr id="2135" name="Google Shape;2135;p54"/>
          <p:cNvSpPr txBox="1"/>
          <p:nvPr/>
        </p:nvSpPr>
        <p:spPr>
          <a:xfrm>
            <a:off x="782975" y="4042200"/>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a:solidFill>
                  <a:schemeClr val="dk2"/>
                </a:solidFill>
                <a:latin typeface="Poppins"/>
                <a:ea typeface="Poppins"/>
                <a:cs typeface="Poppins"/>
                <a:sym typeface="Poppins"/>
              </a:rPr>
              <a:t>04</a:t>
            </a:r>
            <a:endParaRPr sz="3000" b="1">
              <a:solidFill>
                <a:schemeClr val="dk2"/>
              </a:solidFill>
              <a:latin typeface="Poppins"/>
              <a:ea typeface="Poppins"/>
              <a:cs typeface="Poppins"/>
              <a:sym typeface="Poppins"/>
            </a:endParaRPr>
          </a:p>
        </p:txBody>
      </p:sp>
      <p:cxnSp>
        <p:nvCxnSpPr>
          <p:cNvPr id="2136" name="Google Shape;2136;p54"/>
          <p:cNvCxnSpPr>
            <a:stCxn id="2126" idx="3"/>
            <a:endCxn id="2125" idx="1"/>
          </p:cNvCxnSpPr>
          <p:nvPr/>
        </p:nvCxnSpPr>
        <p:spPr>
          <a:xfrm>
            <a:off x="1505375" y="1651563"/>
            <a:ext cx="677700" cy="600"/>
          </a:xfrm>
          <a:prstGeom prst="bentConnector3">
            <a:avLst>
              <a:gd name="adj1" fmla="val 50007"/>
            </a:avLst>
          </a:prstGeom>
          <a:noFill/>
          <a:ln w="9525" cap="flat" cmpd="sng">
            <a:solidFill>
              <a:schemeClr val="lt2"/>
            </a:solidFill>
            <a:prstDash val="solid"/>
            <a:round/>
            <a:headEnd type="none" w="med" len="med"/>
            <a:tailEnd type="none" w="med" len="med"/>
          </a:ln>
        </p:spPr>
      </p:cxnSp>
      <p:cxnSp>
        <p:nvCxnSpPr>
          <p:cNvPr id="2137" name="Google Shape;2137;p54"/>
          <p:cNvCxnSpPr>
            <a:stCxn id="2125" idx="3"/>
            <a:endCxn id="2124" idx="1"/>
          </p:cNvCxnSpPr>
          <p:nvPr/>
        </p:nvCxnSpPr>
        <p:spPr>
          <a:xfrm>
            <a:off x="3496575" y="1651563"/>
            <a:ext cx="523500" cy="600"/>
          </a:xfrm>
          <a:prstGeom prst="bentConnector3">
            <a:avLst>
              <a:gd name="adj1" fmla="val 49995"/>
            </a:avLst>
          </a:prstGeom>
          <a:noFill/>
          <a:ln w="9525" cap="flat" cmpd="sng">
            <a:solidFill>
              <a:schemeClr val="lt2"/>
            </a:solidFill>
            <a:prstDash val="solid"/>
            <a:round/>
            <a:headEnd type="none" w="med" len="med"/>
            <a:tailEnd type="oval" w="med" len="med"/>
          </a:ln>
        </p:spPr>
      </p:cxnSp>
      <p:cxnSp>
        <p:nvCxnSpPr>
          <p:cNvPr id="2140" name="Google Shape;2140;p54"/>
          <p:cNvCxnSpPr>
            <a:endCxn id="2133" idx="1"/>
          </p:cNvCxnSpPr>
          <p:nvPr/>
        </p:nvCxnSpPr>
        <p:spPr>
          <a:xfrm>
            <a:off x="3305725" y="4329600"/>
            <a:ext cx="714300" cy="600"/>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143" name="Google Shape;2143;p54"/>
          <p:cNvCxnSpPr>
            <a:stCxn id="2135" idx="3"/>
            <a:endCxn id="2134" idx="1"/>
          </p:cNvCxnSpPr>
          <p:nvPr/>
        </p:nvCxnSpPr>
        <p:spPr>
          <a:xfrm>
            <a:off x="1505375" y="4330200"/>
            <a:ext cx="677700" cy="600"/>
          </a:xfrm>
          <a:prstGeom prst="bentConnector3">
            <a:avLst>
              <a:gd name="adj1" fmla="val 50007"/>
            </a:avLst>
          </a:prstGeom>
          <a:noFill/>
          <a:ln w="9525" cap="flat" cmpd="sng">
            <a:solidFill>
              <a:schemeClr val="lt2"/>
            </a:solidFill>
            <a:prstDash val="solid"/>
            <a:round/>
            <a:headEnd type="none" w="med" len="med"/>
            <a:tailEnd type="none" w="med" len="med"/>
          </a:ln>
        </p:spPr>
      </p:cxnSp>
      <p:cxnSp>
        <p:nvCxnSpPr>
          <p:cNvPr id="20" name="Google Shape;2137;p54">
            <a:extLst>
              <a:ext uri="{FF2B5EF4-FFF2-40B4-BE49-F238E27FC236}">
                <a16:creationId xmlns:a16="http://schemas.microsoft.com/office/drawing/2014/main" id="{AA378DCA-10AD-4EA5-904D-742FD302FB3B}"/>
              </a:ext>
            </a:extLst>
          </p:cNvPr>
          <p:cNvCxnSpPr/>
          <p:nvPr/>
        </p:nvCxnSpPr>
        <p:spPr>
          <a:xfrm>
            <a:off x="3496575" y="2571750"/>
            <a:ext cx="523500" cy="600"/>
          </a:xfrm>
          <a:prstGeom prst="bentConnector3">
            <a:avLst>
              <a:gd name="adj1" fmla="val 49995"/>
            </a:avLst>
          </a:prstGeom>
          <a:noFill/>
          <a:ln w="9525" cap="flat" cmpd="sng">
            <a:solidFill>
              <a:schemeClr val="lt2"/>
            </a:solidFill>
            <a:prstDash val="solid"/>
            <a:round/>
            <a:headEnd type="none" w="med" len="med"/>
            <a:tailEnd type="oval" w="med" len="med"/>
          </a:ln>
        </p:spPr>
      </p:cxnSp>
      <p:cxnSp>
        <p:nvCxnSpPr>
          <p:cNvPr id="21" name="Google Shape;2137;p54">
            <a:extLst>
              <a:ext uri="{FF2B5EF4-FFF2-40B4-BE49-F238E27FC236}">
                <a16:creationId xmlns:a16="http://schemas.microsoft.com/office/drawing/2014/main" id="{C4431653-0AAC-7B13-1E15-4E57B9641507}"/>
              </a:ext>
            </a:extLst>
          </p:cNvPr>
          <p:cNvCxnSpPr/>
          <p:nvPr/>
        </p:nvCxnSpPr>
        <p:spPr>
          <a:xfrm>
            <a:off x="3476483" y="3430113"/>
            <a:ext cx="523500" cy="600"/>
          </a:xfrm>
          <a:prstGeom prst="bentConnector3">
            <a:avLst>
              <a:gd name="adj1" fmla="val 49995"/>
            </a:avLst>
          </a:prstGeom>
          <a:noFill/>
          <a:ln w="9525" cap="flat" cmpd="sng">
            <a:solidFill>
              <a:schemeClr val="lt2"/>
            </a:solidFill>
            <a:prstDash val="solid"/>
            <a:round/>
            <a:headEnd type="none" w="med" len="med"/>
            <a:tailEnd type="oval" w="med" len="med"/>
          </a:ln>
        </p:spPr>
      </p:cxnSp>
      <p:cxnSp>
        <p:nvCxnSpPr>
          <p:cNvPr id="22" name="Google Shape;2136;p54">
            <a:extLst>
              <a:ext uri="{FF2B5EF4-FFF2-40B4-BE49-F238E27FC236}">
                <a16:creationId xmlns:a16="http://schemas.microsoft.com/office/drawing/2014/main" id="{A967419C-BB1C-C144-BC3A-3C761AD72CC7}"/>
              </a:ext>
            </a:extLst>
          </p:cNvPr>
          <p:cNvCxnSpPr/>
          <p:nvPr/>
        </p:nvCxnSpPr>
        <p:spPr>
          <a:xfrm>
            <a:off x="1532270" y="2575384"/>
            <a:ext cx="677700" cy="600"/>
          </a:xfrm>
          <a:prstGeom prst="bentConnector3">
            <a:avLst>
              <a:gd name="adj1" fmla="val 50007"/>
            </a:avLst>
          </a:prstGeom>
          <a:noFill/>
          <a:ln w="9525" cap="flat" cmpd="sng">
            <a:solidFill>
              <a:schemeClr val="lt2"/>
            </a:solidFill>
            <a:prstDash val="solid"/>
            <a:round/>
            <a:headEnd type="none" w="med" len="med"/>
            <a:tailEnd type="none" w="med" len="med"/>
          </a:ln>
        </p:spPr>
      </p:cxnSp>
      <p:cxnSp>
        <p:nvCxnSpPr>
          <p:cNvPr id="23" name="Google Shape;2136;p54">
            <a:extLst>
              <a:ext uri="{FF2B5EF4-FFF2-40B4-BE49-F238E27FC236}">
                <a16:creationId xmlns:a16="http://schemas.microsoft.com/office/drawing/2014/main" id="{E7446ADC-661A-060A-444C-B5F4EF7255E9}"/>
              </a:ext>
            </a:extLst>
          </p:cNvPr>
          <p:cNvCxnSpPr/>
          <p:nvPr/>
        </p:nvCxnSpPr>
        <p:spPr>
          <a:xfrm>
            <a:off x="1532270" y="3449146"/>
            <a:ext cx="677700" cy="600"/>
          </a:xfrm>
          <a:prstGeom prst="bentConnector3">
            <a:avLst>
              <a:gd name="adj1" fmla="val 50007"/>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5" name="Google Shape;1485;p38"/>
          <p:cNvSpPr txBox="1">
            <a:spLocks noGrp="1"/>
          </p:cNvSpPr>
          <p:nvPr>
            <p:ph type="subTitle" idx="1"/>
          </p:nvPr>
        </p:nvSpPr>
        <p:spPr>
          <a:xfrm>
            <a:off x="586938" y="1498376"/>
            <a:ext cx="5989903" cy="10698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200" b="0" i="0" dirty="0">
                <a:solidFill>
                  <a:schemeClr val="tx2">
                    <a:lumMod val="75000"/>
                  </a:schemeClr>
                </a:solidFill>
                <a:effectLst/>
                <a:latin typeface="Söhne"/>
              </a:rPr>
              <a:t>Thank you for accompanying us on this transformative journey. Together, we aspire to create a skincare experience that transcends expectations and sets new standards of excellence. The future of personalized skincare beckons. Let's step forward, united by the aspiration to elevate skincare into an extraordinary, deeply personalized, and empowering experience.</a:t>
            </a:r>
            <a:endParaRPr sz="1200" dirty="0">
              <a:solidFill>
                <a:schemeClr val="tx2">
                  <a:lumMod val="75000"/>
                </a:schemeClr>
              </a:solidFill>
            </a:endParaRPr>
          </a:p>
        </p:txBody>
      </p:sp>
      <p:grpSp>
        <p:nvGrpSpPr>
          <p:cNvPr id="1486" name="Google Shape;1486;p38"/>
          <p:cNvGrpSpPr/>
          <p:nvPr/>
        </p:nvGrpSpPr>
        <p:grpSpPr>
          <a:xfrm>
            <a:off x="-403590" y="2571750"/>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2412;p64">
            <a:extLst>
              <a:ext uri="{FF2B5EF4-FFF2-40B4-BE49-F238E27FC236}">
                <a16:creationId xmlns:a16="http://schemas.microsoft.com/office/drawing/2014/main" id="{81159825-F08D-605B-1ADC-D43AD0D4A5FB}"/>
              </a:ext>
            </a:extLst>
          </p:cNvPr>
          <p:cNvSpPr txBox="1">
            <a:spLocks/>
          </p:cNvSpPr>
          <p:nvPr/>
        </p:nvSpPr>
        <p:spPr>
          <a:xfrm>
            <a:off x="586939" y="579295"/>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IBM Plex Mono"/>
              <a:buNone/>
              <a:defRPr sz="5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9pPr>
          </a:lstStyle>
          <a:p>
            <a:r>
              <a:rPr lang="en-IN">
                <a:solidFill>
                  <a:schemeClr val="tx2">
                    <a:lumMod val="50000"/>
                  </a:schemeClr>
                </a:solidFill>
              </a:rPr>
              <a:t>Thanks!</a:t>
            </a:r>
            <a:endParaRPr lang="en-IN" dirty="0">
              <a:solidFill>
                <a:schemeClr val="tx2">
                  <a:lumMod val="50000"/>
                </a:schemeClr>
              </a:solidFill>
            </a:endParaRPr>
          </a:p>
        </p:txBody>
      </p:sp>
      <p:sp>
        <p:nvSpPr>
          <p:cNvPr id="9" name="Google Shape;2414;p64">
            <a:extLst>
              <a:ext uri="{FF2B5EF4-FFF2-40B4-BE49-F238E27FC236}">
                <a16:creationId xmlns:a16="http://schemas.microsoft.com/office/drawing/2014/main" id="{929B1DC9-1FC2-7496-BDA1-EBEAF627BE81}"/>
              </a:ext>
            </a:extLst>
          </p:cNvPr>
          <p:cNvSpPr txBox="1">
            <a:spLocks/>
          </p:cNvSpPr>
          <p:nvPr/>
        </p:nvSpPr>
        <p:spPr>
          <a:xfrm>
            <a:off x="525739" y="2975403"/>
            <a:ext cx="6810727" cy="38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IBM Plex Mono"/>
              <a:buNone/>
              <a:defRPr sz="6200"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9pPr>
          </a:lstStyle>
          <a:p>
            <a:r>
              <a:rPr lang="en-IN" sz="2800" dirty="0">
                <a:solidFill>
                  <a:schemeClr val="bg1">
                    <a:lumMod val="10000"/>
                  </a:schemeClr>
                </a:solidFill>
              </a:rPr>
              <a:t>Do you have any questions?</a:t>
            </a:r>
          </a:p>
        </p:txBody>
      </p:sp>
    </p:spTree>
    <p:extLst>
      <p:ext uri="{BB962C8B-B14F-4D97-AF65-F5344CB8AC3E}">
        <p14:creationId xmlns:p14="http://schemas.microsoft.com/office/powerpoint/2010/main" val="133880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pic>
        <p:nvPicPr>
          <p:cNvPr id="3" name="Picture 2">
            <a:extLst>
              <a:ext uri="{FF2B5EF4-FFF2-40B4-BE49-F238E27FC236}">
                <a16:creationId xmlns:a16="http://schemas.microsoft.com/office/drawing/2014/main" id="{C7972DB4-B7F1-0554-BEA2-A10E9F8A9995}"/>
              </a:ext>
            </a:extLst>
          </p:cNvPr>
          <p:cNvPicPr>
            <a:picLocks noChangeAspect="1"/>
          </p:cNvPicPr>
          <p:nvPr/>
        </p:nvPicPr>
        <p:blipFill>
          <a:blip r:embed="rId3"/>
          <a:stretch>
            <a:fillRect/>
          </a:stretch>
        </p:blipFill>
        <p:spPr>
          <a:xfrm>
            <a:off x="6255539" y="0"/>
            <a:ext cx="2887850" cy="5143500"/>
          </a:xfrm>
          <a:prstGeom prst="rect">
            <a:avLst/>
          </a:prstGeom>
        </p:spPr>
      </p:pic>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lumMod val="50000"/>
                  </a:schemeClr>
                </a:solidFill>
              </a:rPr>
              <a:t>Introduction</a:t>
            </a:r>
            <a:endParaRPr dirty="0">
              <a:solidFill>
                <a:schemeClr val="tx2">
                  <a:lumMod val="50000"/>
                </a:schemeClr>
              </a:solidFill>
            </a:endParaRPr>
          </a:p>
        </p:txBody>
      </p:sp>
      <p:sp>
        <p:nvSpPr>
          <p:cNvPr id="1532" name="Google Shape;1532;p3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Through this we'll dissect the intricate workings of our Hybrid Recommendation System, dissecting the interplay of algorithms, preferences, and product attributes. So let's discuss how the hybrid recommendation systems can be used to recommend skincare products to various skin types and concerns.</a:t>
            </a:r>
            <a:endParaRPr dirty="0"/>
          </a:p>
        </p:txBody>
      </p:sp>
      <p:sp>
        <p:nvSpPr>
          <p:cNvPr id="1533" name="Google Shape;1533;p3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 this presentation, our focus converges on skincare recommendations, propelled by the power of a Hybrid Recommendation System—a synthesis that merges collaborative filtering and content-based filtering and uses constraints in the form of skin type and the skin concerns of the user in order to recommend suitable products.</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pic>
        <p:nvPicPr>
          <p:cNvPr id="5" name="Picture 4">
            <a:extLst>
              <a:ext uri="{FF2B5EF4-FFF2-40B4-BE49-F238E27FC236}">
                <a16:creationId xmlns:a16="http://schemas.microsoft.com/office/drawing/2014/main" id="{E53B93D0-9BE7-EBE6-B66B-FAB3F528EDF6}"/>
              </a:ext>
            </a:extLst>
          </p:cNvPr>
          <p:cNvPicPr>
            <a:picLocks noChangeAspect="1"/>
          </p:cNvPicPr>
          <p:nvPr/>
        </p:nvPicPr>
        <p:blipFill>
          <a:blip r:embed="rId3"/>
          <a:stretch>
            <a:fillRect/>
          </a:stretch>
        </p:blipFill>
        <p:spPr>
          <a:xfrm>
            <a:off x="6209071" y="0"/>
            <a:ext cx="2993922" cy="5143500"/>
          </a:xfrm>
          <a:prstGeom prst="rect">
            <a:avLst/>
          </a:prstGeom>
        </p:spPr>
      </p:pic>
      <p:sp>
        <p:nvSpPr>
          <p:cNvPr id="1458" name="Google Shape;145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Goals</a:t>
            </a:r>
            <a:endParaRPr dirty="0"/>
          </a:p>
        </p:txBody>
      </p:sp>
      <p:graphicFrame>
        <p:nvGraphicFramePr>
          <p:cNvPr id="1460" name="Google Shape;1460;p36"/>
          <p:cNvGraphicFramePr/>
          <p:nvPr>
            <p:extLst>
              <p:ext uri="{D42A27DB-BD31-4B8C-83A1-F6EECF244321}">
                <p14:modId xmlns:p14="http://schemas.microsoft.com/office/powerpoint/2010/main" val="2938814801"/>
              </p:ext>
            </p:extLst>
          </p:nvPr>
        </p:nvGraphicFramePr>
        <p:xfrm>
          <a:off x="720000" y="1614825"/>
          <a:ext cx="7704000" cy="2429550"/>
        </p:xfrm>
        <a:graphic>
          <a:graphicData uri="http://schemas.openxmlformats.org/drawingml/2006/table">
            <a:tbl>
              <a:tblPr>
                <a:noFill/>
                <a:tableStyleId>{82D50375-2360-4B91-9D90-D4D4C5479951}</a:tableStyleId>
              </a:tblPr>
              <a:tblGrid>
                <a:gridCol w="2638000">
                  <a:extLst>
                    <a:ext uri="{9D8B030D-6E8A-4147-A177-3AD203B41FA5}">
                      <a16:colId xmlns:a16="http://schemas.microsoft.com/office/drawing/2014/main" val="20000"/>
                    </a:ext>
                  </a:extLst>
                </a:gridCol>
                <a:gridCol w="5066000">
                  <a:extLst>
                    <a:ext uri="{9D8B030D-6E8A-4147-A177-3AD203B41FA5}">
                      <a16:colId xmlns:a16="http://schemas.microsoft.com/office/drawing/2014/main" val="20001"/>
                    </a:ext>
                  </a:extLst>
                </a:gridCol>
              </a:tblGrid>
              <a:tr h="402575">
                <a:tc gridSpan="2">
                  <a:txBody>
                    <a:bodyPr/>
                    <a:lstStyle/>
                    <a:p>
                      <a:pPr marL="0" lvl="0" indent="0" algn="l" rtl="0">
                        <a:lnSpc>
                          <a:spcPct val="115000"/>
                        </a:lnSpc>
                        <a:spcBef>
                          <a:spcPts val="0"/>
                        </a:spcBef>
                        <a:spcAft>
                          <a:spcPts val="0"/>
                        </a:spcAft>
                        <a:buNone/>
                      </a:pPr>
                      <a:r>
                        <a:rPr lang="en-IN" sz="1000" b="1" u="sng" dirty="0">
                          <a:solidFill>
                            <a:schemeClr val="dk1"/>
                          </a:solidFill>
                          <a:latin typeface="IBM Plex Mono"/>
                          <a:ea typeface="IBM Plex Mono"/>
                          <a:cs typeface="IBM Plex Mono"/>
                          <a:sym typeface="IBM Plex Mono"/>
                        </a:rPr>
                        <a:t>Objective 1: Develop a Hybrid Recommendation System</a:t>
                      </a:r>
                      <a:endParaRPr sz="900" dirty="0">
                        <a:solidFill>
                          <a:schemeClr val="dk1"/>
                        </a:solidFill>
                        <a:latin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hMerge="1">
                  <a:txBody>
                    <a:bodyPr/>
                    <a:lstStyle/>
                    <a:p>
                      <a:pPr marL="0" lvl="0" indent="0" algn="l" rtl="0">
                        <a:lnSpc>
                          <a:spcPct val="115000"/>
                        </a:lnSpc>
                        <a:spcBef>
                          <a:spcPts val="0"/>
                        </a:spcBef>
                        <a:spcAft>
                          <a:spcPts val="1600"/>
                        </a:spcAft>
                        <a:buNone/>
                      </a:pPr>
                      <a:r>
                        <a:rPr lang="en" sz="900" dirty="0">
                          <a:solidFill>
                            <a:schemeClr val="dk1"/>
                          </a:solidFill>
                          <a:latin typeface="Poppins"/>
                          <a:ea typeface="Poppins"/>
                          <a:cs typeface="Poppins"/>
                          <a:sym typeface="Poppins"/>
                        </a:rPr>
                        <a:t>To view this template correctly in PowerPoint, download and install the fonts we used</a:t>
                      </a:r>
                      <a:endParaRPr sz="900" dirty="0">
                        <a:solidFill>
                          <a:schemeClr val="dk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07275">
                <a:tc>
                  <a:txBody>
                    <a:bodyPr/>
                    <a:lstStyle/>
                    <a:p>
                      <a:pPr marL="0" lvl="0" indent="0" algn="l" rtl="0">
                        <a:lnSpc>
                          <a:spcPct val="115000"/>
                        </a:lnSpc>
                        <a:spcBef>
                          <a:spcPts val="0"/>
                        </a:spcBef>
                        <a:spcAft>
                          <a:spcPts val="0"/>
                        </a:spcAft>
                        <a:buNone/>
                      </a:pPr>
                      <a:r>
                        <a:rPr lang="en" sz="1000" b="1" u="sng" dirty="0">
                          <a:solidFill>
                            <a:schemeClr val="dk1"/>
                          </a:solidFill>
                          <a:latin typeface="IBM Plex Mono"/>
                          <a:ea typeface="IBM Plex Mono"/>
                          <a:cs typeface="IBM Plex Mono"/>
                          <a:sym typeface="IBM Plex Mono"/>
                        </a:rPr>
                        <a:t>1</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l" rtl="0">
                        <a:lnSpc>
                          <a:spcPct val="115000"/>
                        </a:lnSpc>
                        <a:spcBef>
                          <a:spcPts val="0"/>
                        </a:spcBef>
                        <a:spcAft>
                          <a:spcPts val="1600"/>
                        </a:spcAft>
                        <a:buNone/>
                      </a:pPr>
                      <a:r>
                        <a:rPr lang="en-IN" sz="900" dirty="0">
                          <a:solidFill>
                            <a:schemeClr val="dk1"/>
                          </a:solidFill>
                          <a:latin typeface="Poppins"/>
                          <a:ea typeface="Poppins"/>
                          <a:cs typeface="Poppins"/>
                          <a:sym typeface="Poppins"/>
                        </a:rPr>
                        <a:t>Synthesize collaborative filtering and content-based filtering techniques.</a:t>
                      </a:r>
                      <a:endParaRPr sz="900" dirty="0">
                        <a:solidFill>
                          <a:schemeClr val="dk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02575">
                <a:tc>
                  <a:txBody>
                    <a:bodyPr/>
                    <a:lstStyle/>
                    <a:p>
                      <a:pPr marL="0" lvl="0" indent="0" algn="l" rtl="0">
                        <a:lnSpc>
                          <a:spcPct val="115000"/>
                        </a:lnSpc>
                        <a:spcBef>
                          <a:spcPts val="0"/>
                        </a:spcBef>
                        <a:spcAft>
                          <a:spcPts val="0"/>
                        </a:spcAft>
                        <a:buNone/>
                      </a:pPr>
                      <a:r>
                        <a:rPr lang="en" sz="1000" b="1" u="sng" dirty="0">
                          <a:solidFill>
                            <a:schemeClr val="dk1"/>
                          </a:solidFill>
                          <a:latin typeface="IBM Plex Mono"/>
                          <a:ea typeface="IBM Plex Mono"/>
                          <a:cs typeface="IBM Plex Mono"/>
                          <a:sym typeface="IBM Plex Mono"/>
                        </a:rPr>
                        <a:t>2</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IN" sz="900" dirty="0">
                          <a:solidFill>
                            <a:schemeClr val="dk1"/>
                          </a:solidFill>
                          <a:latin typeface="Poppins"/>
                          <a:ea typeface="Poppins"/>
                          <a:cs typeface="Poppins"/>
                          <a:sym typeface="Poppins"/>
                        </a:rPr>
                        <a:t>Craft a synergistic solution that leverages strengths from both approaches.</a:t>
                      </a:r>
                      <a:endParaRPr sz="900" dirty="0">
                        <a:solidFill>
                          <a:schemeClr val="dk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02575">
                <a:tc gridSpan="2">
                  <a:txBody>
                    <a:bodyPr/>
                    <a:lstStyle/>
                    <a:p>
                      <a:pPr marL="0" lvl="0" indent="0" algn="l" rtl="0">
                        <a:lnSpc>
                          <a:spcPct val="115000"/>
                        </a:lnSpc>
                        <a:spcBef>
                          <a:spcPts val="0"/>
                        </a:spcBef>
                        <a:spcAft>
                          <a:spcPts val="0"/>
                        </a:spcAft>
                        <a:buNone/>
                      </a:pPr>
                      <a:r>
                        <a:rPr lang="en-IN" sz="1000" b="1" i="0" u="sng" strike="noStrike" cap="none" dirty="0">
                          <a:solidFill>
                            <a:srgbClr val="000000"/>
                          </a:solidFill>
                          <a:effectLst/>
                          <a:latin typeface="IBM Plex Mono" panose="020B0509050203000203" pitchFamily="49" charset="0"/>
                          <a:ea typeface="Arial"/>
                          <a:cs typeface="Arial"/>
                          <a:sym typeface="Arial"/>
                        </a:rPr>
                        <a:t>Objective 2: Enhance Personalized Skincare Recommendations</a:t>
                      </a:r>
                      <a:endParaRPr sz="1000" b="1" u="sng" dirty="0">
                        <a:solidFill>
                          <a:schemeClr val="dk1"/>
                        </a:solidFill>
                        <a:latin typeface="IBM Plex Mono" panose="020B0509050203000203" pitchFamily="49" charset="0"/>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hMerge="1">
                  <a:txBody>
                    <a:bodyPr/>
                    <a:lstStyle/>
                    <a:p>
                      <a:pPr marL="0" lvl="0" indent="0" algn="l" rtl="0">
                        <a:lnSpc>
                          <a:spcPct val="115000"/>
                        </a:lnSpc>
                        <a:spcBef>
                          <a:spcPts val="0"/>
                        </a:spcBef>
                        <a:spcAft>
                          <a:spcPts val="1600"/>
                        </a:spcAft>
                        <a:buNone/>
                      </a:pPr>
                      <a:r>
                        <a:rPr lang="en" sz="900" dirty="0">
                          <a:solidFill>
                            <a:schemeClr val="dk1"/>
                          </a:solidFill>
                          <a:latin typeface="Poppins"/>
                          <a:ea typeface="Poppins"/>
                          <a:cs typeface="Poppins"/>
                          <a:sym typeface="Poppins"/>
                        </a:rPr>
                        <a:t>All the colors used in this presentation</a:t>
                      </a:r>
                      <a:endParaRPr sz="900" dirty="0">
                        <a:solidFill>
                          <a:schemeClr val="dk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07275">
                <a:tc>
                  <a:txBody>
                    <a:bodyPr/>
                    <a:lstStyle/>
                    <a:p>
                      <a:pPr marL="0" lvl="0" indent="0" algn="l" rtl="0">
                        <a:lnSpc>
                          <a:spcPct val="115000"/>
                        </a:lnSpc>
                        <a:spcBef>
                          <a:spcPts val="0"/>
                        </a:spcBef>
                        <a:spcAft>
                          <a:spcPts val="0"/>
                        </a:spcAft>
                        <a:buNone/>
                      </a:pPr>
                      <a:r>
                        <a:rPr lang="en" sz="1000" b="1" u="sng" dirty="0">
                          <a:solidFill>
                            <a:schemeClr val="dk1"/>
                          </a:solidFill>
                          <a:latin typeface="IBM Plex Mono"/>
                          <a:ea typeface="IBM Plex Mono"/>
                          <a:cs typeface="IBM Plex Mono"/>
                          <a:sym typeface="IBM Plex Mono"/>
                        </a:rPr>
                        <a:t>1</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0"/>
                        </a:spcAft>
                        <a:buNone/>
                      </a:pPr>
                      <a:r>
                        <a:rPr lang="en-IN" sz="900" dirty="0">
                          <a:solidFill>
                            <a:schemeClr val="dk1"/>
                          </a:solidFill>
                          <a:latin typeface="Poppins"/>
                          <a:ea typeface="Poppins"/>
                          <a:cs typeface="Poppins"/>
                          <a:sym typeface="Poppins"/>
                        </a:rPr>
                        <a:t>Tailor recommendations to individual user preferences.</a:t>
                      </a:r>
                      <a:endParaRPr sz="900" dirty="0">
                        <a:solidFill>
                          <a:schemeClr val="dk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07275">
                <a:tc>
                  <a:txBody>
                    <a:bodyPr/>
                    <a:lstStyle/>
                    <a:p>
                      <a:pPr marL="0" lvl="0" indent="0" algn="l" rtl="0">
                        <a:lnSpc>
                          <a:spcPct val="115000"/>
                        </a:lnSpc>
                        <a:spcBef>
                          <a:spcPts val="0"/>
                        </a:spcBef>
                        <a:spcAft>
                          <a:spcPts val="0"/>
                        </a:spcAft>
                        <a:buNone/>
                      </a:pPr>
                      <a:r>
                        <a:rPr lang="en" sz="1000" b="1" u="sng" dirty="0">
                          <a:solidFill>
                            <a:schemeClr val="dk1"/>
                          </a:solidFill>
                          <a:latin typeface="IBM Plex Mono"/>
                          <a:ea typeface="IBM Plex Mono"/>
                          <a:cs typeface="IBM Plex Mono"/>
                          <a:sym typeface="IBM Plex Mono"/>
                        </a:rPr>
                        <a:t>2</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IN" sz="900" dirty="0">
                          <a:solidFill>
                            <a:schemeClr val="dk1"/>
                          </a:solidFill>
                          <a:latin typeface="Poppins"/>
                          <a:ea typeface="Poppins"/>
                          <a:cs typeface="Poppins"/>
                          <a:sym typeface="Poppins"/>
                        </a:rPr>
                        <a:t>Elevate the user experience by catering to unique skincare needs.</a:t>
                      </a:r>
                      <a:endParaRPr sz="900" dirty="0">
                        <a:solidFill>
                          <a:schemeClr val="dk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1461" name="Google Shape;1461;p36"/>
          <p:cNvSpPr txBox="1"/>
          <p:nvPr/>
        </p:nvSpPr>
        <p:spPr>
          <a:xfrm>
            <a:off x="719999" y="4108349"/>
            <a:ext cx="8136407"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IN" sz="1050" dirty="0">
                <a:solidFill>
                  <a:schemeClr val="dk1"/>
                </a:solidFill>
                <a:latin typeface="Poppins"/>
                <a:ea typeface="Poppins"/>
                <a:cs typeface="Poppins"/>
                <a:sym typeface="Poppins"/>
              </a:rPr>
              <a:t>Through these goals, we aim to revolutionize the skincare recommendation landscape, marrying technological innovation with individualized beauty routines.</a:t>
            </a:r>
            <a:endParaRPr sz="1050" b="1" u="sng" dirty="0">
              <a:solidFill>
                <a:schemeClr val="dk2"/>
              </a:solidFill>
              <a:latin typeface="IBM Plex Mono"/>
              <a:ea typeface="IBM Plex Mono"/>
              <a:cs typeface="IBM Plex Mono"/>
              <a:sym typeface="IBM Plex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pic>
        <p:nvPicPr>
          <p:cNvPr id="5" name="Picture 4">
            <a:extLst>
              <a:ext uri="{FF2B5EF4-FFF2-40B4-BE49-F238E27FC236}">
                <a16:creationId xmlns:a16="http://schemas.microsoft.com/office/drawing/2014/main" id="{64D8F270-78DD-1CD5-37E0-ACE745F1A4B6}"/>
              </a:ext>
            </a:extLst>
          </p:cNvPr>
          <p:cNvPicPr>
            <a:picLocks noChangeAspect="1"/>
          </p:cNvPicPr>
          <p:nvPr/>
        </p:nvPicPr>
        <p:blipFill>
          <a:blip r:embed="rId3"/>
          <a:stretch>
            <a:fillRect/>
          </a:stretch>
        </p:blipFill>
        <p:spPr>
          <a:xfrm>
            <a:off x="6253316" y="0"/>
            <a:ext cx="4010515" cy="5143500"/>
          </a:xfrm>
          <a:prstGeom prst="rect">
            <a:avLst/>
          </a:prstGeom>
        </p:spPr>
      </p:pic>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lumMod val="50000"/>
                  </a:schemeClr>
                </a:solidFill>
              </a:rPr>
              <a:t>Background Study</a:t>
            </a:r>
            <a:endParaRPr dirty="0">
              <a:solidFill>
                <a:schemeClr val="tx2">
                  <a:lumMod val="50000"/>
                </a:schemeClr>
              </a:solidFill>
            </a:endParaRPr>
          </a:p>
        </p:txBody>
      </p:sp>
      <p:sp>
        <p:nvSpPr>
          <p:cNvPr id="1668" name="Google Shape;1668;p42"/>
          <p:cNvSpPr txBox="1">
            <a:spLocks noGrp="1"/>
          </p:cNvSpPr>
          <p:nvPr>
            <p:ph type="subTitle" idx="6"/>
          </p:nvPr>
        </p:nvSpPr>
        <p:spPr>
          <a:xfrm>
            <a:off x="6299030" y="1355397"/>
            <a:ext cx="2193583"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200" dirty="0"/>
              <a:t>Recommendation </a:t>
            </a:r>
            <a:r>
              <a:rPr lang="en-IN" sz="1200" dirty="0">
                <a:solidFill>
                  <a:schemeClr val="bg1"/>
                </a:solidFill>
              </a:rPr>
              <a:t>System</a:t>
            </a:r>
            <a:endParaRPr sz="1200" dirty="0">
              <a:solidFill>
                <a:schemeClr val="bg1"/>
              </a:solidFill>
            </a:endParaRPr>
          </a:p>
        </p:txBody>
      </p:sp>
      <p:sp>
        <p:nvSpPr>
          <p:cNvPr id="1669" name="Google Shape;1669;p42"/>
          <p:cNvSpPr txBox="1">
            <a:spLocks noGrp="1"/>
          </p:cNvSpPr>
          <p:nvPr>
            <p:ph type="subTitle" idx="1"/>
          </p:nvPr>
        </p:nvSpPr>
        <p:spPr>
          <a:xfrm>
            <a:off x="720000" y="1757698"/>
            <a:ext cx="1981800" cy="30650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t>Our journey commences with a diverse spectrum of skin types—Dry, Oily, and Combination. Each type unfurls its own narrative, presenting unique challenges and opportunities. From the parched realms of Dry skin to the intriguing balancing act of Combination skin, and the oil-laden adventures of Oily skin, we immerse ourselves in the anatomy of each type.</a:t>
            </a:r>
            <a:endParaRPr sz="1100" dirty="0"/>
          </a:p>
        </p:txBody>
      </p:sp>
      <p:sp>
        <p:nvSpPr>
          <p:cNvPr id="1670" name="Google Shape;1670;p42"/>
          <p:cNvSpPr txBox="1">
            <a:spLocks noGrp="1"/>
          </p:cNvSpPr>
          <p:nvPr>
            <p:ph type="subTitle" idx="2"/>
          </p:nvPr>
        </p:nvSpPr>
        <p:spPr>
          <a:xfrm>
            <a:off x="3584484" y="1757697"/>
            <a:ext cx="1981800" cy="3065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t>Ingredients serve as the palette of skincare formulations. They contribute to efficacy and texture, and, most importantly, align with the aspirations of different skin types. Delve into the world of active agents, moisturizers, antioxidants, and more. Witness how ingredients dance together, choreographing routines of rejuvenation.</a:t>
            </a:r>
          </a:p>
        </p:txBody>
      </p:sp>
      <p:sp>
        <p:nvSpPr>
          <p:cNvPr id="1671" name="Google Shape;1671;p42"/>
          <p:cNvSpPr txBox="1">
            <a:spLocks noGrp="1"/>
          </p:cNvSpPr>
          <p:nvPr>
            <p:ph type="subTitle" idx="3"/>
          </p:nvPr>
        </p:nvSpPr>
        <p:spPr>
          <a:xfrm>
            <a:off x="6314381" y="1757698"/>
            <a:ext cx="1981800" cy="30650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t>The recommendation system is the collaboration of technology and arti</a:t>
            </a:r>
            <a:r>
              <a:rPr lang="en-IN" sz="1100" dirty="0">
                <a:solidFill>
                  <a:schemeClr val="bg1"/>
                </a:solidFill>
              </a:rPr>
              <a:t>stry</a:t>
            </a:r>
            <a:r>
              <a:rPr lang="en-IN" sz="1100" dirty="0"/>
              <a:t>. Algorithms weave insights from user preferences, produ</a:t>
            </a:r>
            <a:r>
              <a:rPr lang="en-IN" sz="1100" dirty="0">
                <a:solidFill>
                  <a:schemeClr val="bg1"/>
                </a:solidFill>
              </a:rPr>
              <a:t>ct </a:t>
            </a:r>
            <a:r>
              <a:rPr lang="en-IN" sz="1100" dirty="0"/>
              <a:t>attributes, and skin concerns to curate personalized suggestions. We navigate the pathways of content-based and collaborative filtering, observing them as they amplify user satisfaction.</a:t>
            </a:r>
            <a:endParaRPr sz="1100" dirty="0"/>
          </a:p>
        </p:txBody>
      </p:sp>
      <p:sp>
        <p:nvSpPr>
          <p:cNvPr id="1672" name="Google Shape;1672;p42"/>
          <p:cNvSpPr txBox="1">
            <a:spLocks noGrp="1"/>
          </p:cNvSpPr>
          <p:nvPr>
            <p:ph type="subTitle" idx="4"/>
          </p:nvPr>
        </p:nvSpPr>
        <p:spPr>
          <a:xfrm>
            <a:off x="720000" y="1327701"/>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200" dirty="0"/>
              <a:t>Types of Skin</a:t>
            </a:r>
            <a:endParaRPr sz="1200" dirty="0"/>
          </a:p>
        </p:txBody>
      </p:sp>
      <p:sp>
        <p:nvSpPr>
          <p:cNvPr id="1673" name="Google Shape;1673;p42"/>
          <p:cNvSpPr txBox="1">
            <a:spLocks noGrp="1"/>
          </p:cNvSpPr>
          <p:nvPr>
            <p:ph type="subTitle" idx="5"/>
          </p:nvPr>
        </p:nvSpPr>
        <p:spPr>
          <a:xfrm>
            <a:off x="3584482" y="1327701"/>
            <a:ext cx="2193583"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200" dirty="0"/>
              <a:t>Role of Ingredients</a:t>
            </a:r>
            <a:endParaRPr sz="1200" dirty="0"/>
          </a:p>
        </p:txBody>
      </p:sp>
      <p:grpSp>
        <p:nvGrpSpPr>
          <p:cNvPr id="1674" name="Google Shape;1674;p42"/>
          <p:cNvGrpSpPr/>
          <p:nvPr/>
        </p:nvGrpSpPr>
        <p:grpSpPr>
          <a:xfrm>
            <a:off x="1272747" y="1002851"/>
            <a:ext cx="341227" cy="302177"/>
            <a:chOff x="713167" y="740543"/>
            <a:chExt cx="476707" cy="422153"/>
          </a:xfrm>
        </p:grpSpPr>
        <p:sp>
          <p:nvSpPr>
            <p:cNvPr id="1675" name="Google Shape;1675;p42"/>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2"/>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2"/>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2"/>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2"/>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2"/>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2"/>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2"/>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2"/>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2"/>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2"/>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2"/>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2"/>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2"/>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2"/>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2"/>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2"/>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2"/>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2"/>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2"/>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2"/>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2"/>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2"/>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2"/>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9" name="Google Shape;1699;p42"/>
          <p:cNvGrpSpPr/>
          <p:nvPr/>
        </p:nvGrpSpPr>
        <p:grpSpPr>
          <a:xfrm>
            <a:off x="4134407" y="963164"/>
            <a:ext cx="341661" cy="290896"/>
            <a:chOff x="2335403" y="748460"/>
            <a:chExt cx="477313" cy="406392"/>
          </a:xfrm>
        </p:grpSpPr>
        <p:sp>
          <p:nvSpPr>
            <p:cNvPr id="1700" name="Google Shape;1700;p42"/>
            <p:cNvSpPr/>
            <p:nvPr/>
          </p:nvSpPr>
          <p:spPr>
            <a:xfrm>
              <a:off x="2419697" y="928793"/>
              <a:ext cx="35044" cy="13676"/>
            </a:xfrm>
            <a:custGeom>
              <a:avLst/>
              <a:gdLst/>
              <a:ahLst/>
              <a:cxnLst/>
              <a:rect l="l" t="t" r="r" b="b"/>
              <a:pathLst>
                <a:path w="925" h="361" extrusionOk="0">
                  <a:moveTo>
                    <a:pt x="199" y="0"/>
                  </a:moveTo>
                  <a:cubicBezTo>
                    <a:pt x="102" y="0"/>
                    <a:pt x="17" y="69"/>
                    <a:pt x="10" y="164"/>
                  </a:cubicBezTo>
                  <a:cubicBezTo>
                    <a:pt x="1" y="272"/>
                    <a:pt x="85" y="361"/>
                    <a:pt x="189" y="361"/>
                  </a:cubicBezTo>
                  <a:lnTo>
                    <a:pt x="728" y="361"/>
                  </a:lnTo>
                  <a:cubicBezTo>
                    <a:pt x="823" y="361"/>
                    <a:pt x="908" y="291"/>
                    <a:pt x="916" y="197"/>
                  </a:cubicBezTo>
                  <a:cubicBezTo>
                    <a:pt x="924" y="89"/>
                    <a:pt x="841" y="0"/>
                    <a:pt x="7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2"/>
            <p:cNvSpPr/>
            <p:nvPr/>
          </p:nvSpPr>
          <p:spPr>
            <a:xfrm>
              <a:off x="2466106" y="928793"/>
              <a:ext cx="51713" cy="13676"/>
            </a:xfrm>
            <a:custGeom>
              <a:avLst/>
              <a:gdLst/>
              <a:ahLst/>
              <a:cxnLst/>
              <a:rect l="l" t="t" r="r" b="b"/>
              <a:pathLst>
                <a:path w="1365" h="361" extrusionOk="0">
                  <a:moveTo>
                    <a:pt x="197" y="0"/>
                  </a:moveTo>
                  <a:cubicBezTo>
                    <a:pt x="102" y="0"/>
                    <a:pt x="17" y="69"/>
                    <a:pt x="8" y="164"/>
                  </a:cubicBezTo>
                  <a:cubicBezTo>
                    <a:pt x="0" y="272"/>
                    <a:pt x="84" y="361"/>
                    <a:pt x="189" y="361"/>
                  </a:cubicBezTo>
                  <a:lnTo>
                    <a:pt x="1166" y="361"/>
                  </a:lnTo>
                  <a:cubicBezTo>
                    <a:pt x="1262" y="361"/>
                    <a:pt x="1347" y="291"/>
                    <a:pt x="1354" y="197"/>
                  </a:cubicBezTo>
                  <a:cubicBezTo>
                    <a:pt x="1365" y="89"/>
                    <a:pt x="1281" y="0"/>
                    <a:pt x="11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2"/>
            <p:cNvSpPr/>
            <p:nvPr/>
          </p:nvSpPr>
          <p:spPr>
            <a:xfrm>
              <a:off x="2420152" y="900266"/>
              <a:ext cx="80354" cy="13676"/>
            </a:xfrm>
            <a:custGeom>
              <a:avLst/>
              <a:gdLst/>
              <a:ahLst/>
              <a:cxnLst/>
              <a:rect l="l" t="t" r="r" b="b"/>
              <a:pathLst>
                <a:path w="2121" h="361" extrusionOk="0">
                  <a:moveTo>
                    <a:pt x="198" y="0"/>
                  </a:moveTo>
                  <a:cubicBezTo>
                    <a:pt x="103" y="0"/>
                    <a:pt x="17" y="70"/>
                    <a:pt x="10" y="165"/>
                  </a:cubicBezTo>
                  <a:cubicBezTo>
                    <a:pt x="0" y="270"/>
                    <a:pt x="84" y="361"/>
                    <a:pt x="189" y="361"/>
                  </a:cubicBezTo>
                  <a:lnTo>
                    <a:pt x="1922" y="361"/>
                  </a:lnTo>
                  <a:cubicBezTo>
                    <a:pt x="2017" y="361"/>
                    <a:pt x="2103" y="291"/>
                    <a:pt x="2111" y="197"/>
                  </a:cubicBezTo>
                  <a:cubicBezTo>
                    <a:pt x="2120" y="89"/>
                    <a:pt x="2036" y="0"/>
                    <a:pt x="19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2"/>
            <p:cNvSpPr/>
            <p:nvPr/>
          </p:nvSpPr>
          <p:spPr>
            <a:xfrm>
              <a:off x="2419659" y="871700"/>
              <a:ext cx="35044" cy="13676"/>
            </a:xfrm>
            <a:custGeom>
              <a:avLst/>
              <a:gdLst/>
              <a:ahLst/>
              <a:cxnLst/>
              <a:rect l="l" t="t" r="r" b="b"/>
              <a:pathLst>
                <a:path w="925" h="361" extrusionOk="0">
                  <a:moveTo>
                    <a:pt x="198" y="0"/>
                  </a:moveTo>
                  <a:cubicBezTo>
                    <a:pt x="102" y="0"/>
                    <a:pt x="17" y="70"/>
                    <a:pt x="9" y="165"/>
                  </a:cubicBezTo>
                  <a:cubicBezTo>
                    <a:pt x="1" y="271"/>
                    <a:pt x="84" y="360"/>
                    <a:pt x="189" y="360"/>
                  </a:cubicBezTo>
                  <a:lnTo>
                    <a:pt x="726" y="360"/>
                  </a:lnTo>
                  <a:cubicBezTo>
                    <a:pt x="823" y="360"/>
                    <a:pt x="908" y="291"/>
                    <a:pt x="915" y="197"/>
                  </a:cubicBezTo>
                  <a:cubicBezTo>
                    <a:pt x="924" y="89"/>
                    <a:pt x="841" y="0"/>
                    <a:pt x="7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2"/>
            <p:cNvSpPr/>
            <p:nvPr/>
          </p:nvSpPr>
          <p:spPr>
            <a:xfrm>
              <a:off x="2466485" y="871700"/>
              <a:ext cx="84597" cy="13676"/>
            </a:xfrm>
            <a:custGeom>
              <a:avLst/>
              <a:gdLst/>
              <a:ahLst/>
              <a:cxnLst/>
              <a:rect l="l" t="t" r="r" b="b"/>
              <a:pathLst>
                <a:path w="2233" h="361" extrusionOk="0">
                  <a:moveTo>
                    <a:pt x="197" y="0"/>
                  </a:moveTo>
                  <a:cubicBezTo>
                    <a:pt x="102" y="0"/>
                    <a:pt x="17" y="70"/>
                    <a:pt x="9" y="165"/>
                  </a:cubicBezTo>
                  <a:cubicBezTo>
                    <a:pt x="1" y="271"/>
                    <a:pt x="83" y="360"/>
                    <a:pt x="188" y="360"/>
                  </a:cubicBezTo>
                  <a:lnTo>
                    <a:pt x="2035" y="360"/>
                  </a:lnTo>
                  <a:cubicBezTo>
                    <a:pt x="2130" y="360"/>
                    <a:pt x="2216" y="291"/>
                    <a:pt x="2223" y="197"/>
                  </a:cubicBezTo>
                  <a:cubicBezTo>
                    <a:pt x="2232" y="89"/>
                    <a:pt x="2149" y="0"/>
                    <a:pt x="20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2"/>
            <p:cNvSpPr/>
            <p:nvPr/>
          </p:nvSpPr>
          <p:spPr>
            <a:xfrm>
              <a:off x="2428714" y="978953"/>
              <a:ext cx="61828" cy="72171"/>
            </a:xfrm>
            <a:custGeom>
              <a:avLst/>
              <a:gdLst/>
              <a:ahLst/>
              <a:cxnLst/>
              <a:rect l="l" t="t" r="r" b="b"/>
              <a:pathLst>
                <a:path w="1632" h="1905" extrusionOk="0">
                  <a:moveTo>
                    <a:pt x="821" y="648"/>
                  </a:moveTo>
                  <a:lnTo>
                    <a:pt x="1015" y="1167"/>
                  </a:lnTo>
                  <a:lnTo>
                    <a:pt x="623" y="1167"/>
                  </a:lnTo>
                  <a:lnTo>
                    <a:pt x="821" y="648"/>
                  </a:lnTo>
                  <a:close/>
                  <a:moveTo>
                    <a:pt x="820" y="0"/>
                  </a:moveTo>
                  <a:cubicBezTo>
                    <a:pt x="730" y="0"/>
                    <a:pt x="650" y="54"/>
                    <a:pt x="616" y="136"/>
                  </a:cubicBezTo>
                  <a:cubicBezTo>
                    <a:pt x="616" y="137"/>
                    <a:pt x="615" y="138"/>
                    <a:pt x="615" y="141"/>
                  </a:cubicBezTo>
                  <a:lnTo>
                    <a:pt x="37" y="1655"/>
                  </a:lnTo>
                  <a:cubicBezTo>
                    <a:pt x="0" y="1757"/>
                    <a:pt x="60" y="1855"/>
                    <a:pt x="146" y="1891"/>
                  </a:cubicBezTo>
                  <a:cubicBezTo>
                    <a:pt x="166" y="1899"/>
                    <a:pt x="187" y="1903"/>
                    <a:pt x="208" y="1903"/>
                  </a:cubicBezTo>
                  <a:cubicBezTo>
                    <a:pt x="282" y="1903"/>
                    <a:pt x="357" y="1856"/>
                    <a:pt x="383" y="1786"/>
                  </a:cubicBezTo>
                  <a:lnTo>
                    <a:pt x="481" y="1528"/>
                  </a:lnTo>
                  <a:lnTo>
                    <a:pt x="1155" y="1528"/>
                  </a:lnTo>
                  <a:lnTo>
                    <a:pt x="1251" y="1786"/>
                  </a:lnTo>
                  <a:cubicBezTo>
                    <a:pt x="1279" y="1860"/>
                    <a:pt x="1349" y="1905"/>
                    <a:pt x="1423" y="1905"/>
                  </a:cubicBezTo>
                  <a:cubicBezTo>
                    <a:pt x="1444" y="1905"/>
                    <a:pt x="1466" y="1901"/>
                    <a:pt x="1488" y="1893"/>
                  </a:cubicBezTo>
                  <a:cubicBezTo>
                    <a:pt x="1584" y="1858"/>
                    <a:pt x="1631" y="1750"/>
                    <a:pt x="1596" y="1656"/>
                  </a:cubicBezTo>
                  <a:lnTo>
                    <a:pt x="1024" y="142"/>
                  </a:lnTo>
                  <a:cubicBezTo>
                    <a:pt x="1024" y="139"/>
                    <a:pt x="1022" y="137"/>
                    <a:pt x="1022" y="136"/>
                  </a:cubicBezTo>
                  <a:cubicBezTo>
                    <a:pt x="988" y="54"/>
                    <a:pt x="909" y="0"/>
                    <a:pt x="8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2"/>
            <p:cNvSpPr/>
            <p:nvPr/>
          </p:nvSpPr>
          <p:spPr>
            <a:xfrm>
              <a:off x="2492701" y="998388"/>
              <a:ext cx="48265" cy="52660"/>
            </a:xfrm>
            <a:custGeom>
              <a:avLst/>
              <a:gdLst/>
              <a:ahLst/>
              <a:cxnLst/>
              <a:rect l="l" t="t" r="r" b="b"/>
              <a:pathLst>
                <a:path w="1274" h="1390" extrusionOk="0">
                  <a:moveTo>
                    <a:pt x="654" y="430"/>
                  </a:moveTo>
                  <a:cubicBezTo>
                    <a:pt x="801" y="430"/>
                    <a:pt x="919" y="549"/>
                    <a:pt x="919" y="696"/>
                  </a:cubicBezTo>
                  <a:cubicBezTo>
                    <a:pt x="919" y="842"/>
                    <a:pt x="801" y="961"/>
                    <a:pt x="654" y="961"/>
                  </a:cubicBezTo>
                  <a:cubicBezTo>
                    <a:pt x="508" y="961"/>
                    <a:pt x="388" y="842"/>
                    <a:pt x="388" y="696"/>
                  </a:cubicBezTo>
                  <a:cubicBezTo>
                    <a:pt x="388" y="549"/>
                    <a:pt x="508" y="430"/>
                    <a:pt x="654" y="430"/>
                  </a:cubicBezTo>
                  <a:close/>
                  <a:moveTo>
                    <a:pt x="1089" y="1"/>
                  </a:moveTo>
                  <a:cubicBezTo>
                    <a:pt x="1008" y="1"/>
                    <a:pt x="941" y="52"/>
                    <a:pt x="916" y="123"/>
                  </a:cubicBezTo>
                  <a:cubicBezTo>
                    <a:pt x="832" y="83"/>
                    <a:pt x="736" y="59"/>
                    <a:pt x="635" y="59"/>
                  </a:cubicBezTo>
                  <a:cubicBezTo>
                    <a:pt x="623" y="59"/>
                    <a:pt x="611" y="59"/>
                    <a:pt x="599" y="60"/>
                  </a:cubicBezTo>
                  <a:cubicBezTo>
                    <a:pt x="267" y="81"/>
                    <a:pt x="1" y="366"/>
                    <a:pt x="5" y="699"/>
                  </a:cubicBezTo>
                  <a:cubicBezTo>
                    <a:pt x="7" y="1049"/>
                    <a:pt x="291" y="1331"/>
                    <a:pt x="640" y="1331"/>
                  </a:cubicBezTo>
                  <a:cubicBezTo>
                    <a:pt x="739" y="1331"/>
                    <a:pt x="831" y="1309"/>
                    <a:pt x="916" y="1267"/>
                  </a:cubicBezTo>
                  <a:cubicBezTo>
                    <a:pt x="941" y="1339"/>
                    <a:pt x="1009" y="1389"/>
                    <a:pt x="1088" y="1389"/>
                  </a:cubicBezTo>
                  <a:cubicBezTo>
                    <a:pt x="1101" y="1389"/>
                    <a:pt x="1114" y="1388"/>
                    <a:pt x="1128" y="1385"/>
                  </a:cubicBezTo>
                  <a:cubicBezTo>
                    <a:pt x="1214" y="1367"/>
                    <a:pt x="1273" y="1288"/>
                    <a:pt x="1273" y="1200"/>
                  </a:cubicBezTo>
                  <a:lnTo>
                    <a:pt x="1273" y="190"/>
                  </a:lnTo>
                  <a:cubicBezTo>
                    <a:pt x="1273" y="102"/>
                    <a:pt x="1214" y="22"/>
                    <a:pt x="1128" y="5"/>
                  </a:cubicBezTo>
                  <a:cubicBezTo>
                    <a:pt x="1115" y="2"/>
                    <a:pt x="1101" y="1"/>
                    <a:pt x="1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2"/>
            <p:cNvSpPr/>
            <p:nvPr/>
          </p:nvSpPr>
          <p:spPr>
            <a:xfrm>
              <a:off x="2597264" y="977437"/>
              <a:ext cx="36635" cy="75164"/>
            </a:xfrm>
            <a:custGeom>
              <a:avLst/>
              <a:gdLst/>
              <a:ahLst/>
              <a:cxnLst/>
              <a:rect l="l" t="t" r="r" b="b"/>
              <a:pathLst>
                <a:path w="967" h="1984" extrusionOk="0">
                  <a:moveTo>
                    <a:pt x="771" y="0"/>
                  </a:moveTo>
                  <a:cubicBezTo>
                    <a:pt x="467" y="0"/>
                    <a:pt x="217" y="223"/>
                    <a:pt x="217" y="497"/>
                  </a:cubicBezTo>
                  <a:lnTo>
                    <a:pt x="217" y="731"/>
                  </a:lnTo>
                  <a:cubicBezTo>
                    <a:pt x="205" y="788"/>
                    <a:pt x="181" y="807"/>
                    <a:pt x="142" y="820"/>
                  </a:cubicBezTo>
                  <a:cubicBezTo>
                    <a:pt x="83" y="841"/>
                    <a:pt x="35" y="890"/>
                    <a:pt x="23" y="950"/>
                  </a:cubicBezTo>
                  <a:cubicBezTo>
                    <a:pt x="1" y="1042"/>
                    <a:pt x="53" y="1134"/>
                    <a:pt x="139" y="1162"/>
                  </a:cubicBezTo>
                  <a:cubicBezTo>
                    <a:pt x="180" y="1177"/>
                    <a:pt x="205" y="1194"/>
                    <a:pt x="217" y="1252"/>
                  </a:cubicBezTo>
                  <a:lnTo>
                    <a:pt x="217" y="1487"/>
                  </a:lnTo>
                  <a:cubicBezTo>
                    <a:pt x="217" y="1758"/>
                    <a:pt x="462" y="1979"/>
                    <a:pt x="764" y="1983"/>
                  </a:cubicBezTo>
                  <a:cubicBezTo>
                    <a:pt x="765" y="1983"/>
                    <a:pt x="766" y="1983"/>
                    <a:pt x="766" y="1983"/>
                  </a:cubicBezTo>
                  <a:cubicBezTo>
                    <a:pt x="854" y="1983"/>
                    <a:pt x="934" y="1921"/>
                    <a:pt x="948" y="1833"/>
                  </a:cubicBezTo>
                  <a:cubicBezTo>
                    <a:pt x="966" y="1719"/>
                    <a:pt x="880" y="1623"/>
                    <a:pt x="770" y="1623"/>
                  </a:cubicBezTo>
                  <a:cubicBezTo>
                    <a:pt x="666" y="1623"/>
                    <a:pt x="578" y="1561"/>
                    <a:pt x="578" y="1487"/>
                  </a:cubicBezTo>
                  <a:lnTo>
                    <a:pt x="578" y="1235"/>
                  </a:lnTo>
                  <a:cubicBezTo>
                    <a:pt x="578" y="1225"/>
                    <a:pt x="577" y="1214"/>
                    <a:pt x="576" y="1204"/>
                  </a:cubicBezTo>
                  <a:cubicBezTo>
                    <a:pt x="560" y="1116"/>
                    <a:pt x="530" y="1047"/>
                    <a:pt x="490" y="992"/>
                  </a:cubicBezTo>
                  <a:cubicBezTo>
                    <a:pt x="530" y="937"/>
                    <a:pt x="560" y="868"/>
                    <a:pt x="576" y="780"/>
                  </a:cubicBezTo>
                  <a:cubicBezTo>
                    <a:pt x="577" y="769"/>
                    <a:pt x="578" y="759"/>
                    <a:pt x="578" y="748"/>
                  </a:cubicBezTo>
                  <a:lnTo>
                    <a:pt x="578" y="497"/>
                  </a:lnTo>
                  <a:cubicBezTo>
                    <a:pt x="578" y="425"/>
                    <a:pt x="661" y="365"/>
                    <a:pt x="764" y="361"/>
                  </a:cubicBezTo>
                  <a:cubicBezTo>
                    <a:pt x="859" y="359"/>
                    <a:pt x="944" y="287"/>
                    <a:pt x="951" y="192"/>
                  </a:cubicBezTo>
                  <a:cubicBezTo>
                    <a:pt x="958" y="87"/>
                    <a:pt x="875" y="0"/>
                    <a:pt x="7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2"/>
            <p:cNvSpPr/>
            <p:nvPr/>
          </p:nvSpPr>
          <p:spPr>
            <a:xfrm>
              <a:off x="2692507" y="977513"/>
              <a:ext cx="36673" cy="75126"/>
            </a:xfrm>
            <a:custGeom>
              <a:avLst/>
              <a:gdLst/>
              <a:ahLst/>
              <a:cxnLst/>
              <a:rect l="l" t="t" r="r" b="b"/>
              <a:pathLst>
                <a:path w="968" h="1983" extrusionOk="0">
                  <a:moveTo>
                    <a:pt x="200" y="0"/>
                  </a:moveTo>
                  <a:cubicBezTo>
                    <a:pt x="113" y="0"/>
                    <a:pt x="34" y="63"/>
                    <a:pt x="20" y="149"/>
                  </a:cubicBezTo>
                  <a:cubicBezTo>
                    <a:pt x="0" y="263"/>
                    <a:pt x="88" y="360"/>
                    <a:pt x="198" y="360"/>
                  </a:cubicBezTo>
                  <a:cubicBezTo>
                    <a:pt x="303" y="360"/>
                    <a:pt x="390" y="422"/>
                    <a:pt x="390" y="496"/>
                  </a:cubicBezTo>
                  <a:lnTo>
                    <a:pt x="390" y="749"/>
                  </a:lnTo>
                  <a:cubicBezTo>
                    <a:pt x="390" y="760"/>
                    <a:pt x="392" y="770"/>
                    <a:pt x="393" y="781"/>
                  </a:cubicBezTo>
                  <a:cubicBezTo>
                    <a:pt x="409" y="868"/>
                    <a:pt x="439" y="936"/>
                    <a:pt x="478" y="991"/>
                  </a:cubicBezTo>
                  <a:cubicBezTo>
                    <a:pt x="440" y="1045"/>
                    <a:pt x="409" y="1114"/>
                    <a:pt x="393" y="1202"/>
                  </a:cubicBezTo>
                  <a:cubicBezTo>
                    <a:pt x="390" y="1211"/>
                    <a:pt x="390" y="1222"/>
                    <a:pt x="390" y="1232"/>
                  </a:cubicBezTo>
                  <a:lnTo>
                    <a:pt x="390" y="1485"/>
                  </a:lnTo>
                  <a:cubicBezTo>
                    <a:pt x="390" y="1557"/>
                    <a:pt x="305" y="1618"/>
                    <a:pt x="204" y="1621"/>
                  </a:cubicBezTo>
                  <a:cubicBezTo>
                    <a:pt x="109" y="1623"/>
                    <a:pt x="23" y="1694"/>
                    <a:pt x="18" y="1789"/>
                  </a:cubicBezTo>
                  <a:cubicBezTo>
                    <a:pt x="12" y="1894"/>
                    <a:pt x="95" y="1982"/>
                    <a:pt x="198" y="1982"/>
                  </a:cubicBezTo>
                  <a:cubicBezTo>
                    <a:pt x="503" y="1982"/>
                    <a:pt x="751" y="1759"/>
                    <a:pt x="751" y="1486"/>
                  </a:cubicBezTo>
                  <a:lnTo>
                    <a:pt x="751" y="1251"/>
                  </a:lnTo>
                  <a:cubicBezTo>
                    <a:pt x="765" y="1196"/>
                    <a:pt x="788" y="1176"/>
                    <a:pt x="828" y="1162"/>
                  </a:cubicBezTo>
                  <a:cubicBezTo>
                    <a:pt x="886" y="1141"/>
                    <a:pt x="933" y="1093"/>
                    <a:pt x="947" y="1033"/>
                  </a:cubicBezTo>
                  <a:cubicBezTo>
                    <a:pt x="968" y="940"/>
                    <a:pt x="916" y="850"/>
                    <a:pt x="829" y="821"/>
                  </a:cubicBezTo>
                  <a:cubicBezTo>
                    <a:pt x="788" y="806"/>
                    <a:pt x="764" y="788"/>
                    <a:pt x="750" y="730"/>
                  </a:cubicBezTo>
                  <a:lnTo>
                    <a:pt x="750" y="496"/>
                  </a:lnTo>
                  <a:cubicBezTo>
                    <a:pt x="750" y="226"/>
                    <a:pt x="505" y="4"/>
                    <a:pt x="204" y="0"/>
                  </a:cubicBezTo>
                  <a:cubicBezTo>
                    <a:pt x="203" y="0"/>
                    <a:pt x="202"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2"/>
            <p:cNvSpPr/>
            <p:nvPr/>
          </p:nvSpPr>
          <p:spPr>
            <a:xfrm>
              <a:off x="2643749" y="978536"/>
              <a:ext cx="39249" cy="72891"/>
            </a:xfrm>
            <a:custGeom>
              <a:avLst/>
              <a:gdLst/>
              <a:ahLst/>
              <a:cxnLst/>
              <a:rect l="l" t="t" r="r" b="b"/>
              <a:pathLst>
                <a:path w="1036" h="1924" extrusionOk="0">
                  <a:moveTo>
                    <a:pt x="826" y="0"/>
                  </a:moveTo>
                  <a:cubicBezTo>
                    <a:pt x="753" y="0"/>
                    <a:pt x="683" y="44"/>
                    <a:pt x="655" y="117"/>
                  </a:cubicBezTo>
                  <a:lnTo>
                    <a:pt x="37" y="1671"/>
                  </a:lnTo>
                  <a:cubicBezTo>
                    <a:pt x="0" y="1765"/>
                    <a:pt x="46" y="1872"/>
                    <a:pt x="140" y="1911"/>
                  </a:cubicBezTo>
                  <a:cubicBezTo>
                    <a:pt x="162" y="1919"/>
                    <a:pt x="186" y="1924"/>
                    <a:pt x="208" y="1924"/>
                  </a:cubicBezTo>
                  <a:cubicBezTo>
                    <a:pt x="282" y="1924"/>
                    <a:pt x="351" y="1880"/>
                    <a:pt x="380" y="1807"/>
                  </a:cubicBezTo>
                  <a:lnTo>
                    <a:pt x="998" y="253"/>
                  </a:lnTo>
                  <a:cubicBezTo>
                    <a:pt x="1036" y="159"/>
                    <a:pt x="990" y="52"/>
                    <a:pt x="894" y="13"/>
                  </a:cubicBezTo>
                  <a:cubicBezTo>
                    <a:pt x="872" y="4"/>
                    <a:pt x="849"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2"/>
            <p:cNvSpPr/>
            <p:nvPr/>
          </p:nvSpPr>
          <p:spPr>
            <a:xfrm>
              <a:off x="2335403" y="748460"/>
              <a:ext cx="477313" cy="406392"/>
            </a:xfrm>
            <a:custGeom>
              <a:avLst/>
              <a:gdLst/>
              <a:ahLst/>
              <a:cxnLst/>
              <a:rect l="l" t="t" r="r" b="b"/>
              <a:pathLst>
                <a:path w="12599" h="10727" extrusionOk="0">
                  <a:moveTo>
                    <a:pt x="10849" y="378"/>
                  </a:moveTo>
                  <a:cubicBezTo>
                    <a:pt x="10913" y="378"/>
                    <a:pt x="10994" y="438"/>
                    <a:pt x="11079" y="499"/>
                  </a:cubicBezTo>
                  <a:cubicBezTo>
                    <a:pt x="11240" y="616"/>
                    <a:pt x="11385" y="675"/>
                    <a:pt x="11582" y="707"/>
                  </a:cubicBezTo>
                  <a:cubicBezTo>
                    <a:pt x="11680" y="723"/>
                    <a:pt x="11781" y="740"/>
                    <a:pt x="11823" y="781"/>
                  </a:cubicBezTo>
                  <a:cubicBezTo>
                    <a:pt x="11864" y="823"/>
                    <a:pt x="11882" y="925"/>
                    <a:pt x="11898" y="1022"/>
                  </a:cubicBezTo>
                  <a:cubicBezTo>
                    <a:pt x="11929" y="1211"/>
                    <a:pt x="11994" y="1371"/>
                    <a:pt x="12105" y="1525"/>
                  </a:cubicBezTo>
                  <a:cubicBezTo>
                    <a:pt x="12167" y="1611"/>
                    <a:pt x="12226" y="1692"/>
                    <a:pt x="12226" y="1755"/>
                  </a:cubicBezTo>
                  <a:cubicBezTo>
                    <a:pt x="12226" y="1820"/>
                    <a:pt x="12167" y="1901"/>
                    <a:pt x="12105" y="1986"/>
                  </a:cubicBezTo>
                  <a:cubicBezTo>
                    <a:pt x="11993" y="2142"/>
                    <a:pt x="11929" y="2300"/>
                    <a:pt x="11898" y="2489"/>
                  </a:cubicBezTo>
                  <a:cubicBezTo>
                    <a:pt x="11880" y="2587"/>
                    <a:pt x="11864" y="2688"/>
                    <a:pt x="11823" y="2730"/>
                  </a:cubicBezTo>
                  <a:cubicBezTo>
                    <a:pt x="11781" y="2771"/>
                    <a:pt x="11680" y="2789"/>
                    <a:pt x="11582" y="2805"/>
                  </a:cubicBezTo>
                  <a:cubicBezTo>
                    <a:pt x="11385" y="2837"/>
                    <a:pt x="11241" y="2895"/>
                    <a:pt x="11079" y="3012"/>
                  </a:cubicBezTo>
                  <a:cubicBezTo>
                    <a:pt x="10994" y="3074"/>
                    <a:pt x="10913" y="3133"/>
                    <a:pt x="10849" y="3133"/>
                  </a:cubicBezTo>
                  <a:cubicBezTo>
                    <a:pt x="10785" y="3133"/>
                    <a:pt x="10704" y="3074"/>
                    <a:pt x="10618" y="3012"/>
                  </a:cubicBezTo>
                  <a:cubicBezTo>
                    <a:pt x="10459" y="2897"/>
                    <a:pt x="10311" y="2837"/>
                    <a:pt x="10115" y="2805"/>
                  </a:cubicBezTo>
                  <a:cubicBezTo>
                    <a:pt x="10018" y="2787"/>
                    <a:pt x="9916" y="2771"/>
                    <a:pt x="9875" y="2730"/>
                  </a:cubicBezTo>
                  <a:cubicBezTo>
                    <a:pt x="9833" y="2688"/>
                    <a:pt x="9816" y="2587"/>
                    <a:pt x="9800" y="2489"/>
                  </a:cubicBezTo>
                  <a:cubicBezTo>
                    <a:pt x="9769" y="2300"/>
                    <a:pt x="9705" y="2141"/>
                    <a:pt x="9592" y="1986"/>
                  </a:cubicBezTo>
                  <a:cubicBezTo>
                    <a:pt x="9531" y="1901"/>
                    <a:pt x="9472" y="1820"/>
                    <a:pt x="9472" y="1755"/>
                  </a:cubicBezTo>
                  <a:cubicBezTo>
                    <a:pt x="9472" y="1691"/>
                    <a:pt x="9531" y="1611"/>
                    <a:pt x="9592" y="1525"/>
                  </a:cubicBezTo>
                  <a:cubicBezTo>
                    <a:pt x="9709" y="1365"/>
                    <a:pt x="9768" y="1218"/>
                    <a:pt x="9800" y="1022"/>
                  </a:cubicBezTo>
                  <a:cubicBezTo>
                    <a:pt x="9816" y="925"/>
                    <a:pt x="9833" y="823"/>
                    <a:pt x="9875" y="781"/>
                  </a:cubicBezTo>
                  <a:cubicBezTo>
                    <a:pt x="9916" y="740"/>
                    <a:pt x="10018" y="723"/>
                    <a:pt x="10115" y="707"/>
                  </a:cubicBezTo>
                  <a:cubicBezTo>
                    <a:pt x="10309" y="675"/>
                    <a:pt x="10459" y="614"/>
                    <a:pt x="10618" y="499"/>
                  </a:cubicBezTo>
                  <a:cubicBezTo>
                    <a:pt x="10704" y="438"/>
                    <a:pt x="10785" y="378"/>
                    <a:pt x="10849" y="378"/>
                  </a:cubicBezTo>
                  <a:close/>
                  <a:moveTo>
                    <a:pt x="2977" y="2945"/>
                  </a:moveTo>
                  <a:cubicBezTo>
                    <a:pt x="4233" y="2945"/>
                    <a:pt x="6113" y="2946"/>
                    <a:pt x="6113" y="2946"/>
                  </a:cubicBezTo>
                  <a:lnTo>
                    <a:pt x="6113" y="5416"/>
                  </a:lnTo>
                  <a:lnTo>
                    <a:pt x="1788" y="5416"/>
                  </a:lnTo>
                  <a:lnTo>
                    <a:pt x="1788" y="3053"/>
                  </a:lnTo>
                  <a:cubicBezTo>
                    <a:pt x="1788" y="3002"/>
                    <a:pt x="1824" y="2957"/>
                    <a:pt x="1875" y="2946"/>
                  </a:cubicBezTo>
                  <a:cubicBezTo>
                    <a:pt x="1877" y="2946"/>
                    <a:pt x="2349" y="2945"/>
                    <a:pt x="2977" y="2945"/>
                  </a:cubicBezTo>
                  <a:close/>
                  <a:moveTo>
                    <a:pt x="9578" y="2959"/>
                  </a:moveTo>
                  <a:cubicBezTo>
                    <a:pt x="9585" y="2968"/>
                    <a:pt x="9595" y="2979"/>
                    <a:pt x="9604" y="2988"/>
                  </a:cubicBezTo>
                  <a:cubicBezTo>
                    <a:pt x="9730" y="3112"/>
                    <a:pt x="9898" y="3140"/>
                    <a:pt x="10045" y="3164"/>
                  </a:cubicBezTo>
                  <a:cubicBezTo>
                    <a:pt x="10186" y="3188"/>
                    <a:pt x="10277" y="3224"/>
                    <a:pt x="10393" y="3307"/>
                  </a:cubicBezTo>
                  <a:cubicBezTo>
                    <a:pt x="10501" y="3384"/>
                    <a:pt x="10633" y="3478"/>
                    <a:pt x="10796" y="3494"/>
                  </a:cubicBezTo>
                  <a:lnTo>
                    <a:pt x="10796" y="4467"/>
                  </a:lnTo>
                  <a:lnTo>
                    <a:pt x="9910" y="3523"/>
                  </a:lnTo>
                  <a:cubicBezTo>
                    <a:pt x="9874" y="3485"/>
                    <a:pt x="9824" y="3465"/>
                    <a:pt x="9775" y="3465"/>
                  </a:cubicBezTo>
                  <a:cubicBezTo>
                    <a:pt x="9730" y="3465"/>
                    <a:pt x="9685" y="3481"/>
                    <a:pt x="9649" y="3514"/>
                  </a:cubicBezTo>
                  <a:lnTo>
                    <a:pt x="8559" y="4515"/>
                  </a:lnTo>
                  <a:lnTo>
                    <a:pt x="8448" y="4396"/>
                  </a:lnTo>
                  <a:cubicBezTo>
                    <a:pt x="8416" y="4362"/>
                    <a:pt x="8373" y="4344"/>
                    <a:pt x="8328" y="4344"/>
                  </a:cubicBezTo>
                  <a:cubicBezTo>
                    <a:pt x="8316" y="4344"/>
                    <a:pt x="8303" y="4346"/>
                    <a:pt x="8290" y="4349"/>
                  </a:cubicBezTo>
                  <a:cubicBezTo>
                    <a:pt x="8134" y="4387"/>
                    <a:pt x="8097" y="4557"/>
                    <a:pt x="8189" y="4656"/>
                  </a:cubicBezTo>
                  <a:lnTo>
                    <a:pt x="8731" y="5233"/>
                  </a:lnTo>
                  <a:cubicBezTo>
                    <a:pt x="8767" y="5272"/>
                    <a:pt x="8816" y="5292"/>
                    <a:pt x="8866" y="5292"/>
                  </a:cubicBezTo>
                  <a:cubicBezTo>
                    <a:pt x="8944" y="5292"/>
                    <a:pt x="9023" y="5242"/>
                    <a:pt x="9050" y="5143"/>
                  </a:cubicBezTo>
                  <a:cubicBezTo>
                    <a:pt x="9064" y="5095"/>
                    <a:pt x="9042" y="5028"/>
                    <a:pt x="9009" y="4994"/>
                  </a:cubicBezTo>
                  <a:lnTo>
                    <a:pt x="8811" y="4784"/>
                  </a:lnTo>
                  <a:lnTo>
                    <a:pt x="9767" y="3907"/>
                  </a:lnTo>
                  <a:lnTo>
                    <a:pt x="10798" y="5005"/>
                  </a:lnTo>
                  <a:lnTo>
                    <a:pt x="10798" y="5418"/>
                  </a:lnTo>
                  <a:lnTo>
                    <a:pt x="6473" y="5418"/>
                  </a:lnTo>
                  <a:lnTo>
                    <a:pt x="6473" y="4835"/>
                  </a:lnTo>
                  <a:lnTo>
                    <a:pt x="7483" y="3907"/>
                  </a:lnTo>
                  <a:lnTo>
                    <a:pt x="7606" y="4038"/>
                  </a:lnTo>
                  <a:cubicBezTo>
                    <a:pt x="7642" y="4077"/>
                    <a:pt x="7692" y="4096"/>
                    <a:pt x="7741" y="4096"/>
                  </a:cubicBezTo>
                  <a:cubicBezTo>
                    <a:pt x="7786" y="4096"/>
                    <a:pt x="7831" y="4080"/>
                    <a:pt x="7867" y="4047"/>
                  </a:cubicBezTo>
                  <a:cubicBezTo>
                    <a:pt x="7941" y="3978"/>
                    <a:pt x="7945" y="3863"/>
                    <a:pt x="7876" y="3787"/>
                  </a:cubicBezTo>
                  <a:lnTo>
                    <a:pt x="7627" y="3523"/>
                  </a:lnTo>
                  <a:cubicBezTo>
                    <a:pt x="7591" y="3485"/>
                    <a:pt x="7541" y="3465"/>
                    <a:pt x="7492" y="3465"/>
                  </a:cubicBezTo>
                  <a:cubicBezTo>
                    <a:pt x="7447" y="3465"/>
                    <a:pt x="7402" y="3481"/>
                    <a:pt x="7366" y="3514"/>
                  </a:cubicBezTo>
                  <a:lnTo>
                    <a:pt x="6473" y="4335"/>
                  </a:lnTo>
                  <a:lnTo>
                    <a:pt x="6473" y="2959"/>
                  </a:lnTo>
                  <a:close/>
                  <a:moveTo>
                    <a:pt x="6113" y="5809"/>
                  </a:moveTo>
                  <a:lnTo>
                    <a:pt x="6113" y="8266"/>
                  </a:lnTo>
                  <a:lnTo>
                    <a:pt x="1903" y="8266"/>
                  </a:lnTo>
                  <a:cubicBezTo>
                    <a:pt x="1840" y="8266"/>
                    <a:pt x="1790" y="8216"/>
                    <a:pt x="1790" y="8153"/>
                  </a:cubicBezTo>
                  <a:lnTo>
                    <a:pt x="1790" y="5809"/>
                  </a:lnTo>
                  <a:close/>
                  <a:moveTo>
                    <a:pt x="10799" y="5809"/>
                  </a:moveTo>
                  <a:lnTo>
                    <a:pt x="10799" y="8153"/>
                  </a:lnTo>
                  <a:cubicBezTo>
                    <a:pt x="10799" y="8216"/>
                    <a:pt x="10748" y="8266"/>
                    <a:pt x="10685" y="8266"/>
                  </a:cubicBezTo>
                  <a:lnTo>
                    <a:pt x="6475" y="8266"/>
                  </a:lnTo>
                  <a:lnTo>
                    <a:pt x="6475" y="5809"/>
                  </a:lnTo>
                  <a:close/>
                  <a:moveTo>
                    <a:pt x="9197" y="2108"/>
                  </a:moveTo>
                  <a:cubicBezTo>
                    <a:pt x="9223" y="2147"/>
                    <a:pt x="9250" y="2184"/>
                    <a:pt x="9275" y="2219"/>
                  </a:cubicBezTo>
                  <a:cubicBezTo>
                    <a:pt x="9362" y="2336"/>
                    <a:pt x="9395" y="2415"/>
                    <a:pt x="9420" y="2557"/>
                  </a:cubicBezTo>
                  <a:cubicBezTo>
                    <a:pt x="9422" y="2571"/>
                    <a:pt x="9425" y="2586"/>
                    <a:pt x="9427" y="2599"/>
                  </a:cubicBezTo>
                  <a:lnTo>
                    <a:pt x="1910" y="2599"/>
                  </a:lnTo>
                  <a:cubicBezTo>
                    <a:pt x="1775" y="2599"/>
                    <a:pt x="1665" y="2644"/>
                    <a:pt x="1570" y="2739"/>
                  </a:cubicBezTo>
                  <a:cubicBezTo>
                    <a:pt x="1478" y="2828"/>
                    <a:pt x="1429" y="2957"/>
                    <a:pt x="1429" y="3084"/>
                  </a:cubicBezTo>
                  <a:lnTo>
                    <a:pt x="1429" y="8178"/>
                  </a:lnTo>
                  <a:cubicBezTo>
                    <a:pt x="1429" y="8445"/>
                    <a:pt x="1644" y="8661"/>
                    <a:pt x="1912" y="8661"/>
                  </a:cubicBezTo>
                  <a:lnTo>
                    <a:pt x="10690" y="8661"/>
                  </a:lnTo>
                  <a:cubicBezTo>
                    <a:pt x="10690" y="8661"/>
                    <a:pt x="11174" y="8424"/>
                    <a:pt x="11160" y="8157"/>
                  </a:cubicBezTo>
                  <a:lnTo>
                    <a:pt x="11160" y="3396"/>
                  </a:lnTo>
                  <a:cubicBezTo>
                    <a:pt x="11217" y="3368"/>
                    <a:pt x="11259" y="3339"/>
                    <a:pt x="11297" y="3313"/>
                  </a:cubicBezTo>
                  <a:cubicBezTo>
                    <a:pt x="11391" y="3245"/>
                    <a:pt x="11475" y="3199"/>
                    <a:pt x="11586" y="3178"/>
                  </a:cubicBezTo>
                  <a:lnTo>
                    <a:pt x="11586" y="8675"/>
                  </a:lnTo>
                  <a:lnTo>
                    <a:pt x="11585" y="8675"/>
                  </a:lnTo>
                  <a:cubicBezTo>
                    <a:pt x="11589" y="8934"/>
                    <a:pt x="11120" y="9152"/>
                    <a:pt x="11120" y="9152"/>
                  </a:cubicBezTo>
                  <a:lnTo>
                    <a:pt x="1471" y="9152"/>
                  </a:lnTo>
                  <a:cubicBezTo>
                    <a:pt x="1211" y="9152"/>
                    <a:pt x="1001" y="8942"/>
                    <a:pt x="1001" y="8683"/>
                  </a:cubicBezTo>
                  <a:lnTo>
                    <a:pt x="1001" y="2577"/>
                  </a:lnTo>
                  <a:cubicBezTo>
                    <a:pt x="1001" y="2318"/>
                    <a:pt x="1211" y="2108"/>
                    <a:pt x="1471" y="2108"/>
                  </a:cubicBezTo>
                  <a:close/>
                  <a:moveTo>
                    <a:pt x="7424" y="9511"/>
                  </a:moveTo>
                  <a:lnTo>
                    <a:pt x="7424" y="9558"/>
                  </a:lnTo>
                  <a:cubicBezTo>
                    <a:pt x="7425" y="9660"/>
                    <a:pt x="7343" y="9740"/>
                    <a:pt x="7243" y="9740"/>
                  </a:cubicBezTo>
                  <a:lnTo>
                    <a:pt x="5378" y="9740"/>
                  </a:lnTo>
                  <a:cubicBezTo>
                    <a:pt x="5278" y="9740"/>
                    <a:pt x="5196" y="9660"/>
                    <a:pt x="5196" y="9558"/>
                  </a:cubicBezTo>
                  <a:lnTo>
                    <a:pt x="5196" y="9511"/>
                  </a:lnTo>
                  <a:close/>
                  <a:moveTo>
                    <a:pt x="10836" y="0"/>
                  </a:moveTo>
                  <a:cubicBezTo>
                    <a:pt x="10652" y="0"/>
                    <a:pt x="10506" y="106"/>
                    <a:pt x="10390" y="190"/>
                  </a:cubicBezTo>
                  <a:cubicBezTo>
                    <a:pt x="10280" y="270"/>
                    <a:pt x="10176" y="312"/>
                    <a:pt x="10042" y="334"/>
                  </a:cubicBezTo>
                  <a:cubicBezTo>
                    <a:pt x="9894" y="358"/>
                    <a:pt x="9727" y="387"/>
                    <a:pt x="9602" y="512"/>
                  </a:cubicBezTo>
                  <a:cubicBezTo>
                    <a:pt x="9393" y="722"/>
                    <a:pt x="9452" y="1064"/>
                    <a:pt x="9282" y="1302"/>
                  </a:cubicBezTo>
                  <a:cubicBezTo>
                    <a:pt x="9203" y="1412"/>
                    <a:pt x="9105" y="1546"/>
                    <a:pt x="9093" y="1714"/>
                  </a:cubicBezTo>
                  <a:lnTo>
                    <a:pt x="1479" y="1714"/>
                  </a:lnTo>
                  <a:cubicBezTo>
                    <a:pt x="1017" y="1714"/>
                    <a:pt x="641" y="2089"/>
                    <a:pt x="641" y="2551"/>
                  </a:cubicBezTo>
                  <a:lnTo>
                    <a:pt x="641" y="8678"/>
                  </a:lnTo>
                  <a:cubicBezTo>
                    <a:pt x="641" y="8854"/>
                    <a:pt x="695" y="9017"/>
                    <a:pt x="787" y="9152"/>
                  </a:cubicBezTo>
                  <a:lnTo>
                    <a:pt x="492" y="9152"/>
                  </a:lnTo>
                  <a:cubicBezTo>
                    <a:pt x="221" y="9152"/>
                    <a:pt x="0" y="9373"/>
                    <a:pt x="0" y="9644"/>
                  </a:cubicBezTo>
                  <a:cubicBezTo>
                    <a:pt x="0" y="10239"/>
                    <a:pt x="484" y="10725"/>
                    <a:pt x="1081" y="10725"/>
                  </a:cubicBezTo>
                  <a:lnTo>
                    <a:pt x="2934" y="10725"/>
                  </a:lnTo>
                  <a:cubicBezTo>
                    <a:pt x="3009" y="10725"/>
                    <a:pt x="3080" y="10682"/>
                    <a:pt x="3109" y="10613"/>
                  </a:cubicBezTo>
                  <a:cubicBezTo>
                    <a:pt x="3169" y="10469"/>
                    <a:pt x="3066" y="10332"/>
                    <a:pt x="2930" y="10332"/>
                  </a:cubicBezTo>
                  <a:lnTo>
                    <a:pt x="1084" y="10332"/>
                  </a:lnTo>
                  <a:cubicBezTo>
                    <a:pt x="698" y="10332"/>
                    <a:pt x="382" y="10017"/>
                    <a:pt x="383" y="9631"/>
                  </a:cubicBezTo>
                  <a:cubicBezTo>
                    <a:pt x="383" y="9566"/>
                    <a:pt x="438" y="9514"/>
                    <a:pt x="504" y="9514"/>
                  </a:cubicBezTo>
                  <a:lnTo>
                    <a:pt x="4835" y="9514"/>
                  </a:lnTo>
                  <a:lnTo>
                    <a:pt x="4835" y="9553"/>
                  </a:lnTo>
                  <a:cubicBezTo>
                    <a:pt x="4835" y="9857"/>
                    <a:pt x="5081" y="10103"/>
                    <a:pt x="5385" y="10103"/>
                  </a:cubicBezTo>
                  <a:lnTo>
                    <a:pt x="7233" y="10103"/>
                  </a:lnTo>
                  <a:cubicBezTo>
                    <a:pt x="7537" y="10103"/>
                    <a:pt x="7783" y="9857"/>
                    <a:pt x="7783" y="9553"/>
                  </a:cubicBezTo>
                  <a:lnTo>
                    <a:pt x="7783" y="9514"/>
                  </a:lnTo>
                  <a:lnTo>
                    <a:pt x="12077" y="9514"/>
                  </a:lnTo>
                  <a:cubicBezTo>
                    <a:pt x="12142" y="9514"/>
                    <a:pt x="12196" y="9568"/>
                    <a:pt x="12196" y="9634"/>
                  </a:cubicBezTo>
                  <a:cubicBezTo>
                    <a:pt x="12196" y="10019"/>
                    <a:pt x="11882" y="10333"/>
                    <a:pt x="11496" y="10333"/>
                  </a:cubicBezTo>
                  <a:lnTo>
                    <a:pt x="3783" y="10333"/>
                  </a:lnTo>
                  <a:cubicBezTo>
                    <a:pt x="3708" y="10333"/>
                    <a:pt x="3637" y="10377"/>
                    <a:pt x="3608" y="10446"/>
                  </a:cubicBezTo>
                  <a:cubicBezTo>
                    <a:pt x="3547" y="10589"/>
                    <a:pt x="3651" y="10726"/>
                    <a:pt x="3787" y="10726"/>
                  </a:cubicBezTo>
                  <a:lnTo>
                    <a:pt x="11516" y="10726"/>
                  </a:lnTo>
                  <a:cubicBezTo>
                    <a:pt x="12111" y="10726"/>
                    <a:pt x="12597" y="10242"/>
                    <a:pt x="12597" y="9645"/>
                  </a:cubicBezTo>
                  <a:cubicBezTo>
                    <a:pt x="12599" y="9372"/>
                    <a:pt x="12377" y="9152"/>
                    <a:pt x="12105" y="9152"/>
                  </a:cubicBezTo>
                  <a:lnTo>
                    <a:pt x="11801" y="9152"/>
                  </a:lnTo>
                  <a:cubicBezTo>
                    <a:pt x="11891" y="9018"/>
                    <a:pt x="11945" y="8855"/>
                    <a:pt x="11945" y="8682"/>
                  </a:cubicBezTo>
                  <a:lnTo>
                    <a:pt x="11945" y="3077"/>
                  </a:lnTo>
                  <a:cubicBezTo>
                    <a:pt x="11989" y="3053"/>
                    <a:pt x="12032" y="3025"/>
                    <a:pt x="12071" y="2986"/>
                  </a:cubicBezTo>
                  <a:cubicBezTo>
                    <a:pt x="12196" y="2860"/>
                    <a:pt x="12224" y="2693"/>
                    <a:pt x="12249" y="2545"/>
                  </a:cubicBezTo>
                  <a:cubicBezTo>
                    <a:pt x="12271" y="2410"/>
                    <a:pt x="12312" y="2308"/>
                    <a:pt x="12392" y="2197"/>
                  </a:cubicBezTo>
                  <a:cubicBezTo>
                    <a:pt x="12478" y="2079"/>
                    <a:pt x="12583" y="1934"/>
                    <a:pt x="12583" y="1749"/>
                  </a:cubicBezTo>
                  <a:cubicBezTo>
                    <a:pt x="12583" y="1565"/>
                    <a:pt x="12478" y="1419"/>
                    <a:pt x="12392" y="1302"/>
                  </a:cubicBezTo>
                  <a:cubicBezTo>
                    <a:pt x="12312" y="1189"/>
                    <a:pt x="12272" y="1089"/>
                    <a:pt x="12249" y="953"/>
                  </a:cubicBezTo>
                  <a:cubicBezTo>
                    <a:pt x="12224" y="806"/>
                    <a:pt x="12196" y="638"/>
                    <a:pt x="12071" y="512"/>
                  </a:cubicBezTo>
                  <a:cubicBezTo>
                    <a:pt x="11945" y="387"/>
                    <a:pt x="11778" y="359"/>
                    <a:pt x="11631" y="334"/>
                  </a:cubicBezTo>
                  <a:cubicBezTo>
                    <a:pt x="11486" y="310"/>
                    <a:pt x="11400" y="276"/>
                    <a:pt x="11282" y="190"/>
                  </a:cubicBezTo>
                  <a:cubicBezTo>
                    <a:pt x="11166" y="105"/>
                    <a:pt x="11020" y="0"/>
                    <a:pt x="10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2"/>
            <p:cNvSpPr/>
            <p:nvPr/>
          </p:nvSpPr>
          <p:spPr>
            <a:xfrm>
              <a:off x="2716147" y="788278"/>
              <a:ext cx="60540" cy="53418"/>
            </a:xfrm>
            <a:custGeom>
              <a:avLst/>
              <a:gdLst/>
              <a:ahLst/>
              <a:cxnLst/>
              <a:rect l="l" t="t" r="r" b="b"/>
              <a:pathLst>
                <a:path w="1598" h="1410" extrusionOk="0">
                  <a:moveTo>
                    <a:pt x="1390" y="0"/>
                  </a:moveTo>
                  <a:cubicBezTo>
                    <a:pt x="1332" y="0"/>
                    <a:pt x="1275" y="28"/>
                    <a:pt x="1238" y="78"/>
                  </a:cubicBezTo>
                  <a:lnTo>
                    <a:pt x="635" y="923"/>
                  </a:lnTo>
                  <a:lnTo>
                    <a:pt x="348" y="578"/>
                  </a:lnTo>
                  <a:cubicBezTo>
                    <a:pt x="312" y="534"/>
                    <a:pt x="260" y="511"/>
                    <a:pt x="208" y="511"/>
                  </a:cubicBezTo>
                  <a:cubicBezTo>
                    <a:pt x="166" y="511"/>
                    <a:pt x="124" y="526"/>
                    <a:pt x="89" y="555"/>
                  </a:cubicBezTo>
                  <a:cubicBezTo>
                    <a:pt x="11" y="620"/>
                    <a:pt x="0" y="735"/>
                    <a:pt x="65" y="813"/>
                  </a:cubicBezTo>
                  <a:lnTo>
                    <a:pt x="506" y="1342"/>
                  </a:lnTo>
                  <a:cubicBezTo>
                    <a:pt x="541" y="1384"/>
                    <a:pt x="592" y="1409"/>
                    <a:pt x="648" y="1409"/>
                  </a:cubicBezTo>
                  <a:lnTo>
                    <a:pt x="654" y="1409"/>
                  </a:lnTo>
                  <a:cubicBezTo>
                    <a:pt x="712" y="1406"/>
                    <a:pt x="764" y="1379"/>
                    <a:pt x="796" y="1332"/>
                  </a:cubicBezTo>
                  <a:lnTo>
                    <a:pt x="1539" y="291"/>
                  </a:lnTo>
                  <a:cubicBezTo>
                    <a:pt x="1598" y="209"/>
                    <a:pt x="1580" y="94"/>
                    <a:pt x="1495" y="34"/>
                  </a:cubicBezTo>
                  <a:cubicBezTo>
                    <a:pt x="1463" y="11"/>
                    <a:pt x="1427" y="0"/>
                    <a:pt x="1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2" name="Google Shape;1712;p42"/>
          <p:cNvGrpSpPr/>
          <p:nvPr/>
        </p:nvGrpSpPr>
        <p:grpSpPr>
          <a:xfrm>
            <a:off x="6999579" y="938026"/>
            <a:ext cx="340332" cy="341173"/>
            <a:chOff x="1558836" y="713303"/>
            <a:chExt cx="475457" cy="476631"/>
          </a:xfrm>
        </p:grpSpPr>
        <p:sp>
          <p:nvSpPr>
            <p:cNvPr id="1713" name="Google Shape;1713;p42"/>
            <p:cNvSpPr/>
            <p:nvPr/>
          </p:nvSpPr>
          <p:spPr>
            <a:xfrm>
              <a:off x="1611458" y="819874"/>
              <a:ext cx="39855" cy="85128"/>
            </a:xfrm>
            <a:custGeom>
              <a:avLst/>
              <a:gdLst/>
              <a:ahLst/>
              <a:cxnLst/>
              <a:rect l="l" t="t" r="r" b="b"/>
              <a:pathLst>
                <a:path w="1052" h="2247" extrusionOk="0">
                  <a:moveTo>
                    <a:pt x="865" y="0"/>
                  </a:moveTo>
                  <a:cubicBezTo>
                    <a:pt x="526" y="0"/>
                    <a:pt x="252" y="246"/>
                    <a:pt x="252" y="548"/>
                  </a:cubicBezTo>
                  <a:lnTo>
                    <a:pt x="252" y="824"/>
                  </a:lnTo>
                  <a:cubicBezTo>
                    <a:pt x="235" y="902"/>
                    <a:pt x="199" y="931"/>
                    <a:pt x="147" y="951"/>
                  </a:cubicBezTo>
                  <a:cubicBezTo>
                    <a:pt x="86" y="973"/>
                    <a:pt x="37" y="1020"/>
                    <a:pt x="22" y="1082"/>
                  </a:cubicBezTo>
                  <a:cubicBezTo>
                    <a:pt x="0" y="1174"/>
                    <a:pt x="54" y="1266"/>
                    <a:pt x="139" y="1294"/>
                  </a:cubicBezTo>
                  <a:cubicBezTo>
                    <a:pt x="195" y="1314"/>
                    <a:pt x="232" y="1341"/>
                    <a:pt x="251" y="1424"/>
                  </a:cubicBezTo>
                  <a:lnTo>
                    <a:pt x="251" y="1700"/>
                  </a:lnTo>
                  <a:cubicBezTo>
                    <a:pt x="251" y="1999"/>
                    <a:pt x="520" y="2242"/>
                    <a:pt x="854" y="2247"/>
                  </a:cubicBezTo>
                  <a:cubicBezTo>
                    <a:pt x="855" y="2247"/>
                    <a:pt x="855" y="2247"/>
                    <a:pt x="856" y="2247"/>
                  </a:cubicBezTo>
                  <a:cubicBezTo>
                    <a:pt x="951" y="2247"/>
                    <a:pt x="1038" y="2176"/>
                    <a:pt x="1044" y="2078"/>
                  </a:cubicBezTo>
                  <a:cubicBezTo>
                    <a:pt x="1052" y="1974"/>
                    <a:pt x="969" y="1886"/>
                    <a:pt x="865" y="1886"/>
                  </a:cubicBezTo>
                  <a:cubicBezTo>
                    <a:pt x="728" y="1886"/>
                    <a:pt x="612" y="1801"/>
                    <a:pt x="612" y="1698"/>
                  </a:cubicBezTo>
                  <a:lnTo>
                    <a:pt x="612" y="1405"/>
                  </a:lnTo>
                  <a:cubicBezTo>
                    <a:pt x="612" y="1394"/>
                    <a:pt x="610" y="1384"/>
                    <a:pt x="609" y="1376"/>
                  </a:cubicBezTo>
                  <a:cubicBezTo>
                    <a:pt x="589" y="1268"/>
                    <a:pt x="551" y="1187"/>
                    <a:pt x="502" y="1124"/>
                  </a:cubicBezTo>
                  <a:cubicBezTo>
                    <a:pt x="550" y="1061"/>
                    <a:pt x="589" y="980"/>
                    <a:pt x="608" y="874"/>
                  </a:cubicBezTo>
                  <a:cubicBezTo>
                    <a:pt x="610" y="863"/>
                    <a:pt x="612" y="853"/>
                    <a:pt x="612" y="842"/>
                  </a:cubicBezTo>
                  <a:lnTo>
                    <a:pt x="612" y="549"/>
                  </a:lnTo>
                  <a:cubicBezTo>
                    <a:pt x="612" y="449"/>
                    <a:pt x="727" y="363"/>
                    <a:pt x="863" y="362"/>
                  </a:cubicBezTo>
                  <a:cubicBezTo>
                    <a:pt x="956" y="361"/>
                    <a:pt x="1039" y="287"/>
                    <a:pt x="1044" y="192"/>
                  </a:cubicBezTo>
                  <a:cubicBezTo>
                    <a:pt x="1052" y="87"/>
                    <a:pt x="968" y="0"/>
                    <a:pt x="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2"/>
            <p:cNvSpPr/>
            <p:nvPr/>
          </p:nvSpPr>
          <p:spPr>
            <a:xfrm>
              <a:off x="1874873" y="849235"/>
              <a:ext cx="39817" cy="85165"/>
            </a:xfrm>
            <a:custGeom>
              <a:avLst/>
              <a:gdLst/>
              <a:ahLst/>
              <a:cxnLst/>
              <a:rect l="l" t="t" r="r" b="b"/>
              <a:pathLst>
                <a:path w="1051" h="2248" extrusionOk="0">
                  <a:moveTo>
                    <a:pt x="186" y="0"/>
                  </a:moveTo>
                  <a:cubicBezTo>
                    <a:pt x="82" y="0"/>
                    <a:pt x="1" y="87"/>
                    <a:pt x="7" y="192"/>
                  </a:cubicBezTo>
                  <a:cubicBezTo>
                    <a:pt x="12" y="286"/>
                    <a:pt x="95" y="361"/>
                    <a:pt x="189" y="362"/>
                  </a:cubicBezTo>
                  <a:cubicBezTo>
                    <a:pt x="325" y="363"/>
                    <a:pt x="440" y="449"/>
                    <a:pt x="440" y="549"/>
                  </a:cubicBezTo>
                  <a:lnTo>
                    <a:pt x="440" y="842"/>
                  </a:lnTo>
                  <a:cubicBezTo>
                    <a:pt x="440" y="853"/>
                    <a:pt x="442" y="863"/>
                    <a:pt x="443" y="874"/>
                  </a:cubicBezTo>
                  <a:cubicBezTo>
                    <a:pt x="462" y="981"/>
                    <a:pt x="501" y="1062"/>
                    <a:pt x="550" y="1125"/>
                  </a:cubicBezTo>
                  <a:cubicBezTo>
                    <a:pt x="501" y="1188"/>
                    <a:pt x="462" y="1269"/>
                    <a:pt x="443" y="1377"/>
                  </a:cubicBezTo>
                  <a:cubicBezTo>
                    <a:pt x="442" y="1387"/>
                    <a:pt x="440" y="1398"/>
                    <a:pt x="440" y="1408"/>
                  </a:cubicBezTo>
                  <a:lnTo>
                    <a:pt x="440" y="1701"/>
                  </a:lnTo>
                  <a:cubicBezTo>
                    <a:pt x="440" y="1802"/>
                    <a:pt x="325" y="1887"/>
                    <a:pt x="189" y="1888"/>
                  </a:cubicBezTo>
                  <a:cubicBezTo>
                    <a:pt x="95" y="1890"/>
                    <a:pt x="12" y="1963"/>
                    <a:pt x="7" y="2058"/>
                  </a:cubicBezTo>
                  <a:cubicBezTo>
                    <a:pt x="2" y="2163"/>
                    <a:pt x="84" y="2248"/>
                    <a:pt x="186" y="2248"/>
                  </a:cubicBezTo>
                  <a:cubicBezTo>
                    <a:pt x="525" y="2248"/>
                    <a:pt x="800" y="2002"/>
                    <a:pt x="800" y="1701"/>
                  </a:cubicBezTo>
                  <a:lnTo>
                    <a:pt x="800" y="1425"/>
                  </a:lnTo>
                  <a:cubicBezTo>
                    <a:pt x="818" y="1346"/>
                    <a:pt x="852" y="1317"/>
                    <a:pt x="904" y="1298"/>
                  </a:cubicBezTo>
                  <a:cubicBezTo>
                    <a:pt x="965" y="1275"/>
                    <a:pt x="1014" y="1228"/>
                    <a:pt x="1029" y="1167"/>
                  </a:cubicBezTo>
                  <a:cubicBezTo>
                    <a:pt x="1050" y="1074"/>
                    <a:pt x="998" y="984"/>
                    <a:pt x="912" y="955"/>
                  </a:cubicBezTo>
                  <a:cubicBezTo>
                    <a:pt x="855" y="935"/>
                    <a:pt x="819" y="907"/>
                    <a:pt x="800" y="825"/>
                  </a:cubicBezTo>
                  <a:lnTo>
                    <a:pt x="800" y="549"/>
                  </a:lnTo>
                  <a:cubicBezTo>
                    <a:pt x="800" y="247"/>
                    <a:pt x="525"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2"/>
            <p:cNvSpPr/>
            <p:nvPr/>
          </p:nvSpPr>
          <p:spPr>
            <a:xfrm>
              <a:off x="1673476" y="818813"/>
              <a:ext cx="36067" cy="13639"/>
            </a:xfrm>
            <a:custGeom>
              <a:avLst/>
              <a:gdLst/>
              <a:ahLst/>
              <a:cxnLst/>
              <a:rect l="l" t="t" r="r" b="b"/>
              <a:pathLst>
                <a:path w="952" h="360" extrusionOk="0">
                  <a:moveTo>
                    <a:pt x="198" y="0"/>
                  </a:moveTo>
                  <a:cubicBezTo>
                    <a:pt x="103" y="0"/>
                    <a:pt x="18" y="69"/>
                    <a:pt x="10" y="163"/>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2"/>
            <p:cNvSpPr/>
            <p:nvPr/>
          </p:nvSpPr>
          <p:spPr>
            <a:xfrm>
              <a:off x="1674348" y="966489"/>
              <a:ext cx="113011" cy="13676"/>
            </a:xfrm>
            <a:custGeom>
              <a:avLst/>
              <a:gdLst/>
              <a:ahLst/>
              <a:cxnLst/>
              <a:rect l="l" t="t" r="r" b="b"/>
              <a:pathLst>
                <a:path w="2983" h="361" extrusionOk="0">
                  <a:moveTo>
                    <a:pt x="198" y="0"/>
                  </a:moveTo>
                  <a:cubicBezTo>
                    <a:pt x="102" y="0"/>
                    <a:pt x="17" y="69"/>
                    <a:pt x="10" y="164"/>
                  </a:cubicBezTo>
                  <a:cubicBezTo>
                    <a:pt x="0" y="271"/>
                    <a:pt x="84" y="361"/>
                    <a:pt x="189" y="361"/>
                  </a:cubicBezTo>
                  <a:lnTo>
                    <a:pt x="2785" y="361"/>
                  </a:lnTo>
                  <a:cubicBezTo>
                    <a:pt x="2881" y="361"/>
                    <a:pt x="2965" y="291"/>
                    <a:pt x="2974" y="197"/>
                  </a:cubicBezTo>
                  <a:cubicBezTo>
                    <a:pt x="2982" y="89"/>
                    <a:pt x="2898"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2"/>
            <p:cNvSpPr/>
            <p:nvPr/>
          </p:nvSpPr>
          <p:spPr>
            <a:xfrm>
              <a:off x="1673476" y="878368"/>
              <a:ext cx="36067" cy="13639"/>
            </a:xfrm>
            <a:custGeom>
              <a:avLst/>
              <a:gdLst/>
              <a:ahLst/>
              <a:cxnLst/>
              <a:rect l="l" t="t" r="r" b="b"/>
              <a:pathLst>
                <a:path w="952" h="360" extrusionOk="0">
                  <a:moveTo>
                    <a:pt x="198" y="0"/>
                  </a:moveTo>
                  <a:cubicBezTo>
                    <a:pt x="103" y="0"/>
                    <a:pt x="18" y="69"/>
                    <a:pt x="10" y="164"/>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2"/>
            <p:cNvSpPr/>
            <p:nvPr/>
          </p:nvSpPr>
          <p:spPr>
            <a:xfrm>
              <a:off x="1673476" y="906933"/>
              <a:ext cx="36067" cy="13676"/>
            </a:xfrm>
            <a:custGeom>
              <a:avLst/>
              <a:gdLst/>
              <a:ahLst/>
              <a:cxnLst/>
              <a:rect l="l" t="t" r="r" b="b"/>
              <a:pathLst>
                <a:path w="952" h="361" extrusionOk="0">
                  <a:moveTo>
                    <a:pt x="198" y="0"/>
                  </a:moveTo>
                  <a:cubicBezTo>
                    <a:pt x="103" y="0"/>
                    <a:pt x="18" y="69"/>
                    <a:pt x="10" y="164"/>
                  </a:cubicBezTo>
                  <a:cubicBezTo>
                    <a:pt x="0" y="269"/>
                    <a:pt x="85" y="361"/>
                    <a:pt x="190" y="361"/>
                  </a:cubicBezTo>
                  <a:lnTo>
                    <a:pt x="753" y="361"/>
                  </a:lnTo>
                  <a:cubicBezTo>
                    <a:pt x="850" y="361"/>
                    <a:pt x="935" y="290"/>
                    <a:pt x="942" y="196"/>
                  </a:cubicBezTo>
                  <a:cubicBezTo>
                    <a:pt x="951" y="89"/>
                    <a:pt x="86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2"/>
            <p:cNvSpPr/>
            <p:nvPr/>
          </p:nvSpPr>
          <p:spPr>
            <a:xfrm>
              <a:off x="1771901" y="936673"/>
              <a:ext cx="25156" cy="13714"/>
            </a:xfrm>
            <a:custGeom>
              <a:avLst/>
              <a:gdLst/>
              <a:ahLst/>
              <a:cxnLst/>
              <a:rect l="l" t="t" r="r" b="b"/>
              <a:pathLst>
                <a:path w="664" h="362" extrusionOk="0">
                  <a:moveTo>
                    <a:pt x="189" y="1"/>
                  </a:moveTo>
                  <a:cubicBezTo>
                    <a:pt x="85" y="1"/>
                    <a:pt x="1" y="90"/>
                    <a:pt x="9" y="197"/>
                  </a:cubicBezTo>
                  <a:cubicBezTo>
                    <a:pt x="17" y="291"/>
                    <a:pt x="103" y="361"/>
                    <a:pt x="198" y="361"/>
                  </a:cubicBezTo>
                  <a:lnTo>
                    <a:pt x="467" y="361"/>
                  </a:lnTo>
                  <a:cubicBezTo>
                    <a:pt x="562" y="361"/>
                    <a:pt x="647" y="291"/>
                    <a:pt x="655" y="197"/>
                  </a:cubicBezTo>
                  <a:cubicBezTo>
                    <a:pt x="664" y="90"/>
                    <a:pt x="580" y="1"/>
                    <a:pt x="4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2"/>
            <p:cNvSpPr/>
            <p:nvPr/>
          </p:nvSpPr>
          <p:spPr>
            <a:xfrm>
              <a:off x="1673931" y="936673"/>
              <a:ext cx="78801" cy="13714"/>
            </a:xfrm>
            <a:custGeom>
              <a:avLst/>
              <a:gdLst/>
              <a:ahLst/>
              <a:cxnLst/>
              <a:rect l="l" t="t" r="r" b="b"/>
              <a:pathLst>
                <a:path w="2080" h="362" extrusionOk="0">
                  <a:moveTo>
                    <a:pt x="199" y="1"/>
                  </a:moveTo>
                  <a:cubicBezTo>
                    <a:pt x="102" y="1"/>
                    <a:pt x="18" y="70"/>
                    <a:pt x="10" y="164"/>
                  </a:cubicBezTo>
                  <a:cubicBezTo>
                    <a:pt x="1" y="272"/>
                    <a:pt x="85" y="361"/>
                    <a:pt x="189" y="361"/>
                  </a:cubicBezTo>
                  <a:lnTo>
                    <a:pt x="1882" y="361"/>
                  </a:lnTo>
                  <a:cubicBezTo>
                    <a:pt x="1977" y="361"/>
                    <a:pt x="2063" y="291"/>
                    <a:pt x="2070" y="197"/>
                  </a:cubicBezTo>
                  <a:cubicBezTo>
                    <a:pt x="2080" y="90"/>
                    <a:pt x="1996" y="1"/>
                    <a:pt x="1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2"/>
            <p:cNvSpPr/>
            <p:nvPr/>
          </p:nvSpPr>
          <p:spPr>
            <a:xfrm>
              <a:off x="1728447" y="878368"/>
              <a:ext cx="36029" cy="13639"/>
            </a:xfrm>
            <a:custGeom>
              <a:avLst/>
              <a:gdLst/>
              <a:ahLst/>
              <a:cxnLst/>
              <a:rect l="l" t="t" r="r" b="b"/>
              <a:pathLst>
                <a:path w="951" h="360" extrusionOk="0">
                  <a:moveTo>
                    <a:pt x="189" y="0"/>
                  </a:moveTo>
                  <a:cubicBezTo>
                    <a:pt x="85" y="0"/>
                    <a:pt x="1" y="89"/>
                    <a:pt x="9" y="196"/>
                  </a:cubicBezTo>
                  <a:cubicBezTo>
                    <a:pt x="18" y="290"/>
                    <a:pt x="104" y="359"/>
                    <a:pt x="198" y="359"/>
                  </a:cubicBezTo>
                  <a:lnTo>
                    <a:pt x="753" y="359"/>
                  </a:lnTo>
                  <a:cubicBezTo>
                    <a:pt x="849" y="359"/>
                    <a:pt x="934" y="290"/>
                    <a:pt x="941" y="196"/>
                  </a:cubicBezTo>
                  <a:cubicBezTo>
                    <a:pt x="951" y="89"/>
                    <a:pt x="867" y="0"/>
                    <a:pt x="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2"/>
            <p:cNvSpPr/>
            <p:nvPr/>
          </p:nvSpPr>
          <p:spPr>
            <a:xfrm>
              <a:off x="1778152" y="878330"/>
              <a:ext cx="75429" cy="13639"/>
            </a:xfrm>
            <a:custGeom>
              <a:avLst/>
              <a:gdLst/>
              <a:ahLst/>
              <a:cxnLst/>
              <a:rect l="l" t="t" r="r" b="b"/>
              <a:pathLst>
                <a:path w="1991" h="360" extrusionOk="0">
                  <a:moveTo>
                    <a:pt x="198" y="0"/>
                  </a:moveTo>
                  <a:cubicBezTo>
                    <a:pt x="102" y="0"/>
                    <a:pt x="17" y="69"/>
                    <a:pt x="10" y="163"/>
                  </a:cubicBezTo>
                  <a:cubicBezTo>
                    <a:pt x="0" y="270"/>
                    <a:pt x="84" y="359"/>
                    <a:pt x="189" y="359"/>
                  </a:cubicBezTo>
                  <a:lnTo>
                    <a:pt x="1809" y="359"/>
                  </a:lnTo>
                  <a:cubicBezTo>
                    <a:pt x="1810" y="359"/>
                    <a:pt x="1810" y="359"/>
                    <a:pt x="1811" y="359"/>
                  </a:cubicBezTo>
                  <a:cubicBezTo>
                    <a:pt x="1911" y="359"/>
                    <a:pt x="1990" y="279"/>
                    <a:pt x="1990" y="180"/>
                  </a:cubicBezTo>
                  <a:cubicBezTo>
                    <a:pt x="1990" y="81"/>
                    <a:pt x="1909" y="0"/>
                    <a:pt x="18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2"/>
            <p:cNvSpPr/>
            <p:nvPr/>
          </p:nvSpPr>
          <p:spPr>
            <a:xfrm>
              <a:off x="1729773" y="818699"/>
              <a:ext cx="164383" cy="13714"/>
            </a:xfrm>
            <a:custGeom>
              <a:avLst/>
              <a:gdLst/>
              <a:ahLst/>
              <a:cxnLst/>
              <a:rect l="l" t="t" r="r" b="b"/>
              <a:pathLst>
                <a:path w="4339" h="362" extrusionOk="0">
                  <a:moveTo>
                    <a:pt x="198" y="1"/>
                  </a:moveTo>
                  <a:cubicBezTo>
                    <a:pt x="103" y="1"/>
                    <a:pt x="18" y="71"/>
                    <a:pt x="10" y="165"/>
                  </a:cubicBezTo>
                  <a:cubicBezTo>
                    <a:pt x="0" y="272"/>
                    <a:pt x="84" y="361"/>
                    <a:pt x="189" y="361"/>
                  </a:cubicBezTo>
                  <a:lnTo>
                    <a:pt x="4137" y="361"/>
                  </a:lnTo>
                  <a:cubicBezTo>
                    <a:pt x="4234" y="361"/>
                    <a:pt x="4319" y="292"/>
                    <a:pt x="4326" y="198"/>
                  </a:cubicBezTo>
                  <a:cubicBezTo>
                    <a:pt x="4339" y="92"/>
                    <a:pt x="4255" y="1"/>
                    <a:pt x="4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2"/>
            <p:cNvSpPr/>
            <p:nvPr/>
          </p:nvSpPr>
          <p:spPr>
            <a:xfrm>
              <a:off x="1673097" y="848553"/>
              <a:ext cx="182000" cy="13639"/>
            </a:xfrm>
            <a:custGeom>
              <a:avLst/>
              <a:gdLst/>
              <a:ahLst/>
              <a:cxnLst/>
              <a:rect l="l" t="t" r="r" b="b"/>
              <a:pathLst>
                <a:path w="4804" h="360" extrusionOk="0">
                  <a:moveTo>
                    <a:pt x="199" y="1"/>
                  </a:moveTo>
                  <a:cubicBezTo>
                    <a:pt x="103" y="1"/>
                    <a:pt x="19" y="70"/>
                    <a:pt x="9" y="164"/>
                  </a:cubicBezTo>
                  <a:cubicBezTo>
                    <a:pt x="1" y="271"/>
                    <a:pt x="87" y="360"/>
                    <a:pt x="193" y="360"/>
                  </a:cubicBezTo>
                  <a:lnTo>
                    <a:pt x="4595" y="360"/>
                  </a:lnTo>
                  <a:cubicBezTo>
                    <a:pt x="4681" y="360"/>
                    <a:pt x="4763" y="302"/>
                    <a:pt x="4780" y="216"/>
                  </a:cubicBezTo>
                  <a:cubicBezTo>
                    <a:pt x="4804" y="101"/>
                    <a:pt x="4713" y="1"/>
                    <a:pt x="4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2"/>
            <p:cNvSpPr/>
            <p:nvPr/>
          </p:nvSpPr>
          <p:spPr>
            <a:xfrm>
              <a:off x="1558836" y="713303"/>
              <a:ext cx="475457" cy="476631"/>
            </a:xfrm>
            <a:custGeom>
              <a:avLst/>
              <a:gdLst/>
              <a:ahLst/>
              <a:cxnLst/>
              <a:rect l="l" t="t" r="r" b="b"/>
              <a:pathLst>
                <a:path w="12550" h="12581" extrusionOk="0">
                  <a:moveTo>
                    <a:pt x="10487" y="358"/>
                  </a:moveTo>
                  <a:cubicBezTo>
                    <a:pt x="10595" y="358"/>
                    <a:pt x="10684" y="446"/>
                    <a:pt x="10684" y="556"/>
                  </a:cubicBezTo>
                  <a:lnTo>
                    <a:pt x="10684" y="1374"/>
                  </a:lnTo>
                  <a:lnTo>
                    <a:pt x="363" y="1374"/>
                  </a:lnTo>
                  <a:lnTo>
                    <a:pt x="363" y="556"/>
                  </a:lnTo>
                  <a:cubicBezTo>
                    <a:pt x="363" y="447"/>
                    <a:pt x="451" y="358"/>
                    <a:pt x="561" y="358"/>
                  </a:cubicBezTo>
                  <a:close/>
                  <a:moveTo>
                    <a:pt x="11338" y="6826"/>
                  </a:moveTo>
                  <a:lnTo>
                    <a:pt x="11956" y="7535"/>
                  </a:lnTo>
                  <a:lnTo>
                    <a:pt x="11338" y="7535"/>
                  </a:lnTo>
                  <a:lnTo>
                    <a:pt x="11338" y="6826"/>
                  </a:lnTo>
                  <a:close/>
                  <a:moveTo>
                    <a:pt x="192" y="0"/>
                  </a:moveTo>
                  <a:cubicBezTo>
                    <a:pt x="86" y="0"/>
                    <a:pt x="2" y="86"/>
                    <a:pt x="2" y="191"/>
                  </a:cubicBezTo>
                  <a:lnTo>
                    <a:pt x="2" y="7202"/>
                  </a:lnTo>
                  <a:cubicBezTo>
                    <a:pt x="2" y="7220"/>
                    <a:pt x="9" y="7237"/>
                    <a:pt x="22" y="7249"/>
                  </a:cubicBezTo>
                  <a:cubicBezTo>
                    <a:pt x="75" y="7301"/>
                    <a:pt x="131" y="7323"/>
                    <a:pt x="183" y="7323"/>
                  </a:cubicBezTo>
                  <a:cubicBezTo>
                    <a:pt x="282" y="7323"/>
                    <a:pt x="363" y="7241"/>
                    <a:pt x="363" y="7139"/>
                  </a:cubicBezTo>
                  <a:lnTo>
                    <a:pt x="363" y="1736"/>
                  </a:lnTo>
                  <a:lnTo>
                    <a:pt x="10683" y="1736"/>
                  </a:lnTo>
                  <a:lnTo>
                    <a:pt x="10683" y="6160"/>
                  </a:lnTo>
                  <a:lnTo>
                    <a:pt x="9249" y="6160"/>
                  </a:lnTo>
                  <a:cubicBezTo>
                    <a:pt x="9152" y="6160"/>
                    <a:pt x="9067" y="6229"/>
                    <a:pt x="9060" y="6323"/>
                  </a:cubicBezTo>
                  <a:cubicBezTo>
                    <a:pt x="9051" y="6431"/>
                    <a:pt x="9134" y="6520"/>
                    <a:pt x="9239" y="6520"/>
                  </a:cubicBezTo>
                  <a:lnTo>
                    <a:pt x="10978" y="6520"/>
                  </a:lnTo>
                  <a:lnTo>
                    <a:pt x="10978" y="7713"/>
                  </a:lnTo>
                  <a:cubicBezTo>
                    <a:pt x="10978" y="7814"/>
                    <a:pt x="11060" y="7897"/>
                    <a:pt x="11162" y="7897"/>
                  </a:cubicBezTo>
                  <a:lnTo>
                    <a:pt x="12190" y="7897"/>
                  </a:lnTo>
                  <a:lnTo>
                    <a:pt x="12190" y="12223"/>
                  </a:lnTo>
                  <a:lnTo>
                    <a:pt x="7537" y="12223"/>
                  </a:lnTo>
                  <a:lnTo>
                    <a:pt x="7537" y="6519"/>
                  </a:lnTo>
                  <a:lnTo>
                    <a:pt x="8330" y="6519"/>
                  </a:lnTo>
                  <a:cubicBezTo>
                    <a:pt x="8426" y="6519"/>
                    <a:pt x="8511" y="6449"/>
                    <a:pt x="8519" y="6354"/>
                  </a:cubicBezTo>
                  <a:cubicBezTo>
                    <a:pt x="8528" y="6248"/>
                    <a:pt x="8444" y="6159"/>
                    <a:pt x="8339" y="6159"/>
                  </a:cubicBezTo>
                  <a:lnTo>
                    <a:pt x="7328" y="6159"/>
                  </a:lnTo>
                  <a:cubicBezTo>
                    <a:pt x="7225" y="6159"/>
                    <a:pt x="7143" y="6241"/>
                    <a:pt x="7143" y="6343"/>
                  </a:cubicBezTo>
                  <a:lnTo>
                    <a:pt x="7143" y="9436"/>
                  </a:lnTo>
                  <a:lnTo>
                    <a:pt x="427" y="9436"/>
                  </a:lnTo>
                  <a:cubicBezTo>
                    <a:pt x="390" y="9436"/>
                    <a:pt x="360" y="9405"/>
                    <a:pt x="360" y="9369"/>
                  </a:cubicBezTo>
                  <a:lnTo>
                    <a:pt x="360" y="7960"/>
                  </a:lnTo>
                  <a:cubicBezTo>
                    <a:pt x="360" y="7941"/>
                    <a:pt x="352" y="7924"/>
                    <a:pt x="339" y="7911"/>
                  </a:cubicBezTo>
                  <a:cubicBezTo>
                    <a:pt x="286" y="7861"/>
                    <a:pt x="231" y="7840"/>
                    <a:pt x="180" y="7840"/>
                  </a:cubicBezTo>
                  <a:cubicBezTo>
                    <a:pt x="81" y="7840"/>
                    <a:pt x="0" y="7920"/>
                    <a:pt x="0" y="8020"/>
                  </a:cubicBezTo>
                  <a:lnTo>
                    <a:pt x="0" y="9604"/>
                  </a:lnTo>
                  <a:cubicBezTo>
                    <a:pt x="0" y="9709"/>
                    <a:pt x="85" y="9795"/>
                    <a:pt x="191" y="9795"/>
                  </a:cubicBezTo>
                  <a:lnTo>
                    <a:pt x="7143" y="9795"/>
                  </a:lnTo>
                  <a:lnTo>
                    <a:pt x="7143" y="12397"/>
                  </a:lnTo>
                  <a:cubicBezTo>
                    <a:pt x="7143" y="12499"/>
                    <a:pt x="7225" y="12581"/>
                    <a:pt x="7328" y="12581"/>
                  </a:cubicBezTo>
                  <a:lnTo>
                    <a:pt x="12365" y="12581"/>
                  </a:lnTo>
                  <a:cubicBezTo>
                    <a:pt x="12467" y="12581"/>
                    <a:pt x="12550" y="12499"/>
                    <a:pt x="12550" y="12397"/>
                  </a:cubicBezTo>
                  <a:lnTo>
                    <a:pt x="12550" y="7724"/>
                  </a:lnTo>
                  <a:cubicBezTo>
                    <a:pt x="12550" y="7679"/>
                    <a:pt x="12534" y="7636"/>
                    <a:pt x="12506" y="7604"/>
                  </a:cubicBezTo>
                  <a:lnTo>
                    <a:pt x="11307" y="6222"/>
                  </a:lnTo>
                  <a:cubicBezTo>
                    <a:pt x="11272" y="6182"/>
                    <a:pt x="11221" y="6160"/>
                    <a:pt x="11168" y="6160"/>
                  </a:cubicBezTo>
                  <a:lnTo>
                    <a:pt x="11043" y="6160"/>
                  </a:lnTo>
                  <a:lnTo>
                    <a:pt x="11043" y="566"/>
                  </a:lnTo>
                  <a:cubicBezTo>
                    <a:pt x="11043" y="254"/>
                    <a:pt x="10790" y="0"/>
                    <a:pt x="104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2"/>
            <p:cNvSpPr/>
            <p:nvPr/>
          </p:nvSpPr>
          <p:spPr>
            <a:xfrm>
              <a:off x="1906431" y="1036614"/>
              <a:ext cx="48341" cy="63760"/>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2"/>
            <p:cNvSpPr/>
            <p:nvPr/>
          </p:nvSpPr>
          <p:spPr>
            <a:xfrm>
              <a:off x="1857976" y="1035970"/>
              <a:ext cx="42128" cy="65200"/>
            </a:xfrm>
            <a:custGeom>
              <a:avLst/>
              <a:gdLst/>
              <a:ahLst/>
              <a:cxnLst/>
              <a:rect l="l" t="t" r="r" b="b"/>
              <a:pathLst>
                <a:path w="1112" h="1721" extrusionOk="0">
                  <a:moveTo>
                    <a:pt x="550" y="362"/>
                  </a:moveTo>
                  <a:cubicBezTo>
                    <a:pt x="659" y="362"/>
                    <a:pt x="752" y="451"/>
                    <a:pt x="752" y="558"/>
                  </a:cubicBezTo>
                  <a:cubicBezTo>
                    <a:pt x="752" y="665"/>
                    <a:pt x="659" y="756"/>
                    <a:pt x="548" y="756"/>
                  </a:cubicBezTo>
                  <a:cubicBezTo>
                    <a:pt x="504" y="756"/>
                    <a:pt x="429" y="756"/>
                    <a:pt x="359" y="757"/>
                  </a:cubicBezTo>
                  <a:cubicBezTo>
                    <a:pt x="359" y="684"/>
                    <a:pt x="358" y="439"/>
                    <a:pt x="358" y="362"/>
                  </a:cubicBezTo>
                  <a:lnTo>
                    <a:pt x="548" y="362"/>
                  </a:lnTo>
                  <a:cubicBezTo>
                    <a:pt x="549" y="362"/>
                    <a:pt x="549" y="362"/>
                    <a:pt x="550" y="362"/>
                  </a:cubicBezTo>
                  <a:close/>
                  <a:moveTo>
                    <a:pt x="182" y="0"/>
                  </a:moveTo>
                  <a:cubicBezTo>
                    <a:pt x="87" y="0"/>
                    <a:pt x="0" y="88"/>
                    <a:pt x="0" y="186"/>
                  </a:cubicBezTo>
                  <a:lnTo>
                    <a:pt x="0" y="1531"/>
                  </a:lnTo>
                  <a:cubicBezTo>
                    <a:pt x="0" y="1618"/>
                    <a:pt x="59" y="1699"/>
                    <a:pt x="145" y="1717"/>
                  </a:cubicBezTo>
                  <a:cubicBezTo>
                    <a:pt x="158" y="1719"/>
                    <a:pt x="170" y="1721"/>
                    <a:pt x="182" y="1721"/>
                  </a:cubicBezTo>
                  <a:cubicBezTo>
                    <a:pt x="281" y="1721"/>
                    <a:pt x="363" y="1637"/>
                    <a:pt x="363" y="1537"/>
                  </a:cubicBezTo>
                  <a:lnTo>
                    <a:pt x="363" y="1133"/>
                  </a:lnTo>
                  <a:cubicBezTo>
                    <a:pt x="432" y="1133"/>
                    <a:pt x="506" y="1131"/>
                    <a:pt x="551" y="1131"/>
                  </a:cubicBezTo>
                  <a:cubicBezTo>
                    <a:pt x="860" y="1131"/>
                    <a:pt x="1112" y="878"/>
                    <a:pt x="1112" y="566"/>
                  </a:cubicBezTo>
                  <a:cubicBezTo>
                    <a:pt x="1112" y="255"/>
                    <a:pt x="860"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2"/>
            <p:cNvSpPr/>
            <p:nvPr/>
          </p:nvSpPr>
          <p:spPr>
            <a:xfrm>
              <a:off x="1964433" y="1035932"/>
              <a:ext cx="42962" cy="65200"/>
            </a:xfrm>
            <a:custGeom>
              <a:avLst/>
              <a:gdLst/>
              <a:ahLst/>
              <a:cxnLst/>
              <a:rect l="l" t="t" r="r" b="b"/>
              <a:pathLst>
                <a:path w="1134" h="1721" extrusionOk="0">
                  <a:moveTo>
                    <a:pt x="566" y="362"/>
                  </a:moveTo>
                  <a:cubicBezTo>
                    <a:pt x="677" y="362"/>
                    <a:pt x="770" y="452"/>
                    <a:pt x="770" y="558"/>
                  </a:cubicBezTo>
                  <a:cubicBezTo>
                    <a:pt x="770" y="665"/>
                    <a:pt x="676" y="755"/>
                    <a:pt x="566" y="755"/>
                  </a:cubicBezTo>
                  <a:cubicBezTo>
                    <a:pt x="522" y="755"/>
                    <a:pt x="447" y="755"/>
                    <a:pt x="376" y="757"/>
                  </a:cubicBezTo>
                  <a:cubicBezTo>
                    <a:pt x="376" y="684"/>
                    <a:pt x="375" y="439"/>
                    <a:pt x="375" y="362"/>
                  </a:cubicBezTo>
                  <a:close/>
                  <a:moveTo>
                    <a:pt x="187" y="0"/>
                  </a:moveTo>
                  <a:cubicBezTo>
                    <a:pt x="79" y="0"/>
                    <a:pt x="4" y="87"/>
                    <a:pt x="2" y="190"/>
                  </a:cubicBezTo>
                  <a:cubicBezTo>
                    <a:pt x="0" y="235"/>
                    <a:pt x="2" y="1503"/>
                    <a:pt x="2" y="1535"/>
                  </a:cubicBezTo>
                  <a:cubicBezTo>
                    <a:pt x="2" y="1638"/>
                    <a:pt x="84" y="1721"/>
                    <a:pt x="185" y="1721"/>
                  </a:cubicBezTo>
                  <a:cubicBezTo>
                    <a:pt x="287" y="1721"/>
                    <a:pt x="370" y="1638"/>
                    <a:pt x="370" y="1536"/>
                  </a:cubicBezTo>
                  <a:lnTo>
                    <a:pt x="370" y="1132"/>
                  </a:lnTo>
                  <a:cubicBezTo>
                    <a:pt x="441" y="1132"/>
                    <a:pt x="517" y="1131"/>
                    <a:pt x="562" y="1131"/>
                  </a:cubicBezTo>
                  <a:cubicBezTo>
                    <a:pt x="878" y="1131"/>
                    <a:pt x="1134" y="878"/>
                    <a:pt x="1134" y="566"/>
                  </a:cubicBezTo>
                  <a:cubicBezTo>
                    <a:pt x="1134" y="254"/>
                    <a:pt x="878"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pic>
        <p:nvPicPr>
          <p:cNvPr id="3" name="Picture 2">
            <a:extLst>
              <a:ext uri="{FF2B5EF4-FFF2-40B4-BE49-F238E27FC236}">
                <a16:creationId xmlns:a16="http://schemas.microsoft.com/office/drawing/2014/main" id="{D39B4C55-288A-8302-D1DF-ADB721943043}"/>
              </a:ext>
            </a:extLst>
          </p:cNvPr>
          <p:cNvPicPr>
            <a:picLocks noChangeAspect="1"/>
          </p:cNvPicPr>
          <p:nvPr/>
        </p:nvPicPr>
        <p:blipFill>
          <a:blip r:embed="rId3"/>
          <a:stretch>
            <a:fillRect/>
          </a:stretch>
        </p:blipFill>
        <p:spPr>
          <a:xfrm>
            <a:off x="6249798" y="0"/>
            <a:ext cx="2894202" cy="5143500"/>
          </a:xfrm>
          <a:prstGeom prst="rect">
            <a:avLst/>
          </a:prstGeom>
        </p:spPr>
      </p:pic>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tx2">
                    <a:lumMod val="50000"/>
                  </a:schemeClr>
                </a:solidFill>
                <a:latin typeface="IBM Plex Mono"/>
                <a:ea typeface="IBM Plex Mono"/>
                <a:cs typeface="IBM Plex Mono"/>
                <a:sym typeface="IBM Plex Mono"/>
              </a:rPr>
              <a:t>Methodology</a:t>
            </a:r>
            <a:endParaRPr sz="3200" dirty="0">
              <a:solidFill>
                <a:schemeClr val="tx2">
                  <a:lumMod val="50000"/>
                </a:schemeClr>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Web Scrapping</a:t>
            </a:r>
            <a:endParaRPr sz="1600" dirty="0"/>
          </a:p>
        </p:txBody>
      </p:sp>
      <p:sp>
        <p:nvSpPr>
          <p:cNvPr id="1469" name="Google Shape;1469;p37"/>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50" b="0" i="0" dirty="0">
                <a:solidFill>
                  <a:schemeClr val="tx2">
                    <a:lumMod val="75000"/>
                  </a:schemeClr>
                </a:solidFill>
                <a:effectLst/>
                <a:latin typeface="Söhne"/>
              </a:rPr>
              <a:t>Unearthing valuable insights from diverse sources through systematic extraction of skincare-related data.</a:t>
            </a:r>
            <a:endParaRPr lang="en-IN" sz="1050" dirty="0">
              <a:solidFill>
                <a:schemeClr val="tx2">
                  <a:lumMod val="75000"/>
                </a:schemeClr>
              </a:solidFill>
            </a:endParaRPr>
          </a:p>
        </p:txBody>
      </p:sp>
      <p:sp>
        <p:nvSpPr>
          <p:cNvPr id="1470" name="Google Shape;1470;p37"/>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50" b="0" i="0" dirty="0">
                <a:solidFill>
                  <a:schemeClr val="tx2">
                    <a:lumMod val="75000"/>
                  </a:schemeClr>
                </a:solidFill>
                <a:effectLst/>
                <a:latin typeface="Söhne"/>
              </a:rPr>
              <a:t>Purifying the collected data to ensure accuracy and reliability, setting the foundation for meaningful analysis.</a:t>
            </a:r>
            <a:endParaRPr lang="en-IN" sz="1050" dirty="0">
              <a:solidFill>
                <a:schemeClr val="tx2">
                  <a:lumMod val="75000"/>
                </a:schemeClr>
              </a:solidFill>
            </a:endParaRPr>
          </a:p>
        </p:txBody>
      </p:sp>
      <p:sp>
        <p:nvSpPr>
          <p:cNvPr id="1471" name="Google Shape;1471;p37"/>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50" b="0" i="0" dirty="0">
                <a:solidFill>
                  <a:schemeClr val="tx2">
                    <a:lumMod val="75000"/>
                  </a:schemeClr>
                </a:solidFill>
                <a:effectLst/>
                <a:latin typeface="Söhne"/>
              </a:rPr>
              <a:t>Harmonizing data from various origins to create a comprehensive and unified dataset for robust analysis.</a:t>
            </a:r>
            <a:endParaRPr lang="en-IN" sz="1050" dirty="0">
              <a:solidFill>
                <a:schemeClr val="tx2">
                  <a:lumMod val="75000"/>
                </a:schemeClr>
              </a:solidFill>
            </a:endParaRPr>
          </a:p>
        </p:txBody>
      </p:sp>
      <p:sp>
        <p:nvSpPr>
          <p:cNvPr id="1472" name="Google Shape;1472;p37"/>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50" b="0" i="0" dirty="0">
                <a:solidFill>
                  <a:schemeClr val="tx2">
                    <a:lumMod val="75000"/>
                  </a:schemeClr>
                </a:solidFill>
                <a:effectLst/>
                <a:latin typeface="Söhne"/>
              </a:rPr>
              <a:t>Transforming raw data into a refined format, ready for analysis, by handling missing values, outliers, and normalization.</a:t>
            </a:r>
            <a:endParaRPr sz="1050" dirty="0">
              <a:solidFill>
                <a:schemeClr val="tx2">
                  <a:lumMod val="75000"/>
                </a:schemeClr>
              </a:solidFill>
            </a:endParaRPr>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50000"/>
                  </a:schemeClr>
                </a:solidFill>
              </a:rPr>
              <a:t>01</a:t>
            </a:r>
            <a:endParaRPr dirty="0">
              <a:solidFill>
                <a:schemeClr val="tx2">
                  <a:lumMod val="50000"/>
                </a:schemeClr>
              </a:solidFill>
            </a:endParaRPr>
          </a:p>
        </p:txBody>
      </p:sp>
      <p:sp>
        <p:nvSpPr>
          <p:cNvPr id="1474" name="Google Shape;1474;p37"/>
          <p:cNvSpPr txBox="1">
            <a:spLocks noGrp="1"/>
          </p:cNvSpPr>
          <p:nvPr>
            <p:ph type="title" idx="6"/>
          </p:nvPr>
        </p:nvSpPr>
        <p:spPr>
          <a:xfrm>
            <a:off x="720003" y="304097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50000"/>
                  </a:schemeClr>
                </a:solidFill>
              </a:rPr>
              <a:t>03</a:t>
            </a:r>
            <a:endParaRPr dirty="0">
              <a:solidFill>
                <a:schemeClr val="tx2">
                  <a:lumMod val="50000"/>
                </a:schemeClr>
              </a:solidFill>
            </a:endParaRPr>
          </a:p>
        </p:txBody>
      </p:sp>
      <p:sp>
        <p:nvSpPr>
          <p:cNvPr id="1475" name="Google Shape;1475;p37"/>
          <p:cNvSpPr txBox="1">
            <a:spLocks noGrp="1"/>
          </p:cNvSpPr>
          <p:nvPr>
            <p:ph type="title" idx="7"/>
          </p:nvPr>
        </p:nvSpPr>
        <p:spPr>
          <a:xfrm>
            <a:off x="4366698"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50000"/>
                  </a:schemeClr>
                </a:solidFill>
              </a:rPr>
              <a:t>02</a:t>
            </a:r>
            <a:endParaRPr dirty="0">
              <a:solidFill>
                <a:schemeClr val="tx2">
                  <a:lumMod val="50000"/>
                </a:schemeClr>
              </a:solidFill>
            </a:endParaRPr>
          </a:p>
        </p:txBody>
      </p:sp>
      <p:sp>
        <p:nvSpPr>
          <p:cNvPr id="1476" name="Google Shape;1476;p37"/>
          <p:cNvSpPr txBox="1">
            <a:spLocks noGrp="1"/>
          </p:cNvSpPr>
          <p:nvPr>
            <p:ph type="title" idx="8"/>
          </p:nvPr>
        </p:nvSpPr>
        <p:spPr>
          <a:xfrm>
            <a:off x="4366698" y="304097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50000"/>
                  </a:schemeClr>
                </a:solidFill>
              </a:rPr>
              <a:t>04</a:t>
            </a:r>
            <a:endParaRPr dirty="0">
              <a:solidFill>
                <a:schemeClr val="tx2">
                  <a:lumMod val="50000"/>
                </a:schemeClr>
              </a:solidFill>
            </a:endParaRPr>
          </a:p>
        </p:txBody>
      </p:sp>
      <p:sp>
        <p:nvSpPr>
          <p:cNvPr id="1477" name="Google Shape;1477;p37"/>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Data</a:t>
            </a:r>
            <a:r>
              <a:rPr lang="en" dirty="0"/>
              <a:t> </a:t>
            </a:r>
            <a:r>
              <a:rPr lang="en" sz="1600" dirty="0"/>
              <a:t>Cleaning</a:t>
            </a:r>
            <a:endParaRPr sz="1600" dirty="0"/>
          </a:p>
        </p:txBody>
      </p:sp>
      <p:sp>
        <p:nvSpPr>
          <p:cNvPr id="1478" name="Google Shape;1478;p37"/>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Data Integration</a:t>
            </a:r>
            <a:endParaRPr sz="1600" dirty="0"/>
          </a:p>
        </p:txBody>
      </p:sp>
      <p:sp>
        <p:nvSpPr>
          <p:cNvPr id="1479" name="Google Shape;1479;p37"/>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Data Preprocessing</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pic>
        <p:nvPicPr>
          <p:cNvPr id="3" name="Picture 2">
            <a:extLst>
              <a:ext uri="{FF2B5EF4-FFF2-40B4-BE49-F238E27FC236}">
                <a16:creationId xmlns:a16="http://schemas.microsoft.com/office/drawing/2014/main" id="{77405C20-B14C-29E3-2A83-6F26B5F48B3D}"/>
              </a:ext>
            </a:extLst>
          </p:cNvPr>
          <p:cNvPicPr>
            <a:picLocks noChangeAspect="1"/>
          </p:cNvPicPr>
          <p:nvPr/>
        </p:nvPicPr>
        <p:blipFill>
          <a:blip r:embed="rId3"/>
          <a:stretch>
            <a:fillRect/>
          </a:stretch>
        </p:blipFill>
        <p:spPr>
          <a:xfrm>
            <a:off x="6267948" y="0"/>
            <a:ext cx="2894202" cy="5143500"/>
          </a:xfrm>
          <a:prstGeom prst="rect">
            <a:avLst/>
          </a:prstGeom>
        </p:spPr>
      </p:pic>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tx2">
                    <a:lumMod val="50000"/>
                  </a:schemeClr>
                </a:solidFill>
                <a:latin typeface="IBM Plex Mono"/>
                <a:ea typeface="IBM Plex Mono"/>
                <a:cs typeface="IBM Plex Mono"/>
                <a:sym typeface="IBM Plex Mono"/>
              </a:rPr>
              <a:t>Methodology</a:t>
            </a:r>
            <a:endParaRPr sz="3200" dirty="0">
              <a:solidFill>
                <a:schemeClr val="tx2">
                  <a:lumMod val="50000"/>
                </a:schemeClr>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Content based Filtering</a:t>
            </a:r>
            <a:endParaRPr sz="1600" dirty="0"/>
          </a:p>
        </p:txBody>
      </p:sp>
      <p:sp>
        <p:nvSpPr>
          <p:cNvPr id="1469" name="Google Shape;1469;p37"/>
          <p:cNvSpPr txBox="1">
            <a:spLocks noGrp="1"/>
          </p:cNvSpPr>
          <p:nvPr>
            <p:ph type="subTitle" idx="1"/>
          </p:nvPr>
        </p:nvSpPr>
        <p:spPr>
          <a:xfrm>
            <a:off x="719999" y="2244725"/>
            <a:ext cx="2760619"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50" b="0" i="0" dirty="0">
                <a:solidFill>
                  <a:schemeClr val="tx2">
                    <a:lumMod val="75000"/>
                  </a:schemeClr>
                </a:solidFill>
                <a:effectLst/>
                <a:latin typeface="Söhne"/>
              </a:rPr>
              <a:t>Tailoring skincare recommendations based on the inherent attributes of products, ensuring personalized alignment with user preferences.</a:t>
            </a:r>
            <a:endParaRPr sz="1050" dirty="0">
              <a:solidFill>
                <a:schemeClr val="tx2">
                  <a:lumMod val="75000"/>
                </a:schemeClr>
              </a:solidFill>
            </a:endParaRPr>
          </a:p>
        </p:txBody>
      </p:sp>
      <p:sp>
        <p:nvSpPr>
          <p:cNvPr id="1470" name="Google Shape;1470;p37"/>
          <p:cNvSpPr txBox="1">
            <a:spLocks noGrp="1"/>
          </p:cNvSpPr>
          <p:nvPr>
            <p:ph type="subTitle" idx="2"/>
          </p:nvPr>
        </p:nvSpPr>
        <p:spPr>
          <a:xfrm>
            <a:off x="4366700" y="2244725"/>
            <a:ext cx="2760618"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50" b="0" i="0" dirty="0">
                <a:solidFill>
                  <a:schemeClr val="tx2">
                    <a:lumMod val="75000"/>
                  </a:schemeClr>
                </a:solidFill>
                <a:effectLst/>
                <a:latin typeface="Söhne"/>
              </a:rPr>
              <a:t>Leveraging collective user behavior to suggest skincare products, fostering community-driven recommendations.</a:t>
            </a:r>
            <a:endParaRPr sz="1050" dirty="0">
              <a:solidFill>
                <a:schemeClr val="tx2">
                  <a:lumMod val="75000"/>
                </a:schemeClr>
              </a:solidFill>
            </a:endParaRPr>
          </a:p>
        </p:txBody>
      </p:sp>
      <p:sp>
        <p:nvSpPr>
          <p:cNvPr id="1471" name="Google Shape;1471;p37"/>
          <p:cNvSpPr txBox="1">
            <a:spLocks noGrp="1"/>
          </p:cNvSpPr>
          <p:nvPr>
            <p:ph type="subTitle" idx="3"/>
          </p:nvPr>
        </p:nvSpPr>
        <p:spPr>
          <a:xfrm>
            <a:off x="720000" y="3940900"/>
            <a:ext cx="3335806"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50" b="0" i="0" dirty="0">
                <a:solidFill>
                  <a:schemeClr val="tx2">
                    <a:lumMod val="75000"/>
                  </a:schemeClr>
                </a:solidFill>
                <a:effectLst/>
                <a:latin typeface="Söhne"/>
              </a:rPr>
              <a:t>Creating a symbiotic blend of content-based and collaborative filtering techniques to elevate the accuracy and personalization.	</a:t>
            </a:r>
            <a:endParaRPr sz="1050" dirty="0">
              <a:solidFill>
                <a:schemeClr val="tx2">
                  <a:lumMod val="75000"/>
                </a:schemeClr>
              </a:solidFill>
            </a:endParaRPr>
          </a:p>
        </p:txBody>
      </p:sp>
      <p:sp>
        <p:nvSpPr>
          <p:cNvPr id="1472" name="Google Shape;1472;p37"/>
          <p:cNvSpPr txBox="1">
            <a:spLocks noGrp="1"/>
          </p:cNvSpPr>
          <p:nvPr>
            <p:ph type="subTitle" idx="4"/>
          </p:nvPr>
        </p:nvSpPr>
        <p:spPr>
          <a:xfrm>
            <a:off x="4366699" y="3940900"/>
            <a:ext cx="3125481"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050" b="0" i="0" dirty="0">
                <a:solidFill>
                  <a:schemeClr val="tx2">
                    <a:lumMod val="75000"/>
                  </a:schemeClr>
                </a:solidFill>
                <a:effectLst/>
                <a:latin typeface="Söhne"/>
              </a:rPr>
              <a:t>Crafting an intuitive and user-centric interface that facilitates seamless interactions, making personalized skincare recommendations accessible and engaging.</a:t>
            </a:r>
            <a:endParaRPr sz="1050" dirty="0">
              <a:solidFill>
                <a:schemeClr val="tx2">
                  <a:lumMod val="75000"/>
                </a:schemeClr>
              </a:solidFill>
            </a:endParaRPr>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50000"/>
                  </a:schemeClr>
                </a:solidFill>
              </a:rPr>
              <a:t>05</a:t>
            </a:r>
            <a:endParaRPr dirty="0">
              <a:solidFill>
                <a:schemeClr val="tx2">
                  <a:lumMod val="50000"/>
                </a:schemeClr>
              </a:solidFill>
            </a:endParaRPr>
          </a:p>
        </p:txBody>
      </p:sp>
      <p:sp>
        <p:nvSpPr>
          <p:cNvPr id="1474" name="Google Shape;1474;p37"/>
          <p:cNvSpPr txBox="1">
            <a:spLocks noGrp="1"/>
          </p:cNvSpPr>
          <p:nvPr>
            <p:ph type="title" idx="6"/>
          </p:nvPr>
        </p:nvSpPr>
        <p:spPr>
          <a:xfrm>
            <a:off x="720003" y="304097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50000"/>
                  </a:schemeClr>
                </a:solidFill>
              </a:rPr>
              <a:t>07</a:t>
            </a:r>
            <a:endParaRPr dirty="0">
              <a:solidFill>
                <a:schemeClr val="tx2">
                  <a:lumMod val="50000"/>
                </a:schemeClr>
              </a:solidFill>
            </a:endParaRPr>
          </a:p>
        </p:txBody>
      </p:sp>
      <p:sp>
        <p:nvSpPr>
          <p:cNvPr id="1475" name="Google Shape;1475;p37"/>
          <p:cNvSpPr txBox="1">
            <a:spLocks noGrp="1"/>
          </p:cNvSpPr>
          <p:nvPr>
            <p:ph type="title" idx="7"/>
          </p:nvPr>
        </p:nvSpPr>
        <p:spPr>
          <a:xfrm>
            <a:off x="4366698"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50000"/>
                  </a:schemeClr>
                </a:solidFill>
              </a:rPr>
              <a:t>06</a:t>
            </a:r>
            <a:endParaRPr dirty="0">
              <a:solidFill>
                <a:schemeClr val="tx2">
                  <a:lumMod val="50000"/>
                </a:schemeClr>
              </a:solidFill>
            </a:endParaRPr>
          </a:p>
        </p:txBody>
      </p:sp>
      <p:sp>
        <p:nvSpPr>
          <p:cNvPr id="1476" name="Google Shape;1476;p37"/>
          <p:cNvSpPr txBox="1">
            <a:spLocks noGrp="1"/>
          </p:cNvSpPr>
          <p:nvPr>
            <p:ph type="title" idx="8"/>
          </p:nvPr>
        </p:nvSpPr>
        <p:spPr>
          <a:xfrm>
            <a:off x="4366698" y="304097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50000"/>
                  </a:schemeClr>
                </a:solidFill>
              </a:rPr>
              <a:t>08</a:t>
            </a:r>
            <a:endParaRPr dirty="0">
              <a:solidFill>
                <a:schemeClr val="tx2">
                  <a:lumMod val="50000"/>
                </a:schemeClr>
              </a:solidFill>
            </a:endParaRPr>
          </a:p>
        </p:txBody>
      </p:sp>
      <p:sp>
        <p:nvSpPr>
          <p:cNvPr id="1477" name="Google Shape;1477;p37"/>
          <p:cNvSpPr txBox="1">
            <a:spLocks noGrp="1"/>
          </p:cNvSpPr>
          <p:nvPr>
            <p:ph type="subTitle" idx="13"/>
          </p:nvPr>
        </p:nvSpPr>
        <p:spPr>
          <a:xfrm>
            <a:off x="4366697" y="1918675"/>
            <a:ext cx="3361457"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Collaborative Filtering</a:t>
            </a:r>
            <a:endParaRPr sz="1600" dirty="0"/>
          </a:p>
        </p:txBody>
      </p:sp>
      <p:sp>
        <p:nvSpPr>
          <p:cNvPr id="1478" name="Google Shape;1478;p37"/>
          <p:cNvSpPr txBox="1">
            <a:spLocks noGrp="1"/>
          </p:cNvSpPr>
          <p:nvPr>
            <p:ph type="subTitle" idx="14"/>
          </p:nvPr>
        </p:nvSpPr>
        <p:spPr>
          <a:xfrm>
            <a:off x="720000" y="3739750"/>
            <a:ext cx="3505413"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Hybrid Recommendation System</a:t>
            </a:r>
          </a:p>
        </p:txBody>
      </p:sp>
      <p:sp>
        <p:nvSpPr>
          <p:cNvPr id="1479" name="Google Shape;1479;p37"/>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User Interface</a:t>
            </a:r>
            <a:endParaRPr sz="1600" dirty="0"/>
          </a:p>
        </p:txBody>
      </p:sp>
    </p:spTree>
    <p:extLst>
      <p:ext uri="{BB962C8B-B14F-4D97-AF65-F5344CB8AC3E}">
        <p14:creationId xmlns:p14="http://schemas.microsoft.com/office/powerpoint/2010/main" val="401835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pic>
        <p:nvPicPr>
          <p:cNvPr id="3" name="Picture 2">
            <a:extLst>
              <a:ext uri="{FF2B5EF4-FFF2-40B4-BE49-F238E27FC236}">
                <a16:creationId xmlns:a16="http://schemas.microsoft.com/office/drawing/2014/main" id="{D53FA6D3-3703-6167-221D-3C5E5E127110}"/>
              </a:ext>
            </a:extLst>
          </p:cNvPr>
          <p:cNvPicPr>
            <a:picLocks noChangeAspect="1"/>
          </p:cNvPicPr>
          <p:nvPr/>
        </p:nvPicPr>
        <p:blipFill>
          <a:blip r:embed="rId3"/>
          <a:stretch>
            <a:fillRect/>
          </a:stretch>
        </p:blipFill>
        <p:spPr>
          <a:xfrm>
            <a:off x="6216446" y="0"/>
            <a:ext cx="3303639" cy="6190852"/>
          </a:xfrm>
          <a:prstGeom prst="rect">
            <a:avLst/>
          </a:prstGeom>
        </p:spPr>
      </p:pic>
      <p:sp>
        <p:nvSpPr>
          <p:cNvPr id="2074" name="Google Shape;2074;p51"/>
          <p:cNvSpPr txBox="1">
            <a:spLocks noGrp="1"/>
          </p:cNvSpPr>
          <p:nvPr>
            <p:ph type="title"/>
          </p:nvPr>
        </p:nvSpPr>
        <p:spPr>
          <a:xfrm>
            <a:off x="287594" y="910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lumMod val="50000"/>
                  </a:schemeClr>
                </a:solidFill>
              </a:rPr>
              <a:t>Content-Based Filtering</a:t>
            </a:r>
            <a:endParaRPr dirty="0">
              <a:solidFill>
                <a:schemeClr val="tx2">
                  <a:lumMod val="50000"/>
                </a:schemeClr>
              </a:solidFill>
            </a:endParaRPr>
          </a:p>
        </p:txBody>
      </p:sp>
      <p:sp>
        <p:nvSpPr>
          <p:cNvPr id="2075" name="Google Shape;2075;p51"/>
          <p:cNvSpPr txBox="1">
            <a:spLocks noGrp="1"/>
          </p:cNvSpPr>
          <p:nvPr>
            <p:ph type="subTitle" idx="1"/>
          </p:nvPr>
        </p:nvSpPr>
        <p:spPr>
          <a:xfrm>
            <a:off x="287594" y="663764"/>
            <a:ext cx="8635179" cy="43886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b="1" i="0" dirty="0">
                <a:solidFill>
                  <a:schemeClr val="tx1"/>
                </a:solidFill>
                <a:effectLst/>
                <a:latin typeface="Söhne"/>
              </a:rPr>
              <a:t>Crafting Personalized Recommendations with Content-Based Filtering</a:t>
            </a:r>
            <a:r>
              <a:rPr lang="en" sz="2000" b="1" dirty="0">
                <a:latin typeface="IBM Plex Mono"/>
                <a:ea typeface="IBM Plex Mono"/>
                <a:cs typeface="IBM Plex Mono"/>
                <a:sym typeface="IBM Plex Mono"/>
              </a:rPr>
              <a:t>:</a:t>
            </a:r>
            <a:endParaRPr sz="2000" b="1" dirty="0">
              <a:latin typeface="IBM Plex Mono"/>
              <a:ea typeface="IBM Plex Mono"/>
              <a:cs typeface="IBM Plex Mono"/>
              <a:sym typeface="IBM Plex Mono"/>
            </a:endParaRPr>
          </a:p>
          <a:p>
            <a:pPr marL="0" lvl="0" indent="0" algn="l" rtl="0">
              <a:spcBef>
                <a:spcPts val="0"/>
              </a:spcBef>
              <a:spcAft>
                <a:spcPts val="0"/>
              </a:spcAft>
              <a:buNone/>
            </a:pPr>
            <a:r>
              <a:rPr lang="en-IN" sz="1200" b="0" i="0" dirty="0">
                <a:solidFill>
                  <a:schemeClr val="tx1"/>
                </a:solidFill>
                <a:effectLst/>
                <a:latin typeface="Söhne"/>
              </a:rPr>
              <a:t>In our pursuit of data-driven precision within skincare recommendations, the technique of content-based filtering assumes a pivotal role. This approach leverages the inherent attributes and characteristics of skincare products to create personalized recommendations that resonate with individual user preferences.</a:t>
            </a:r>
          </a:p>
          <a:p>
            <a:pPr marL="0" lvl="0" indent="0" algn="l" rtl="0">
              <a:spcBef>
                <a:spcPts val="0"/>
              </a:spcBef>
              <a:spcAft>
                <a:spcPts val="0"/>
              </a:spcAft>
              <a:buNone/>
            </a:pPr>
            <a:endParaRPr lang="en-IN" sz="800" b="0" i="0" dirty="0">
              <a:solidFill>
                <a:schemeClr val="tx1"/>
              </a:solidFill>
              <a:effectLst/>
              <a:latin typeface="Söhne"/>
            </a:endParaRPr>
          </a:p>
          <a:p>
            <a:pPr marL="0" lvl="0" indent="0" algn="l" rtl="0">
              <a:spcBef>
                <a:spcPts val="0"/>
              </a:spcBef>
              <a:spcAft>
                <a:spcPts val="0"/>
              </a:spcAft>
              <a:buNone/>
            </a:pPr>
            <a:r>
              <a:rPr lang="en" b="1" dirty="0"/>
              <a:t>Mathematics:</a:t>
            </a:r>
          </a:p>
          <a:p>
            <a:pPr marL="0" lvl="0" indent="0" algn="l" rtl="0">
              <a:spcBef>
                <a:spcPts val="0"/>
              </a:spcBef>
              <a:spcAft>
                <a:spcPts val="0"/>
              </a:spcAft>
              <a:buNone/>
            </a:pPr>
            <a:endParaRPr lang="en" sz="800" b="1" dirty="0"/>
          </a:p>
          <a:p>
            <a:pPr marL="0" lvl="0" indent="0" algn="l" rtl="0">
              <a:spcBef>
                <a:spcPts val="0"/>
              </a:spcBef>
              <a:spcAft>
                <a:spcPts val="0"/>
              </a:spcAft>
              <a:buNone/>
            </a:pPr>
            <a:r>
              <a:rPr lang="en-IN" sz="1200" dirty="0">
                <a:latin typeface="Söhne"/>
              </a:rPr>
              <a:t>For a given product, let's denote its attributes and characteristics as a vector A, where each element corresponds to a distinct feature. The user's preferences can also be represented as a vector P. Content-based filtering aims to quantify the similarity between the product's attributes and the user's preferences using a similarity measure, such as the cosine similarity:</a:t>
            </a:r>
          </a:p>
          <a:p>
            <a:pPr marL="0" lvl="0" indent="0" algn="l" rtl="0">
              <a:spcBef>
                <a:spcPts val="0"/>
              </a:spcBef>
              <a:spcAft>
                <a:spcPts val="0"/>
              </a:spcAft>
              <a:buNone/>
            </a:pPr>
            <a:r>
              <a:rPr lang="en-IN" sz="1200" b="0" i="0" dirty="0">
                <a:solidFill>
                  <a:schemeClr val="tx1"/>
                </a:solidFill>
                <a:effectLst/>
                <a:latin typeface="Söhne"/>
              </a:rPr>
              <a:t>Similarity(Product, User)=cos(</a:t>
            </a:r>
            <a:r>
              <a:rPr lang="en-IN" sz="1200" b="0" i="1" dirty="0">
                <a:solidFill>
                  <a:schemeClr val="tx1"/>
                </a:solidFill>
                <a:effectLst/>
                <a:latin typeface="Söhne"/>
              </a:rPr>
              <a:t>θ</a:t>
            </a:r>
            <a:r>
              <a:rPr lang="en-IN" sz="1200" b="0" i="0" dirty="0">
                <a:solidFill>
                  <a:schemeClr val="tx1"/>
                </a:solidFill>
                <a:effectLst/>
                <a:latin typeface="Söhne"/>
              </a:rPr>
              <a:t>)=Product.User/||Product||⋅||User|​|</a:t>
            </a:r>
          </a:p>
          <a:p>
            <a:pPr marL="139700" indent="0" algn="l">
              <a:buNone/>
            </a:pPr>
            <a:r>
              <a:rPr lang="en-IN" sz="1200" b="0" i="0" dirty="0">
                <a:solidFill>
                  <a:schemeClr val="tx1"/>
                </a:solidFill>
                <a:effectLst/>
                <a:latin typeface="Söhne"/>
              </a:rPr>
              <a:t>Where:</a:t>
            </a:r>
          </a:p>
          <a:p>
            <a:pPr algn="l">
              <a:buFont typeface="Arial" panose="020B0604020202020204" pitchFamily="34" charset="0"/>
              <a:buChar char="•"/>
            </a:pPr>
            <a:r>
              <a:rPr lang="en-IN" sz="1200" b="0" i="0" dirty="0">
                <a:solidFill>
                  <a:schemeClr val="tx1"/>
                </a:solidFill>
                <a:effectLst/>
                <a:latin typeface="Söhne"/>
              </a:rPr>
              <a:t>⋅ represents the dot product between the product attributes vector and the user preferences vector.</a:t>
            </a:r>
          </a:p>
          <a:p>
            <a:pPr algn="l">
              <a:buFont typeface="Arial" panose="020B0604020202020204" pitchFamily="34" charset="0"/>
              <a:buChar char="•"/>
            </a:pPr>
            <a:r>
              <a:rPr lang="en-IN" sz="1200" b="0" i="0" dirty="0">
                <a:solidFill>
                  <a:schemeClr val="tx1"/>
                </a:solidFill>
                <a:effectLst/>
                <a:latin typeface="Söhne"/>
              </a:rPr>
              <a:t>∥Product∥∥Product∥ and ∥User∥∥User∥ denote the Euclidean norms of the respective vectors.</a:t>
            </a:r>
          </a:p>
          <a:p>
            <a:pPr algn="l">
              <a:buFont typeface="Arial" panose="020B0604020202020204" pitchFamily="34" charset="0"/>
              <a:buChar char="•"/>
            </a:pPr>
            <a:r>
              <a:rPr lang="en-IN" sz="1200" b="0" i="0" dirty="0">
                <a:solidFill>
                  <a:schemeClr val="tx1"/>
                </a:solidFill>
                <a:effectLst/>
                <a:latin typeface="Söhne"/>
              </a:rPr>
              <a:t> </a:t>
            </a:r>
            <a:r>
              <a:rPr lang="en-IN" sz="1200" b="0" i="1" dirty="0">
                <a:solidFill>
                  <a:schemeClr val="tx1"/>
                </a:solidFill>
                <a:effectLst/>
                <a:latin typeface="Söhne"/>
              </a:rPr>
              <a:t>θ</a:t>
            </a:r>
            <a:r>
              <a:rPr lang="en-IN" sz="1200" b="0" i="0" dirty="0">
                <a:solidFill>
                  <a:schemeClr val="tx1"/>
                </a:solidFill>
                <a:effectLst/>
                <a:latin typeface="Söhne"/>
              </a:rPr>
              <a:t> represents the angle between the vectors in the feature space.</a:t>
            </a:r>
          </a:p>
          <a:p>
            <a:pPr marL="139700" indent="0" algn="l">
              <a:buNone/>
            </a:pPr>
            <a:endParaRPr lang="en-IN" sz="1200" dirty="0">
              <a:solidFill>
                <a:schemeClr val="tx1"/>
              </a:solidFill>
              <a:latin typeface="Söhne"/>
            </a:endParaRPr>
          </a:p>
          <a:p>
            <a:pPr marL="139700" indent="0" algn="l">
              <a:buNone/>
            </a:pPr>
            <a:r>
              <a:rPr lang="en-IN" sz="1200" b="0" i="0" dirty="0">
                <a:solidFill>
                  <a:schemeClr val="tx1"/>
                </a:solidFill>
                <a:effectLst/>
                <a:latin typeface="Söhne"/>
              </a:rPr>
              <a:t>By calculating this similarity, we can identify products that align closely with a user's preferences, enabling the creation of recommendations that align with their skincare goals and aspirations.</a:t>
            </a:r>
          </a:p>
          <a:p>
            <a:pPr marL="0" lvl="0" indent="0" algn="l" rtl="0">
              <a:spcBef>
                <a:spcPts val="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pic>
        <p:nvPicPr>
          <p:cNvPr id="3" name="Picture 2">
            <a:extLst>
              <a:ext uri="{FF2B5EF4-FFF2-40B4-BE49-F238E27FC236}">
                <a16:creationId xmlns:a16="http://schemas.microsoft.com/office/drawing/2014/main" id="{8C6D6D6D-F0A2-92E0-DA06-E0C7EBA2DDAC}"/>
              </a:ext>
            </a:extLst>
          </p:cNvPr>
          <p:cNvPicPr>
            <a:picLocks noChangeAspect="1"/>
          </p:cNvPicPr>
          <p:nvPr/>
        </p:nvPicPr>
        <p:blipFill>
          <a:blip r:embed="rId3"/>
          <a:stretch>
            <a:fillRect/>
          </a:stretch>
        </p:blipFill>
        <p:spPr>
          <a:xfrm>
            <a:off x="6260690" y="0"/>
            <a:ext cx="2944062" cy="6352867"/>
          </a:xfrm>
          <a:prstGeom prst="rect">
            <a:avLst/>
          </a:prstGeom>
        </p:spPr>
      </p:pic>
      <p:sp>
        <p:nvSpPr>
          <p:cNvPr id="2074" name="Google Shape;2074;p51"/>
          <p:cNvSpPr txBox="1">
            <a:spLocks noGrp="1"/>
          </p:cNvSpPr>
          <p:nvPr>
            <p:ph type="title"/>
          </p:nvPr>
        </p:nvSpPr>
        <p:spPr>
          <a:xfrm>
            <a:off x="287594" y="910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b="1" i="0" dirty="0">
                <a:solidFill>
                  <a:schemeClr val="tx2">
                    <a:lumMod val="50000"/>
                  </a:schemeClr>
                </a:solidFill>
                <a:effectLst/>
                <a:latin typeface="Söhne"/>
              </a:rPr>
              <a:t>Collaborative</a:t>
            </a:r>
            <a:r>
              <a:rPr lang="en" dirty="0">
                <a:solidFill>
                  <a:schemeClr val="tx2">
                    <a:lumMod val="50000"/>
                  </a:schemeClr>
                </a:solidFill>
              </a:rPr>
              <a:t>-Based Filtering</a:t>
            </a:r>
            <a:endParaRPr dirty="0">
              <a:solidFill>
                <a:schemeClr val="tx2">
                  <a:lumMod val="50000"/>
                </a:schemeClr>
              </a:solidFill>
            </a:endParaRPr>
          </a:p>
        </p:txBody>
      </p:sp>
      <p:sp>
        <p:nvSpPr>
          <p:cNvPr id="2075" name="Google Shape;2075;p51"/>
          <p:cNvSpPr txBox="1">
            <a:spLocks noGrp="1"/>
          </p:cNvSpPr>
          <p:nvPr>
            <p:ph type="subTitle" idx="1"/>
          </p:nvPr>
        </p:nvSpPr>
        <p:spPr>
          <a:xfrm>
            <a:off x="287594" y="663764"/>
            <a:ext cx="8635179" cy="43886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b="1" i="0" dirty="0">
                <a:solidFill>
                  <a:schemeClr val="tx1"/>
                </a:solidFill>
                <a:effectLst/>
                <a:latin typeface="Söhne"/>
              </a:rPr>
              <a:t>Crafting Personalized Recommendations with Collaborative-Based Filtering</a:t>
            </a:r>
            <a:r>
              <a:rPr lang="en" sz="2000" b="1" dirty="0">
                <a:latin typeface="IBM Plex Mono"/>
                <a:ea typeface="IBM Plex Mono"/>
                <a:cs typeface="IBM Plex Mono"/>
                <a:sym typeface="IBM Plex Mono"/>
              </a:rPr>
              <a:t>:</a:t>
            </a:r>
            <a:endParaRPr sz="2000" b="1" dirty="0">
              <a:latin typeface="IBM Plex Mono"/>
              <a:ea typeface="IBM Plex Mono"/>
              <a:cs typeface="IBM Plex Mono"/>
              <a:sym typeface="IBM Plex Mono"/>
            </a:endParaRPr>
          </a:p>
          <a:p>
            <a:pPr marL="0" lvl="0" indent="0" algn="l" rtl="0">
              <a:spcBef>
                <a:spcPts val="0"/>
              </a:spcBef>
              <a:spcAft>
                <a:spcPts val="0"/>
              </a:spcAft>
              <a:buNone/>
            </a:pPr>
            <a:r>
              <a:rPr lang="en-IN" sz="1200" b="0" i="0" dirty="0">
                <a:solidFill>
                  <a:schemeClr val="tx1"/>
                </a:solidFill>
                <a:effectLst/>
                <a:latin typeface="Söhne"/>
              </a:rPr>
              <a:t>In our quest to uncover the intricate relationships between skincare products and user preferences, we introduce Collaborative Filtering—a technique that draws from the collective wisdom of user experiences to shape personalized recommendations.</a:t>
            </a:r>
          </a:p>
          <a:p>
            <a:pPr marL="0" lvl="0" indent="0" algn="l" rtl="0">
              <a:spcBef>
                <a:spcPts val="0"/>
              </a:spcBef>
              <a:spcAft>
                <a:spcPts val="0"/>
              </a:spcAft>
              <a:buNone/>
            </a:pPr>
            <a:endParaRPr lang="en-IN" sz="800" b="0" i="0" dirty="0">
              <a:solidFill>
                <a:schemeClr val="tx1"/>
              </a:solidFill>
              <a:effectLst/>
              <a:latin typeface="Söhne"/>
            </a:endParaRPr>
          </a:p>
          <a:p>
            <a:pPr marL="0" lvl="0" indent="0" algn="l" rtl="0">
              <a:spcBef>
                <a:spcPts val="0"/>
              </a:spcBef>
              <a:spcAft>
                <a:spcPts val="0"/>
              </a:spcAft>
              <a:buNone/>
            </a:pPr>
            <a:r>
              <a:rPr lang="en" b="1" dirty="0"/>
              <a:t>Mathematics :</a:t>
            </a:r>
          </a:p>
          <a:p>
            <a:pPr marL="0" lvl="0" indent="0" algn="l" rtl="0">
              <a:spcBef>
                <a:spcPts val="0"/>
              </a:spcBef>
              <a:spcAft>
                <a:spcPts val="0"/>
              </a:spcAft>
              <a:buNone/>
            </a:pPr>
            <a:endParaRPr lang="en" sz="800" b="1" dirty="0"/>
          </a:p>
          <a:p>
            <a:pPr marL="0" lvl="0" indent="0" algn="l" rtl="0">
              <a:spcBef>
                <a:spcPts val="0"/>
              </a:spcBef>
              <a:spcAft>
                <a:spcPts val="0"/>
              </a:spcAft>
              <a:buNone/>
            </a:pPr>
            <a:r>
              <a:rPr lang="en-IN" sz="1200" b="0" i="0" dirty="0">
                <a:solidFill>
                  <a:schemeClr val="tx1"/>
                </a:solidFill>
                <a:effectLst/>
                <a:latin typeface="Söhne"/>
              </a:rPr>
              <a:t>At the heart of Collaborative Filtering lies a mathematical dance that illuminates connections. Let </a:t>
            </a:r>
            <a:r>
              <a:rPr lang="en-IN" sz="1200" b="0" i="1" dirty="0">
                <a:solidFill>
                  <a:schemeClr val="tx1"/>
                </a:solidFill>
                <a:effectLst/>
                <a:latin typeface="Söhne"/>
              </a:rPr>
              <a:t>U</a:t>
            </a:r>
            <a:r>
              <a:rPr lang="en-IN" sz="1200" b="0" i="0" dirty="0">
                <a:solidFill>
                  <a:schemeClr val="tx1"/>
                </a:solidFill>
                <a:effectLst/>
                <a:latin typeface="Söhne"/>
              </a:rPr>
              <a:t> denote the set of users, </a:t>
            </a:r>
            <a:r>
              <a:rPr lang="en-IN" sz="1200" b="0" i="1" dirty="0">
                <a:solidFill>
                  <a:schemeClr val="tx1"/>
                </a:solidFill>
                <a:effectLst/>
                <a:latin typeface="Söhne"/>
              </a:rPr>
              <a:t>P</a:t>
            </a:r>
            <a:r>
              <a:rPr lang="en-IN" sz="1200" b="0" i="0" dirty="0">
                <a:solidFill>
                  <a:schemeClr val="tx1"/>
                </a:solidFill>
                <a:effectLst/>
                <a:latin typeface="Söhne"/>
              </a:rPr>
              <a:t> represents the set of products, and </a:t>
            </a:r>
            <a:r>
              <a:rPr lang="en-IN" sz="1200" b="0" i="1" dirty="0">
                <a:solidFill>
                  <a:schemeClr val="tx1"/>
                </a:solidFill>
                <a:effectLst/>
                <a:latin typeface="Söhne"/>
              </a:rPr>
              <a:t>R</a:t>
            </a:r>
            <a:r>
              <a:rPr lang="en-IN" sz="1200" b="0" i="0" dirty="0">
                <a:solidFill>
                  <a:schemeClr val="tx1"/>
                </a:solidFill>
                <a:effectLst/>
                <a:latin typeface="Söhne"/>
              </a:rPr>
              <a:t> signifies the matrix of user-product ratings. Collaborative Filtering seeks to fill the void in this matrix, predicting missing ratings with precision. </a:t>
            </a:r>
          </a:p>
          <a:p>
            <a:pPr marL="0" lvl="0" indent="0" algn="l" rtl="0">
              <a:spcBef>
                <a:spcPts val="0"/>
              </a:spcBef>
              <a:spcAft>
                <a:spcPts val="0"/>
              </a:spcAft>
              <a:buNone/>
            </a:pPr>
            <a:r>
              <a:rPr lang="en-IN" sz="1200" b="1" i="1" dirty="0">
                <a:solidFill>
                  <a:schemeClr val="tx1"/>
                </a:solidFill>
                <a:effectLst/>
                <a:latin typeface="Söhne"/>
              </a:rPr>
              <a:t>Ru</a:t>
            </a:r>
            <a:r>
              <a:rPr lang="en-IN" sz="1200" b="1" dirty="0">
                <a:solidFill>
                  <a:schemeClr val="tx1"/>
                </a:solidFill>
                <a:effectLst/>
                <a:latin typeface="Söhne"/>
              </a:rPr>
              <a:t>,</a:t>
            </a:r>
            <a:r>
              <a:rPr lang="en-IN" sz="1200" b="1" i="1" dirty="0">
                <a:solidFill>
                  <a:schemeClr val="tx1"/>
                </a:solidFill>
                <a:effectLst/>
                <a:latin typeface="Söhne"/>
              </a:rPr>
              <a:t>p </a:t>
            </a:r>
            <a:r>
              <a:rPr lang="en-IN" sz="1200" b="1" dirty="0">
                <a:solidFill>
                  <a:schemeClr val="tx1"/>
                </a:solidFill>
                <a:effectLst/>
                <a:latin typeface="Söhne"/>
              </a:rPr>
              <a:t>​=   Predict(</a:t>
            </a:r>
            <a:r>
              <a:rPr lang="en-IN" sz="1200" b="1" i="1" dirty="0">
                <a:solidFill>
                  <a:schemeClr val="tx1"/>
                </a:solidFill>
                <a:effectLst/>
                <a:latin typeface="Söhne"/>
              </a:rPr>
              <a:t>u</a:t>
            </a:r>
            <a:r>
              <a:rPr lang="en-IN" sz="1200" b="1" dirty="0">
                <a:solidFill>
                  <a:schemeClr val="tx1"/>
                </a:solidFill>
                <a:effectLst/>
                <a:latin typeface="Söhne"/>
              </a:rPr>
              <a:t>,</a:t>
            </a:r>
            <a:r>
              <a:rPr lang="en-IN" sz="1200" b="1" i="1" dirty="0">
                <a:solidFill>
                  <a:schemeClr val="tx1"/>
                </a:solidFill>
                <a:effectLst/>
                <a:latin typeface="Söhne"/>
              </a:rPr>
              <a:t>p</a:t>
            </a:r>
            <a:r>
              <a:rPr lang="en-IN" sz="1200" b="1" dirty="0">
                <a:solidFill>
                  <a:schemeClr val="tx1"/>
                </a:solidFill>
                <a:effectLst/>
                <a:latin typeface="Söhne"/>
              </a:rPr>
              <a:t>)   =    </a:t>
            </a:r>
            <a:r>
              <a:rPr lang="el-GR" sz="1200" b="1" i="1" dirty="0">
                <a:solidFill>
                  <a:schemeClr val="tx1"/>
                </a:solidFill>
                <a:effectLst/>
                <a:latin typeface="Söhne"/>
              </a:rPr>
              <a:t>μ</a:t>
            </a:r>
            <a:r>
              <a:rPr lang="el-GR" sz="1200" b="1" dirty="0">
                <a:solidFill>
                  <a:schemeClr val="tx1"/>
                </a:solidFill>
                <a:effectLst/>
                <a:latin typeface="Söhne"/>
              </a:rPr>
              <a:t>+</a:t>
            </a:r>
            <a:r>
              <a:rPr lang="en-IN" sz="1200" b="1" dirty="0">
                <a:solidFill>
                  <a:schemeClr val="tx1"/>
                </a:solidFill>
                <a:effectLst/>
                <a:latin typeface="Söhne"/>
              </a:rPr>
              <a:t>Bias(</a:t>
            </a:r>
            <a:r>
              <a:rPr lang="en-IN" sz="1200" b="1" i="1" dirty="0">
                <a:solidFill>
                  <a:schemeClr val="tx1"/>
                </a:solidFill>
                <a:effectLst/>
                <a:latin typeface="Söhne"/>
              </a:rPr>
              <a:t>u</a:t>
            </a:r>
            <a:r>
              <a:rPr lang="en-IN" sz="1200" b="1" dirty="0">
                <a:solidFill>
                  <a:schemeClr val="tx1"/>
                </a:solidFill>
                <a:effectLst/>
                <a:latin typeface="Söhne"/>
              </a:rPr>
              <a:t>)+Bias(</a:t>
            </a:r>
            <a:r>
              <a:rPr lang="en-IN" sz="1200" b="1" i="1" dirty="0">
                <a:solidFill>
                  <a:schemeClr val="tx1"/>
                </a:solidFill>
                <a:effectLst/>
                <a:latin typeface="Söhne"/>
              </a:rPr>
              <a:t>p</a:t>
            </a:r>
            <a:r>
              <a:rPr lang="en-IN" sz="1200" b="1" dirty="0">
                <a:solidFill>
                  <a:schemeClr val="tx1"/>
                </a:solidFill>
                <a:effectLst/>
                <a:latin typeface="Söhne"/>
              </a:rPr>
              <a:t>)+∑</a:t>
            </a:r>
            <a:r>
              <a:rPr lang="en-IN" sz="1200" b="1" i="1" dirty="0">
                <a:solidFill>
                  <a:schemeClr val="tx1"/>
                </a:solidFill>
                <a:effectLst/>
                <a:latin typeface="Söhne"/>
              </a:rPr>
              <a:t>f   </a:t>
            </a:r>
            <a:r>
              <a:rPr lang="en-IN" sz="1200" b="1" dirty="0">
                <a:solidFill>
                  <a:schemeClr val="tx1"/>
                </a:solidFill>
                <a:effectLst/>
                <a:latin typeface="Söhne"/>
              </a:rPr>
              <a:t>=   1</a:t>
            </a:r>
            <a:r>
              <a:rPr lang="en-IN" sz="1200" b="1" i="1" dirty="0">
                <a:solidFill>
                  <a:schemeClr val="tx1"/>
                </a:solidFill>
                <a:effectLst/>
                <a:latin typeface="Söhne"/>
              </a:rPr>
              <a:t>F</a:t>
            </a:r>
            <a:r>
              <a:rPr lang="en-IN" sz="1200" b="1" dirty="0">
                <a:solidFill>
                  <a:schemeClr val="tx1"/>
                </a:solidFill>
                <a:effectLst/>
                <a:latin typeface="Söhne"/>
              </a:rPr>
              <a:t>​User_Feature</a:t>
            </a:r>
            <a:r>
              <a:rPr lang="en-IN" sz="1200" b="1" i="1" dirty="0">
                <a:solidFill>
                  <a:schemeClr val="tx1"/>
                </a:solidFill>
                <a:effectLst/>
                <a:latin typeface="Söhne"/>
              </a:rPr>
              <a:t>u</a:t>
            </a:r>
            <a:r>
              <a:rPr lang="en-IN" sz="1200" b="1" dirty="0">
                <a:solidFill>
                  <a:schemeClr val="tx1"/>
                </a:solidFill>
                <a:effectLst/>
                <a:latin typeface="Söhne"/>
              </a:rPr>
              <a:t>, </a:t>
            </a:r>
            <a:r>
              <a:rPr lang="en-IN" sz="1200" b="1" i="1" dirty="0">
                <a:solidFill>
                  <a:schemeClr val="tx1"/>
                </a:solidFill>
                <a:effectLst/>
                <a:latin typeface="Söhne"/>
              </a:rPr>
              <a:t>f</a:t>
            </a:r>
            <a:r>
              <a:rPr lang="en-IN" sz="1200" b="1" dirty="0">
                <a:solidFill>
                  <a:schemeClr val="tx1"/>
                </a:solidFill>
                <a:effectLst/>
                <a:latin typeface="Söhne"/>
              </a:rPr>
              <a:t>​⋅Product_Feature</a:t>
            </a:r>
            <a:r>
              <a:rPr lang="en-IN" sz="1200" b="1" i="1" dirty="0">
                <a:solidFill>
                  <a:schemeClr val="tx1"/>
                </a:solidFill>
                <a:effectLst/>
                <a:latin typeface="Söhne"/>
              </a:rPr>
              <a:t>p</a:t>
            </a:r>
            <a:r>
              <a:rPr lang="en-IN" sz="1200" b="1" i="0" dirty="0">
                <a:solidFill>
                  <a:schemeClr val="tx1"/>
                </a:solidFill>
                <a:effectLst/>
                <a:latin typeface="Söhne"/>
              </a:rPr>
              <a:t>,</a:t>
            </a:r>
            <a:r>
              <a:rPr lang="en-IN" sz="1200" b="1" i="1" dirty="0">
                <a:solidFill>
                  <a:schemeClr val="tx1"/>
                </a:solidFill>
                <a:effectLst/>
                <a:latin typeface="Söhne"/>
              </a:rPr>
              <a:t>f</a:t>
            </a:r>
            <a:r>
              <a:rPr lang="en-IN" sz="1200" b="1" i="0" dirty="0">
                <a:solidFill>
                  <a:schemeClr val="tx1"/>
                </a:solidFill>
                <a:effectLst/>
                <a:latin typeface="Söhne"/>
              </a:rPr>
              <a:t>​</a:t>
            </a:r>
          </a:p>
          <a:p>
            <a:pPr marL="0" lvl="0" indent="0" algn="l" rtl="0">
              <a:spcBef>
                <a:spcPts val="0"/>
              </a:spcBef>
              <a:spcAft>
                <a:spcPts val="0"/>
              </a:spcAft>
              <a:buNone/>
            </a:pPr>
            <a:r>
              <a:rPr lang="en-IN" sz="1200" b="0" i="0" dirty="0">
                <a:solidFill>
                  <a:schemeClr val="tx1"/>
                </a:solidFill>
                <a:effectLst/>
                <a:latin typeface="Söhne"/>
              </a:rPr>
              <a:t>Where:</a:t>
            </a:r>
          </a:p>
          <a:p>
            <a:pPr algn="l">
              <a:buFont typeface="Arial" panose="020B0604020202020204" pitchFamily="34" charset="0"/>
              <a:buChar char="•"/>
            </a:pPr>
            <a:r>
              <a:rPr lang="en-IN" sz="1200" b="0" i="1" dirty="0">
                <a:solidFill>
                  <a:schemeClr val="tx1"/>
                </a:solidFill>
                <a:effectLst/>
                <a:latin typeface="Söhne"/>
              </a:rPr>
              <a:t>Ru</a:t>
            </a:r>
            <a:r>
              <a:rPr lang="en-IN" sz="1200" b="0" i="0" dirty="0">
                <a:solidFill>
                  <a:schemeClr val="tx1"/>
                </a:solidFill>
                <a:effectLst/>
                <a:latin typeface="Söhne"/>
              </a:rPr>
              <a:t>,</a:t>
            </a:r>
            <a:r>
              <a:rPr lang="en-IN" sz="1200" b="0" i="1" dirty="0">
                <a:solidFill>
                  <a:schemeClr val="tx1"/>
                </a:solidFill>
                <a:effectLst/>
                <a:latin typeface="Söhne"/>
              </a:rPr>
              <a:t>p</a:t>
            </a:r>
            <a:r>
              <a:rPr lang="en-IN" sz="1200" b="0" i="0" dirty="0">
                <a:solidFill>
                  <a:schemeClr val="tx1"/>
                </a:solidFill>
                <a:effectLst/>
                <a:latin typeface="Söhne"/>
              </a:rPr>
              <a:t>​ is the predicted rating for user </a:t>
            </a:r>
            <a:r>
              <a:rPr lang="en-IN" sz="1200" b="0" i="1" dirty="0">
                <a:solidFill>
                  <a:schemeClr val="tx1"/>
                </a:solidFill>
                <a:effectLst/>
                <a:latin typeface="Söhne"/>
              </a:rPr>
              <a:t>u</a:t>
            </a:r>
            <a:r>
              <a:rPr lang="en-IN" sz="1200" b="0" i="0" dirty="0">
                <a:solidFill>
                  <a:schemeClr val="tx1"/>
                </a:solidFill>
                <a:effectLst/>
                <a:latin typeface="Söhne"/>
              </a:rPr>
              <a:t> and product </a:t>
            </a:r>
            <a:r>
              <a:rPr lang="en-IN" sz="1200" b="0" i="1" dirty="0">
                <a:solidFill>
                  <a:schemeClr val="tx1"/>
                </a:solidFill>
                <a:effectLst/>
                <a:latin typeface="Söhne"/>
              </a:rPr>
              <a:t>p</a:t>
            </a:r>
            <a:r>
              <a:rPr lang="en-IN" sz="1200" b="0" i="0" dirty="0">
                <a:solidFill>
                  <a:schemeClr val="tx1"/>
                </a:solidFill>
                <a:effectLst/>
                <a:latin typeface="Söhne"/>
              </a:rPr>
              <a:t>.</a:t>
            </a:r>
          </a:p>
          <a:p>
            <a:pPr algn="l">
              <a:buFont typeface="Arial" panose="020B0604020202020204" pitchFamily="34" charset="0"/>
              <a:buChar char="•"/>
            </a:pPr>
            <a:r>
              <a:rPr lang="en-IN" sz="1200" b="0" i="1" dirty="0">
                <a:solidFill>
                  <a:schemeClr val="tx1"/>
                </a:solidFill>
                <a:effectLst/>
                <a:latin typeface="Söhne"/>
              </a:rPr>
              <a:t>μ</a:t>
            </a:r>
            <a:r>
              <a:rPr lang="en-IN" sz="1200" b="0" i="0" dirty="0">
                <a:solidFill>
                  <a:schemeClr val="tx1"/>
                </a:solidFill>
                <a:effectLst/>
                <a:latin typeface="Söhne"/>
              </a:rPr>
              <a:t> is the mean rating across all known ratings.</a:t>
            </a:r>
          </a:p>
          <a:p>
            <a:pPr algn="l">
              <a:buFont typeface="Arial" panose="020B0604020202020204" pitchFamily="34" charset="0"/>
              <a:buChar char="•"/>
            </a:pPr>
            <a:r>
              <a:rPr lang="en-IN" sz="1200" b="0" i="0" dirty="0">
                <a:solidFill>
                  <a:schemeClr val="tx1"/>
                </a:solidFill>
                <a:effectLst/>
                <a:latin typeface="Söhne"/>
              </a:rPr>
              <a:t>Bias(</a:t>
            </a:r>
            <a:r>
              <a:rPr lang="en-IN" sz="1200" b="0" i="1" dirty="0">
                <a:solidFill>
                  <a:schemeClr val="tx1"/>
                </a:solidFill>
                <a:effectLst/>
                <a:latin typeface="Söhne"/>
              </a:rPr>
              <a:t>u</a:t>
            </a:r>
            <a:r>
              <a:rPr lang="en-IN" sz="1200" b="0" i="0" dirty="0">
                <a:solidFill>
                  <a:schemeClr val="tx1"/>
                </a:solidFill>
                <a:effectLst/>
                <a:latin typeface="Söhne"/>
              </a:rPr>
              <a:t>) represents the user bias, accounting for their overall rating tendency.</a:t>
            </a:r>
          </a:p>
          <a:p>
            <a:pPr algn="l">
              <a:buFont typeface="Arial" panose="020B0604020202020204" pitchFamily="34" charset="0"/>
              <a:buChar char="•"/>
            </a:pPr>
            <a:r>
              <a:rPr lang="en-IN" sz="1200" b="0" i="0" dirty="0">
                <a:solidFill>
                  <a:schemeClr val="tx1"/>
                </a:solidFill>
                <a:effectLst/>
                <a:latin typeface="Söhne"/>
              </a:rPr>
              <a:t>Bias(</a:t>
            </a:r>
            <a:r>
              <a:rPr lang="en-IN" sz="1200" b="0" i="1" dirty="0">
                <a:solidFill>
                  <a:schemeClr val="tx1"/>
                </a:solidFill>
                <a:effectLst/>
                <a:latin typeface="Söhne"/>
              </a:rPr>
              <a:t>p</a:t>
            </a:r>
            <a:r>
              <a:rPr lang="en-IN" sz="1200" b="0" i="0" dirty="0">
                <a:solidFill>
                  <a:schemeClr val="tx1"/>
                </a:solidFill>
                <a:effectLst/>
                <a:latin typeface="Söhne"/>
              </a:rPr>
              <a:t>) captures the product bias, reflecting its general popularity.</a:t>
            </a:r>
          </a:p>
          <a:p>
            <a:pPr algn="l">
              <a:buFont typeface="Arial" panose="020B0604020202020204" pitchFamily="34" charset="0"/>
              <a:buChar char="•"/>
            </a:pPr>
            <a:r>
              <a:rPr lang="en-IN" sz="1200" b="0" i="1" dirty="0">
                <a:solidFill>
                  <a:schemeClr val="tx1"/>
                </a:solidFill>
                <a:effectLst/>
                <a:latin typeface="Söhne"/>
              </a:rPr>
              <a:t>F</a:t>
            </a:r>
            <a:r>
              <a:rPr lang="en-IN" sz="1200" b="0" i="0" dirty="0">
                <a:solidFill>
                  <a:schemeClr val="tx1"/>
                </a:solidFill>
                <a:effectLst/>
                <a:latin typeface="Söhne"/>
              </a:rPr>
              <a:t> indicates the number of latent features.</a:t>
            </a:r>
          </a:p>
          <a:p>
            <a:pPr algn="l">
              <a:buFont typeface="Arial" panose="020B0604020202020204" pitchFamily="34" charset="0"/>
              <a:buChar char="•"/>
            </a:pPr>
            <a:r>
              <a:rPr lang="en-IN" sz="1200" b="0" i="0" dirty="0">
                <a:solidFill>
                  <a:schemeClr val="tx1"/>
                </a:solidFill>
                <a:effectLst/>
                <a:latin typeface="Söhne"/>
              </a:rPr>
              <a:t>User_Feature, User_Feature</a:t>
            </a:r>
            <a:r>
              <a:rPr lang="en-IN" sz="1200" b="0" i="1" dirty="0">
                <a:solidFill>
                  <a:schemeClr val="tx1"/>
                </a:solidFill>
                <a:effectLst/>
                <a:latin typeface="Söhne"/>
              </a:rPr>
              <a:t>u</a:t>
            </a:r>
            <a:r>
              <a:rPr lang="en-IN" sz="1200" b="0" i="0" dirty="0">
                <a:solidFill>
                  <a:schemeClr val="tx1"/>
                </a:solidFill>
                <a:effectLst/>
                <a:latin typeface="Söhne"/>
              </a:rPr>
              <a:t>, </a:t>
            </a:r>
            <a:r>
              <a:rPr lang="en-IN" sz="1200" b="0" i="1" dirty="0">
                <a:solidFill>
                  <a:schemeClr val="tx1"/>
                </a:solidFill>
                <a:effectLst/>
                <a:latin typeface="Söhne"/>
              </a:rPr>
              <a:t>f</a:t>
            </a:r>
            <a:r>
              <a:rPr lang="en-IN" sz="1200" b="0" i="0" dirty="0">
                <a:solidFill>
                  <a:schemeClr val="tx1"/>
                </a:solidFill>
                <a:effectLst/>
                <a:latin typeface="Söhne"/>
              </a:rPr>
              <a:t>​ and Product_Feature, Product_Feature</a:t>
            </a:r>
            <a:r>
              <a:rPr lang="en-IN" sz="1200" b="0" i="1" dirty="0">
                <a:solidFill>
                  <a:schemeClr val="tx1"/>
                </a:solidFill>
                <a:effectLst/>
                <a:latin typeface="Söhne"/>
              </a:rPr>
              <a:t>p</a:t>
            </a:r>
            <a:r>
              <a:rPr lang="en-IN" sz="1200" b="0" i="0" dirty="0">
                <a:solidFill>
                  <a:schemeClr val="tx1"/>
                </a:solidFill>
                <a:effectLst/>
                <a:latin typeface="Söhne"/>
              </a:rPr>
              <a:t>,</a:t>
            </a:r>
            <a:r>
              <a:rPr lang="en-IN" sz="1200" b="0" i="1" dirty="0">
                <a:solidFill>
                  <a:schemeClr val="tx1"/>
                </a:solidFill>
                <a:effectLst/>
                <a:latin typeface="Söhne"/>
              </a:rPr>
              <a:t>f</a:t>
            </a:r>
            <a:r>
              <a:rPr lang="en-IN" sz="1200" b="0" i="0" dirty="0">
                <a:solidFill>
                  <a:schemeClr val="tx1"/>
                </a:solidFill>
                <a:effectLst/>
                <a:latin typeface="Söhne"/>
              </a:rPr>
              <a:t>​ are the latent feature vectors for user </a:t>
            </a:r>
            <a:r>
              <a:rPr lang="en-IN" sz="1200" b="0" i="1" dirty="0">
                <a:solidFill>
                  <a:schemeClr val="tx1"/>
                </a:solidFill>
                <a:effectLst/>
                <a:latin typeface="Söhne"/>
              </a:rPr>
              <a:t>u</a:t>
            </a:r>
            <a:r>
              <a:rPr lang="en-IN" sz="1200" b="0" i="0" dirty="0">
                <a:solidFill>
                  <a:schemeClr val="tx1"/>
                </a:solidFill>
                <a:effectLst/>
                <a:latin typeface="Söhne"/>
              </a:rPr>
              <a:t> and product </a:t>
            </a:r>
            <a:r>
              <a:rPr lang="en-IN" sz="1200" b="0" i="1" dirty="0">
                <a:solidFill>
                  <a:schemeClr val="tx1"/>
                </a:solidFill>
                <a:effectLst/>
                <a:latin typeface="Söhne"/>
              </a:rPr>
              <a:t>p</a:t>
            </a:r>
            <a:r>
              <a:rPr lang="en-IN" sz="1200" b="0" i="0" dirty="0">
                <a:solidFill>
                  <a:schemeClr val="tx1"/>
                </a:solidFill>
                <a:effectLst/>
                <a:latin typeface="Söhne"/>
              </a:rPr>
              <a:t>, respectively.</a:t>
            </a:r>
          </a:p>
          <a:p>
            <a:pPr marL="139700" indent="0" algn="l">
              <a:buNone/>
            </a:pPr>
            <a:r>
              <a:rPr lang="en-IN" sz="1200" b="0" i="0" dirty="0">
                <a:solidFill>
                  <a:schemeClr val="tx1"/>
                </a:solidFill>
                <a:effectLst/>
                <a:latin typeface="Söhne"/>
              </a:rPr>
              <a:t>By calculating this, we can identify products that align closely with a user's preferences, enabling the creation of recommendations that align with their skincare goals and aspirations.</a:t>
            </a:r>
          </a:p>
          <a:p>
            <a:pPr marL="0" lvl="0" indent="0" algn="l" rtl="0">
              <a:spcBef>
                <a:spcPts val="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312083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pic>
        <p:nvPicPr>
          <p:cNvPr id="3" name="Picture 2">
            <a:extLst>
              <a:ext uri="{FF2B5EF4-FFF2-40B4-BE49-F238E27FC236}">
                <a16:creationId xmlns:a16="http://schemas.microsoft.com/office/drawing/2014/main" id="{8C6D6D6D-F0A2-92E0-DA06-E0C7EBA2DDAC}"/>
              </a:ext>
            </a:extLst>
          </p:cNvPr>
          <p:cNvPicPr>
            <a:picLocks noChangeAspect="1"/>
          </p:cNvPicPr>
          <p:nvPr/>
        </p:nvPicPr>
        <p:blipFill>
          <a:blip r:embed="rId3"/>
          <a:stretch>
            <a:fillRect/>
          </a:stretch>
        </p:blipFill>
        <p:spPr>
          <a:xfrm>
            <a:off x="6245942" y="-154858"/>
            <a:ext cx="3281516" cy="7342339"/>
          </a:xfrm>
          <a:prstGeom prst="rect">
            <a:avLst/>
          </a:prstGeom>
        </p:spPr>
      </p:pic>
      <p:sp>
        <p:nvSpPr>
          <p:cNvPr id="2074" name="Google Shape;2074;p51"/>
          <p:cNvSpPr txBox="1">
            <a:spLocks noGrp="1"/>
          </p:cNvSpPr>
          <p:nvPr>
            <p:ph type="title"/>
          </p:nvPr>
        </p:nvSpPr>
        <p:spPr>
          <a:xfrm>
            <a:off x="287594" y="910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lumMod val="50000"/>
                  </a:schemeClr>
                </a:solidFill>
              </a:rPr>
              <a:t>Hybrid Recommnedation System</a:t>
            </a:r>
            <a:endParaRPr dirty="0">
              <a:solidFill>
                <a:schemeClr val="tx2">
                  <a:lumMod val="50000"/>
                </a:schemeClr>
              </a:solidFill>
            </a:endParaRPr>
          </a:p>
        </p:txBody>
      </p:sp>
      <p:sp>
        <p:nvSpPr>
          <p:cNvPr id="2075" name="Google Shape;2075;p51"/>
          <p:cNvSpPr txBox="1">
            <a:spLocks noGrp="1"/>
          </p:cNvSpPr>
          <p:nvPr>
            <p:ph type="subTitle" idx="1"/>
          </p:nvPr>
        </p:nvSpPr>
        <p:spPr>
          <a:xfrm>
            <a:off x="287594" y="663764"/>
            <a:ext cx="8635179" cy="43886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b="1" i="0" dirty="0">
                <a:solidFill>
                  <a:schemeClr val="tx1"/>
                </a:solidFill>
                <a:effectLst/>
                <a:latin typeface="Söhne"/>
              </a:rPr>
              <a:t>Uniting Algorithms: The Hybrid Recommendation System</a:t>
            </a:r>
            <a:r>
              <a:rPr lang="en" sz="2000" b="1" dirty="0">
                <a:latin typeface="IBM Plex Mono"/>
                <a:ea typeface="IBM Plex Mono"/>
                <a:cs typeface="IBM Plex Mono"/>
                <a:sym typeface="IBM Plex Mono"/>
              </a:rPr>
              <a:t>:</a:t>
            </a:r>
            <a:endParaRPr sz="2000" b="1" dirty="0">
              <a:latin typeface="IBM Plex Mono"/>
              <a:ea typeface="IBM Plex Mono"/>
              <a:cs typeface="IBM Plex Mono"/>
              <a:sym typeface="IBM Plex Mono"/>
            </a:endParaRPr>
          </a:p>
          <a:p>
            <a:pPr marL="0" lvl="0" indent="0" algn="l" rtl="0">
              <a:spcBef>
                <a:spcPts val="0"/>
              </a:spcBef>
              <a:spcAft>
                <a:spcPts val="0"/>
              </a:spcAft>
              <a:buNone/>
            </a:pPr>
            <a:r>
              <a:rPr lang="en-IN" sz="1200" b="0" i="0" dirty="0">
                <a:solidFill>
                  <a:schemeClr val="tx1"/>
                </a:solidFill>
                <a:effectLst/>
                <a:latin typeface="Söhne"/>
              </a:rPr>
              <a:t>In our quest for skincare recommendation excellence, we've merged the prowess of content-based filtering and collaborative filtering into a singular, powerful solution—the Hybrid Recommendation System. This harmonious fusion combines the precision of data-driven insights with the personalization artistry that the skincare journey demands.</a:t>
            </a:r>
          </a:p>
          <a:p>
            <a:pPr marL="0" lvl="0" indent="0" algn="l" rtl="0">
              <a:spcBef>
                <a:spcPts val="0"/>
              </a:spcBef>
              <a:spcAft>
                <a:spcPts val="0"/>
              </a:spcAft>
              <a:buNone/>
            </a:pPr>
            <a:endParaRPr lang="en-IN" sz="800" b="0" i="0" dirty="0">
              <a:solidFill>
                <a:schemeClr val="tx1"/>
              </a:solidFill>
              <a:effectLst/>
              <a:latin typeface="Söhne"/>
            </a:endParaRPr>
          </a:p>
          <a:p>
            <a:pPr marL="0" lvl="0" indent="0" algn="l" rtl="0">
              <a:spcBef>
                <a:spcPts val="0"/>
              </a:spcBef>
              <a:spcAft>
                <a:spcPts val="0"/>
              </a:spcAft>
              <a:buNone/>
            </a:pPr>
            <a:r>
              <a:rPr lang="en" b="1" dirty="0"/>
              <a:t>Mathematics :</a:t>
            </a:r>
          </a:p>
          <a:p>
            <a:pPr marL="0" lvl="0" indent="0" algn="l" rtl="0">
              <a:spcBef>
                <a:spcPts val="0"/>
              </a:spcBef>
              <a:spcAft>
                <a:spcPts val="0"/>
              </a:spcAft>
              <a:buNone/>
            </a:pPr>
            <a:endParaRPr lang="en" sz="800" b="1" dirty="0">
              <a:solidFill>
                <a:schemeClr val="tx1"/>
              </a:solidFill>
              <a:latin typeface="Söhne"/>
            </a:endParaRPr>
          </a:p>
          <a:p>
            <a:pPr marL="0" lvl="0" indent="0" algn="l" rtl="0">
              <a:spcBef>
                <a:spcPts val="0"/>
              </a:spcBef>
              <a:spcAft>
                <a:spcPts val="0"/>
              </a:spcAft>
              <a:buNone/>
            </a:pPr>
            <a:r>
              <a:rPr lang="en-IN" sz="1200" b="0" i="0" dirty="0">
                <a:solidFill>
                  <a:schemeClr val="tx1"/>
                </a:solidFill>
                <a:effectLst/>
                <a:latin typeface="Söhne"/>
              </a:rPr>
              <a:t>In the Hybrid Recommendation System, the magic unfolds by combining the strengths of content-based filtering and collaborative filtering using weighted summation. Given a user's preferences vector PP and a product's attributes vector AA, the recommendation score RR is calculated as: </a:t>
            </a:r>
          </a:p>
          <a:p>
            <a:pPr marL="0" lvl="0" indent="0" algn="l" rtl="0">
              <a:spcBef>
                <a:spcPts val="0"/>
              </a:spcBef>
              <a:spcAft>
                <a:spcPts val="0"/>
              </a:spcAft>
              <a:buNone/>
            </a:pPr>
            <a:r>
              <a:rPr lang="en-IN" sz="1200" b="1" dirty="0">
                <a:solidFill>
                  <a:schemeClr val="tx1"/>
                </a:solidFill>
                <a:effectLst/>
                <a:latin typeface="Söhne"/>
              </a:rPr>
              <a:t>R(</a:t>
            </a:r>
            <a:r>
              <a:rPr lang="en-IN" sz="1200" b="1" dirty="0" err="1">
                <a:solidFill>
                  <a:schemeClr val="tx1"/>
                </a:solidFill>
                <a:effectLst/>
                <a:latin typeface="Söhne"/>
              </a:rPr>
              <a:t>Product,User</a:t>
            </a:r>
            <a:r>
              <a:rPr lang="en-IN" sz="1200" b="1" dirty="0">
                <a:solidFill>
                  <a:schemeClr val="tx1"/>
                </a:solidFill>
                <a:effectLst/>
                <a:latin typeface="Söhne"/>
              </a:rPr>
              <a:t>)=Weight1​×Similarity(</a:t>
            </a:r>
            <a:r>
              <a:rPr lang="en-IN" sz="1200" b="1" dirty="0" err="1">
                <a:solidFill>
                  <a:schemeClr val="tx1"/>
                </a:solidFill>
                <a:effectLst/>
                <a:latin typeface="Söhne"/>
              </a:rPr>
              <a:t>Product,User</a:t>
            </a:r>
            <a:r>
              <a:rPr lang="en-IN" sz="1200" b="1" dirty="0">
                <a:solidFill>
                  <a:schemeClr val="tx1"/>
                </a:solidFill>
                <a:effectLst/>
                <a:latin typeface="Söhne"/>
              </a:rPr>
              <a:t>)Content​+Weight2​×Similarity(</a:t>
            </a:r>
            <a:r>
              <a:rPr lang="en-IN" sz="1200" b="1" dirty="0" err="1">
                <a:solidFill>
                  <a:schemeClr val="tx1"/>
                </a:solidFill>
                <a:effectLst/>
                <a:latin typeface="Söhne"/>
              </a:rPr>
              <a:t>Product,User</a:t>
            </a:r>
            <a:r>
              <a:rPr lang="en-IN" sz="1200" b="1" dirty="0">
                <a:solidFill>
                  <a:schemeClr val="tx1"/>
                </a:solidFill>
                <a:effectLst/>
                <a:latin typeface="Söhne"/>
              </a:rPr>
              <a:t>)Collaborative​+Weight3​×Similarity(</a:t>
            </a:r>
            <a:r>
              <a:rPr lang="en-IN" sz="1200" b="1" dirty="0" err="1">
                <a:solidFill>
                  <a:schemeClr val="tx1"/>
                </a:solidFill>
                <a:effectLst/>
                <a:latin typeface="Söhne"/>
              </a:rPr>
              <a:t>Product,User</a:t>
            </a:r>
            <a:r>
              <a:rPr lang="en-IN" sz="1200" b="1" dirty="0">
                <a:solidFill>
                  <a:schemeClr val="tx1"/>
                </a:solidFill>
                <a:effectLst/>
                <a:latin typeface="Söhne"/>
              </a:rPr>
              <a:t>)</a:t>
            </a:r>
            <a:r>
              <a:rPr lang="en-IN" sz="1200" b="1" i="0" dirty="0">
                <a:solidFill>
                  <a:schemeClr val="tx1"/>
                </a:solidFill>
                <a:effectLst/>
                <a:latin typeface="Söhne"/>
              </a:rPr>
              <a:t>Concern​</a:t>
            </a:r>
            <a:br>
              <a:rPr lang="en-IN" sz="1600" b="0" i="0" dirty="0">
                <a:solidFill>
                  <a:srgbClr val="D1D5DB"/>
                </a:solidFill>
                <a:effectLst/>
                <a:latin typeface="KaTeX_Main"/>
              </a:rPr>
            </a:br>
            <a:r>
              <a:rPr lang="en-IN" sz="1200" b="0" i="0" dirty="0">
                <a:solidFill>
                  <a:schemeClr val="tx1"/>
                </a:solidFill>
                <a:effectLst/>
                <a:latin typeface="Söhne"/>
              </a:rPr>
              <a:t>Where:</a:t>
            </a:r>
          </a:p>
          <a:p>
            <a:pPr algn="l">
              <a:buFont typeface="Arial" panose="020B0604020202020204" pitchFamily="34" charset="0"/>
              <a:buChar char="•"/>
            </a:pPr>
            <a:r>
              <a:rPr lang="en-IN" sz="1200" b="0" i="0" dirty="0">
                <a:solidFill>
                  <a:schemeClr val="tx1"/>
                </a:solidFill>
                <a:effectLst/>
                <a:latin typeface="Söhne"/>
              </a:rPr>
              <a:t>Similarity(Product, User)</a:t>
            </a:r>
            <a:r>
              <a:rPr lang="en-IN" sz="1200" b="0" i="0" dirty="0" err="1">
                <a:solidFill>
                  <a:schemeClr val="tx1"/>
                </a:solidFill>
                <a:effectLst/>
                <a:latin typeface="Söhne"/>
              </a:rPr>
              <a:t>ContentSimilarity</a:t>
            </a:r>
            <a:r>
              <a:rPr lang="en-IN" sz="1200" b="0" i="0" dirty="0">
                <a:solidFill>
                  <a:schemeClr val="tx1"/>
                </a:solidFill>
                <a:effectLst/>
                <a:latin typeface="Söhne"/>
              </a:rPr>
              <a:t>(Product, User)Content​ represents the content-based similarity between the product and the user.</a:t>
            </a:r>
          </a:p>
          <a:p>
            <a:pPr algn="l">
              <a:buFont typeface="Arial" panose="020B0604020202020204" pitchFamily="34" charset="0"/>
              <a:buChar char="•"/>
            </a:pPr>
            <a:r>
              <a:rPr lang="en-IN" sz="1200" b="0" i="0" dirty="0">
                <a:solidFill>
                  <a:schemeClr val="tx1"/>
                </a:solidFill>
                <a:effectLst/>
                <a:latin typeface="Söhne"/>
              </a:rPr>
              <a:t>Similarity(</a:t>
            </a:r>
            <a:r>
              <a:rPr lang="en-IN" sz="1200" b="0" i="0" dirty="0" err="1">
                <a:solidFill>
                  <a:schemeClr val="tx1"/>
                </a:solidFill>
                <a:effectLst/>
                <a:latin typeface="Söhne"/>
              </a:rPr>
              <a:t>Product,User</a:t>
            </a:r>
            <a:r>
              <a:rPr lang="en-IN" sz="1200" b="0" i="0" dirty="0">
                <a:solidFill>
                  <a:schemeClr val="tx1"/>
                </a:solidFill>
                <a:effectLst/>
                <a:latin typeface="Söhne"/>
              </a:rPr>
              <a:t>)</a:t>
            </a:r>
            <a:r>
              <a:rPr lang="en-IN" sz="1200" b="0" i="0" dirty="0" err="1">
                <a:solidFill>
                  <a:schemeClr val="tx1"/>
                </a:solidFill>
                <a:effectLst/>
                <a:latin typeface="Söhne"/>
              </a:rPr>
              <a:t>CollaborativeSimilarity</a:t>
            </a:r>
            <a:r>
              <a:rPr lang="en-IN" sz="1200" b="0" i="0" dirty="0">
                <a:solidFill>
                  <a:schemeClr val="tx1"/>
                </a:solidFill>
                <a:effectLst/>
                <a:latin typeface="Söhne"/>
              </a:rPr>
              <a:t>(</a:t>
            </a:r>
            <a:r>
              <a:rPr lang="en-IN" sz="1200" b="0" i="0" dirty="0" err="1">
                <a:solidFill>
                  <a:schemeClr val="tx1"/>
                </a:solidFill>
                <a:effectLst/>
                <a:latin typeface="Söhne"/>
              </a:rPr>
              <a:t>Product,User</a:t>
            </a:r>
            <a:r>
              <a:rPr lang="en-IN" sz="1200" b="0" i="0" dirty="0">
                <a:solidFill>
                  <a:schemeClr val="tx1"/>
                </a:solidFill>
                <a:effectLst/>
                <a:latin typeface="Söhne"/>
              </a:rPr>
              <a:t>)Collaborative​ signifies the collaborative filtering similarity.</a:t>
            </a:r>
          </a:p>
          <a:p>
            <a:pPr algn="l">
              <a:buFont typeface="Arial" panose="020B0604020202020204" pitchFamily="34" charset="0"/>
              <a:buChar char="•"/>
            </a:pPr>
            <a:r>
              <a:rPr lang="en-IN" sz="1200" b="0" i="0" dirty="0">
                <a:solidFill>
                  <a:schemeClr val="tx1"/>
                </a:solidFill>
                <a:effectLst/>
                <a:latin typeface="Söhne"/>
              </a:rPr>
              <a:t>Similarity(Product, User)</a:t>
            </a:r>
            <a:r>
              <a:rPr lang="en-IN" sz="1200" b="0" i="0" dirty="0" err="1">
                <a:solidFill>
                  <a:schemeClr val="tx1"/>
                </a:solidFill>
                <a:effectLst/>
                <a:latin typeface="Söhne"/>
              </a:rPr>
              <a:t>ConcernSimilarity</a:t>
            </a:r>
            <a:r>
              <a:rPr lang="en-IN" sz="1200" b="0" i="0" dirty="0">
                <a:solidFill>
                  <a:schemeClr val="tx1"/>
                </a:solidFill>
                <a:effectLst/>
                <a:latin typeface="Söhne"/>
              </a:rPr>
              <a:t>(Product, User)Concern​ captures the similarity based on the user's skin concerns.</a:t>
            </a:r>
          </a:p>
          <a:p>
            <a:pPr marL="139700" indent="0" algn="l">
              <a:buNone/>
            </a:pPr>
            <a:r>
              <a:rPr lang="en-IN" sz="1200" b="0" i="0" dirty="0">
                <a:solidFill>
                  <a:schemeClr val="tx1"/>
                </a:solidFill>
                <a:effectLst/>
                <a:latin typeface="Söhne"/>
              </a:rPr>
              <a:t>The weights Weight1Weight1​, Weight2Weight2​, and Weight3Weight3​ allow us to fine-tune the influence of each filtering technique, culminating in a recommendation that strikes the perfect balance between product attributes, user preferences, and skincare aspirations.</a:t>
            </a:r>
            <a:endParaRPr sz="1200" dirty="0">
              <a:solidFill>
                <a:schemeClr val="tx1"/>
              </a:solidFill>
              <a:latin typeface="Söhne"/>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255244878"/>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5989</TotalTime>
  <Words>2166</Words>
  <Application>Microsoft Office PowerPoint</Application>
  <PresentationFormat>On-screen Show (16:9)</PresentationFormat>
  <Paragraphs>146</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Open Sans</vt:lpstr>
      <vt:lpstr>Poppins</vt:lpstr>
      <vt:lpstr>Roboto Condensed Light</vt:lpstr>
      <vt:lpstr>Söhne</vt:lpstr>
      <vt:lpstr>IBM Plex Mono</vt:lpstr>
      <vt:lpstr>KaTeX_Main</vt:lpstr>
      <vt:lpstr>Source Code Pro</vt:lpstr>
      <vt:lpstr>Introduction to Coding Workshop by Slidesgo</vt:lpstr>
      <vt:lpstr>Machine Learning Approaches For Personalized Skincare Product Recommendation</vt:lpstr>
      <vt:lpstr>Introduction</vt:lpstr>
      <vt:lpstr>Research Goals</vt:lpstr>
      <vt:lpstr>Background Study</vt:lpstr>
      <vt:lpstr>Methodology</vt:lpstr>
      <vt:lpstr>Methodology</vt:lpstr>
      <vt:lpstr>Content-Based Filtering</vt:lpstr>
      <vt:lpstr>Collaborative-Based Filtering</vt:lpstr>
      <vt:lpstr>Hybrid Recommnedation System</vt:lpstr>
      <vt:lpstr>Implementation</vt:lpstr>
      <vt:lpstr>Visualization</vt:lpstr>
      <vt:lpstr>Results</vt:lpstr>
      <vt:lpstr>Conclusions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Approaches For Personalized Skincare Product Recommendation</dc:title>
  <dc:creator>hp</dc:creator>
  <cp:lastModifiedBy>Shalaka Waikar</cp:lastModifiedBy>
  <cp:revision>6</cp:revision>
  <dcterms:modified xsi:type="dcterms:W3CDTF">2023-09-03T19:41:45Z</dcterms:modified>
</cp:coreProperties>
</file>