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9" r:id="rId14"/>
    <p:sldId id="268"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4257B21-DEB3-4FEE-984D-21F436E2CF6C}">
          <p14:sldIdLst>
            <p14:sldId id="256"/>
            <p14:sldId id="257"/>
            <p14:sldId id="258"/>
            <p14:sldId id="259"/>
            <p14:sldId id="260"/>
            <p14:sldId id="261"/>
            <p14:sldId id="262"/>
            <p14:sldId id="263"/>
            <p14:sldId id="264"/>
            <p14:sldId id="265"/>
            <p14:sldId id="267"/>
            <p14:sldId id="266"/>
            <p14:sldId id="269"/>
            <p14:sldId id="268"/>
            <p14:sldId id="270"/>
            <p14:sldId id="271"/>
            <p14:sldId id="272"/>
            <p14:sldId id="273"/>
            <p14:sldId id="274"/>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9" autoAdjust="0"/>
    <p:restoredTop sz="94641" autoAdjust="0"/>
  </p:normalViewPr>
  <p:slideViewPr>
    <p:cSldViewPr snapToGrid="0">
      <p:cViewPr varScale="1">
        <p:scale>
          <a:sx n="78" d="100"/>
          <a:sy n="78" d="100"/>
        </p:scale>
        <p:origin x="878"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77666E-056F-46CD-9716-44E1A8462C7B}" type="datetimeFigureOut">
              <a:rPr lang="en-IN" smtClean="0"/>
              <a:t>01-08-2025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E3CA15-80B0-401D-BE2E-ABA983F52773}" type="slidenum">
              <a:rPr lang="en-IN" smtClean="0"/>
              <a:t>‹#›</a:t>
            </a:fld>
            <a:endParaRPr lang="en-IN"/>
          </a:p>
        </p:txBody>
      </p:sp>
    </p:spTree>
    <p:extLst>
      <p:ext uri="{BB962C8B-B14F-4D97-AF65-F5344CB8AC3E}">
        <p14:creationId xmlns:p14="http://schemas.microsoft.com/office/powerpoint/2010/main" val="1961443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E3CA15-80B0-401D-BE2E-ABA983F52773}" type="slidenum">
              <a:rPr lang="en-IN" smtClean="0"/>
              <a:t>2</a:t>
            </a:fld>
            <a:endParaRPr lang="en-IN"/>
          </a:p>
        </p:txBody>
      </p:sp>
    </p:spTree>
    <p:extLst>
      <p:ext uri="{BB962C8B-B14F-4D97-AF65-F5344CB8AC3E}">
        <p14:creationId xmlns:p14="http://schemas.microsoft.com/office/powerpoint/2010/main" val="1614198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E3CA15-80B0-401D-BE2E-ABA983F52773}" type="slidenum">
              <a:rPr lang="en-IN" smtClean="0"/>
              <a:t>3</a:t>
            </a:fld>
            <a:endParaRPr lang="en-IN"/>
          </a:p>
        </p:txBody>
      </p:sp>
    </p:spTree>
    <p:extLst>
      <p:ext uri="{BB962C8B-B14F-4D97-AF65-F5344CB8AC3E}">
        <p14:creationId xmlns:p14="http://schemas.microsoft.com/office/powerpoint/2010/main" val="2813276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5151B-5DC8-9E90-17DC-CC827D9A9C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6FFE7E5-986F-2E59-4D8A-A04A070B97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067497D-29AC-C16B-FC16-9A2269212822}"/>
              </a:ext>
            </a:extLst>
          </p:cNvPr>
          <p:cNvSpPr>
            <a:spLocks noGrp="1"/>
          </p:cNvSpPr>
          <p:nvPr>
            <p:ph type="dt" sz="half" idx="10"/>
          </p:nvPr>
        </p:nvSpPr>
        <p:spPr/>
        <p:txBody>
          <a:bodyPr/>
          <a:lstStyle/>
          <a:p>
            <a:fld id="{E1BD528B-6F58-4196-8BE9-6BD1E8705B8E}" type="datetimeFigureOut">
              <a:rPr lang="en-IN" smtClean="0"/>
              <a:t>01-08-2025</a:t>
            </a:fld>
            <a:endParaRPr lang="en-IN"/>
          </a:p>
        </p:txBody>
      </p:sp>
      <p:sp>
        <p:nvSpPr>
          <p:cNvPr id="5" name="Footer Placeholder 4">
            <a:extLst>
              <a:ext uri="{FF2B5EF4-FFF2-40B4-BE49-F238E27FC236}">
                <a16:creationId xmlns:a16="http://schemas.microsoft.com/office/drawing/2014/main" id="{7BA650A5-4C34-FA78-0B95-7A824EFF34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E85CEB-DC29-FC90-2A9F-F44F6415E6A7}"/>
              </a:ext>
            </a:extLst>
          </p:cNvPr>
          <p:cNvSpPr>
            <a:spLocks noGrp="1"/>
          </p:cNvSpPr>
          <p:nvPr>
            <p:ph type="sldNum" sz="quarter" idx="12"/>
          </p:nvPr>
        </p:nvSpPr>
        <p:spPr/>
        <p:txBody>
          <a:bodyPr/>
          <a:lstStyle/>
          <a:p>
            <a:fld id="{CF242C6A-776D-4B40-BF8E-F83285EA0125}" type="slidenum">
              <a:rPr lang="en-IN" smtClean="0"/>
              <a:t>‹#›</a:t>
            </a:fld>
            <a:endParaRPr lang="en-IN"/>
          </a:p>
        </p:txBody>
      </p:sp>
    </p:spTree>
    <p:extLst>
      <p:ext uri="{BB962C8B-B14F-4D97-AF65-F5344CB8AC3E}">
        <p14:creationId xmlns:p14="http://schemas.microsoft.com/office/powerpoint/2010/main" val="1384505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E8D07-1F8C-CF55-34FD-7FB8F8046C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0BF13F-80FA-0B4E-9C59-AB44059DAD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BDB2A7-DD17-C052-D2AA-6EC9493A9947}"/>
              </a:ext>
            </a:extLst>
          </p:cNvPr>
          <p:cNvSpPr>
            <a:spLocks noGrp="1"/>
          </p:cNvSpPr>
          <p:nvPr>
            <p:ph type="dt" sz="half" idx="10"/>
          </p:nvPr>
        </p:nvSpPr>
        <p:spPr/>
        <p:txBody>
          <a:bodyPr/>
          <a:lstStyle/>
          <a:p>
            <a:fld id="{E1BD528B-6F58-4196-8BE9-6BD1E8705B8E}" type="datetimeFigureOut">
              <a:rPr lang="en-IN" smtClean="0"/>
              <a:t>01-08-2025</a:t>
            </a:fld>
            <a:endParaRPr lang="en-IN"/>
          </a:p>
        </p:txBody>
      </p:sp>
      <p:sp>
        <p:nvSpPr>
          <p:cNvPr id="5" name="Footer Placeholder 4">
            <a:extLst>
              <a:ext uri="{FF2B5EF4-FFF2-40B4-BE49-F238E27FC236}">
                <a16:creationId xmlns:a16="http://schemas.microsoft.com/office/drawing/2014/main" id="{1085205D-5E9A-0880-3982-8E1CBCF129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3FAC17-F5B5-41FC-2191-70F01C5D3B99}"/>
              </a:ext>
            </a:extLst>
          </p:cNvPr>
          <p:cNvSpPr>
            <a:spLocks noGrp="1"/>
          </p:cNvSpPr>
          <p:nvPr>
            <p:ph type="sldNum" sz="quarter" idx="12"/>
          </p:nvPr>
        </p:nvSpPr>
        <p:spPr/>
        <p:txBody>
          <a:bodyPr/>
          <a:lstStyle/>
          <a:p>
            <a:fld id="{CF242C6A-776D-4B40-BF8E-F83285EA0125}" type="slidenum">
              <a:rPr lang="en-IN" smtClean="0"/>
              <a:t>‹#›</a:t>
            </a:fld>
            <a:endParaRPr lang="en-IN"/>
          </a:p>
        </p:txBody>
      </p:sp>
    </p:spTree>
    <p:extLst>
      <p:ext uri="{BB962C8B-B14F-4D97-AF65-F5344CB8AC3E}">
        <p14:creationId xmlns:p14="http://schemas.microsoft.com/office/powerpoint/2010/main" val="2356405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F4AD9A-2D84-EF49-29CE-663A8CF311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484D68-E540-5A33-7809-E0ADF49ADF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28E918-9F9F-70EE-E0AB-F6BB65BDB197}"/>
              </a:ext>
            </a:extLst>
          </p:cNvPr>
          <p:cNvSpPr>
            <a:spLocks noGrp="1"/>
          </p:cNvSpPr>
          <p:nvPr>
            <p:ph type="dt" sz="half" idx="10"/>
          </p:nvPr>
        </p:nvSpPr>
        <p:spPr/>
        <p:txBody>
          <a:bodyPr/>
          <a:lstStyle/>
          <a:p>
            <a:fld id="{E1BD528B-6F58-4196-8BE9-6BD1E8705B8E}" type="datetimeFigureOut">
              <a:rPr lang="en-IN" smtClean="0"/>
              <a:t>01-08-2025</a:t>
            </a:fld>
            <a:endParaRPr lang="en-IN"/>
          </a:p>
        </p:txBody>
      </p:sp>
      <p:sp>
        <p:nvSpPr>
          <p:cNvPr id="5" name="Footer Placeholder 4">
            <a:extLst>
              <a:ext uri="{FF2B5EF4-FFF2-40B4-BE49-F238E27FC236}">
                <a16:creationId xmlns:a16="http://schemas.microsoft.com/office/drawing/2014/main" id="{711036A1-F314-00ED-A7D2-E81635A265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5F856F-3BA5-4A43-9C64-E90668AC1F86}"/>
              </a:ext>
            </a:extLst>
          </p:cNvPr>
          <p:cNvSpPr>
            <a:spLocks noGrp="1"/>
          </p:cNvSpPr>
          <p:nvPr>
            <p:ph type="sldNum" sz="quarter" idx="12"/>
          </p:nvPr>
        </p:nvSpPr>
        <p:spPr/>
        <p:txBody>
          <a:bodyPr/>
          <a:lstStyle/>
          <a:p>
            <a:fld id="{CF242C6A-776D-4B40-BF8E-F83285EA0125}" type="slidenum">
              <a:rPr lang="en-IN" smtClean="0"/>
              <a:t>‹#›</a:t>
            </a:fld>
            <a:endParaRPr lang="en-IN"/>
          </a:p>
        </p:txBody>
      </p:sp>
    </p:spTree>
    <p:extLst>
      <p:ext uri="{BB962C8B-B14F-4D97-AF65-F5344CB8AC3E}">
        <p14:creationId xmlns:p14="http://schemas.microsoft.com/office/powerpoint/2010/main" val="2402768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97924-1AF3-D5EE-3588-4A16FA3737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3E1F6F-8E3D-C34C-5F8A-71C9D82D7B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1FD549-841C-556E-AEB3-A5BE437A44C1}"/>
              </a:ext>
            </a:extLst>
          </p:cNvPr>
          <p:cNvSpPr>
            <a:spLocks noGrp="1"/>
          </p:cNvSpPr>
          <p:nvPr>
            <p:ph type="dt" sz="half" idx="10"/>
          </p:nvPr>
        </p:nvSpPr>
        <p:spPr/>
        <p:txBody>
          <a:bodyPr/>
          <a:lstStyle/>
          <a:p>
            <a:fld id="{E1BD528B-6F58-4196-8BE9-6BD1E8705B8E}" type="datetimeFigureOut">
              <a:rPr lang="en-IN" smtClean="0"/>
              <a:t>01-08-2025</a:t>
            </a:fld>
            <a:endParaRPr lang="en-IN"/>
          </a:p>
        </p:txBody>
      </p:sp>
      <p:sp>
        <p:nvSpPr>
          <p:cNvPr id="5" name="Footer Placeholder 4">
            <a:extLst>
              <a:ext uri="{FF2B5EF4-FFF2-40B4-BE49-F238E27FC236}">
                <a16:creationId xmlns:a16="http://schemas.microsoft.com/office/drawing/2014/main" id="{D68130A6-402C-E401-30DA-B3A75C1C8F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C435F-CF45-C222-1C9C-056A4B04CC76}"/>
              </a:ext>
            </a:extLst>
          </p:cNvPr>
          <p:cNvSpPr>
            <a:spLocks noGrp="1"/>
          </p:cNvSpPr>
          <p:nvPr>
            <p:ph type="sldNum" sz="quarter" idx="12"/>
          </p:nvPr>
        </p:nvSpPr>
        <p:spPr/>
        <p:txBody>
          <a:bodyPr/>
          <a:lstStyle/>
          <a:p>
            <a:fld id="{CF242C6A-776D-4B40-BF8E-F83285EA0125}" type="slidenum">
              <a:rPr lang="en-IN" smtClean="0"/>
              <a:t>‹#›</a:t>
            </a:fld>
            <a:endParaRPr lang="en-IN"/>
          </a:p>
        </p:txBody>
      </p:sp>
    </p:spTree>
    <p:extLst>
      <p:ext uri="{BB962C8B-B14F-4D97-AF65-F5344CB8AC3E}">
        <p14:creationId xmlns:p14="http://schemas.microsoft.com/office/powerpoint/2010/main" val="1706450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A883D-BDDB-DCAD-CAAC-F73D665B68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4B6A011-2A1F-B868-936F-D8A532CAF3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C94F49-7154-C1E3-EED7-077CD5CF522C}"/>
              </a:ext>
            </a:extLst>
          </p:cNvPr>
          <p:cNvSpPr>
            <a:spLocks noGrp="1"/>
          </p:cNvSpPr>
          <p:nvPr>
            <p:ph type="dt" sz="half" idx="10"/>
          </p:nvPr>
        </p:nvSpPr>
        <p:spPr/>
        <p:txBody>
          <a:bodyPr/>
          <a:lstStyle/>
          <a:p>
            <a:fld id="{E1BD528B-6F58-4196-8BE9-6BD1E8705B8E}" type="datetimeFigureOut">
              <a:rPr lang="en-IN" smtClean="0"/>
              <a:t>01-08-2025</a:t>
            </a:fld>
            <a:endParaRPr lang="en-IN"/>
          </a:p>
        </p:txBody>
      </p:sp>
      <p:sp>
        <p:nvSpPr>
          <p:cNvPr id="5" name="Footer Placeholder 4">
            <a:extLst>
              <a:ext uri="{FF2B5EF4-FFF2-40B4-BE49-F238E27FC236}">
                <a16:creationId xmlns:a16="http://schemas.microsoft.com/office/drawing/2014/main" id="{681B58F7-8AEB-4247-78B3-94B986A327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42E75B-A854-A40B-F711-8066CCDDA514}"/>
              </a:ext>
            </a:extLst>
          </p:cNvPr>
          <p:cNvSpPr>
            <a:spLocks noGrp="1"/>
          </p:cNvSpPr>
          <p:nvPr>
            <p:ph type="sldNum" sz="quarter" idx="12"/>
          </p:nvPr>
        </p:nvSpPr>
        <p:spPr/>
        <p:txBody>
          <a:bodyPr/>
          <a:lstStyle/>
          <a:p>
            <a:fld id="{CF242C6A-776D-4B40-BF8E-F83285EA0125}" type="slidenum">
              <a:rPr lang="en-IN" smtClean="0"/>
              <a:t>‹#›</a:t>
            </a:fld>
            <a:endParaRPr lang="en-IN"/>
          </a:p>
        </p:txBody>
      </p:sp>
    </p:spTree>
    <p:extLst>
      <p:ext uri="{BB962C8B-B14F-4D97-AF65-F5344CB8AC3E}">
        <p14:creationId xmlns:p14="http://schemas.microsoft.com/office/powerpoint/2010/main" val="1197774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E8934-7082-5AB9-7268-68D51FEAF4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B44C58-863C-D1B9-DDF1-CC30C2BD15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9A486DA-882E-7353-4C7C-6C8794CB95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F2184ED-BFFB-9F5D-B487-EA5546AFB2B1}"/>
              </a:ext>
            </a:extLst>
          </p:cNvPr>
          <p:cNvSpPr>
            <a:spLocks noGrp="1"/>
          </p:cNvSpPr>
          <p:nvPr>
            <p:ph type="dt" sz="half" idx="10"/>
          </p:nvPr>
        </p:nvSpPr>
        <p:spPr/>
        <p:txBody>
          <a:bodyPr/>
          <a:lstStyle/>
          <a:p>
            <a:fld id="{E1BD528B-6F58-4196-8BE9-6BD1E8705B8E}" type="datetimeFigureOut">
              <a:rPr lang="en-IN" smtClean="0"/>
              <a:t>01-08-2025</a:t>
            </a:fld>
            <a:endParaRPr lang="en-IN"/>
          </a:p>
        </p:txBody>
      </p:sp>
      <p:sp>
        <p:nvSpPr>
          <p:cNvPr id="6" name="Footer Placeholder 5">
            <a:extLst>
              <a:ext uri="{FF2B5EF4-FFF2-40B4-BE49-F238E27FC236}">
                <a16:creationId xmlns:a16="http://schemas.microsoft.com/office/drawing/2014/main" id="{95C0B500-284A-05E0-DDB6-C177FCC5DC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C42EB4-3F2C-5E40-D868-D8BDF0FF69ED}"/>
              </a:ext>
            </a:extLst>
          </p:cNvPr>
          <p:cNvSpPr>
            <a:spLocks noGrp="1"/>
          </p:cNvSpPr>
          <p:nvPr>
            <p:ph type="sldNum" sz="quarter" idx="12"/>
          </p:nvPr>
        </p:nvSpPr>
        <p:spPr/>
        <p:txBody>
          <a:bodyPr/>
          <a:lstStyle/>
          <a:p>
            <a:fld id="{CF242C6A-776D-4B40-BF8E-F83285EA0125}" type="slidenum">
              <a:rPr lang="en-IN" smtClean="0"/>
              <a:t>‹#›</a:t>
            </a:fld>
            <a:endParaRPr lang="en-IN"/>
          </a:p>
        </p:txBody>
      </p:sp>
    </p:spTree>
    <p:extLst>
      <p:ext uri="{BB962C8B-B14F-4D97-AF65-F5344CB8AC3E}">
        <p14:creationId xmlns:p14="http://schemas.microsoft.com/office/powerpoint/2010/main" val="1872727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54AD9-4B6B-217A-08C1-96C10FE25C5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654C56-C2E8-6E4A-F4A0-183203EECE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100651-515E-8463-E864-CDAD1B046A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BDCDC9-9297-8DD2-1F45-6BCDF7EB7D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D97909-15A2-986C-41AE-42EBA3E61C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D6F67B6-0BA3-E208-A2C5-7BB55D7D9D52}"/>
              </a:ext>
            </a:extLst>
          </p:cNvPr>
          <p:cNvSpPr>
            <a:spLocks noGrp="1"/>
          </p:cNvSpPr>
          <p:nvPr>
            <p:ph type="dt" sz="half" idx="10"/>
          </p:nvPr>
        </p:nvSpPr>
        <p:spPr/>
        <p:txBody>
          <a:bodyPr/>
          <a:lstStyle/>
          <a:p>
            <a:fld id="{E1BD528B-6F58-4196-8BE9-6BD1E8705B8E}" type="datetimeFigureOut">
              <a:rPr lang="en-IN" smtClean="0"/>
              <a:t>01-08-2025</a:t>
            </a:fld>
            <a:endParaRPr lang="en-IN"/>
          </a:p>
        </p:txBody>
      </p:sp>
      <p:sp>
        <p:nvSpPr>
          <p:cNvPr id="8" name="Footer Placeholder 7">
            <a:extLst>
              <a:ext uri="{FF2B5EF4-FFF2-40B4-BE49-F238E27FC236}">
                <a16:creationId xmlns:a16="http://schemas.microsoft.com/office/drawing/2014/main" id="{1FF146AF-1629-63FE-3D99-CE3ECD86AC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90E92AB-5905-91BC-9CF3-BC6D8011BCBF}"/>
              </a:ext>
            </a:extLst>
          </p:cNvPr>
          <p:cNvSpPr>
            <a:spLocks noGrp="1"/>
          </p:cNvSpPr>
          <p:nvPr>
            <p:ph type="sldNum" sz="quarter" idx="12"/>
          </p:nvPr>
        </p:nvSpPr>
        <p:spPr/>
        <p:txBody>
          <a:bodyPr/>
          <a:lstStyle/>
          <a:p>
            <a:fld id="{CF242C6A-776D-4B40-BF8E-F83285EA0125}" type="slidenum">
              <a:rPr lang="en-IN" smtClean="0"/>
              <a:t>‹#›</a:t>
            </a:fld>
            <a:endParaRPr lang="en-IN"/>
          </a:p>
        </p:txBody>
      </p:sp>
    </p:spTree>
    <p:extLst>
      <p:ext uri="{BB962C8B-B14F-4D97-AF65-F5344CB8AC3E}">
        <p14:creationId xmlns:p14="http://schemas.microsoft.com/office/powerpoint/2010/main" val="2086879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E292E-97F5-7CE6-D8B6-D885997611E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605F12D-22E6-5A66-36EF-31ECD422B53C}"/>
              </a:ext>
            </a:extLst>
          </p:cNvPr>
          <p:cNvSpPr>
            <a:spLocks noGrp="1"/>
          </p:cNvSpPr>
          <p:nvPr>
            <p:ph type="dt" sz="half" idx="10"/>
          </p:nvPr>
        </p:nvSpPr>
        <p:spPr/>
        <p:txBody>
          <a:bodyPr/>
          <a:lstStyle/>
          <a:p>
            <a:fld id="{E1BD528B-6F58-4196-8BE9-6BD1E8705B8E}" type="datetimeFigureOut">
              <a:rPr lang="en-IN" smtClean="0"/>
              <a:t>01-08-2025</a:t>
            </a:fld>
            <a:endParaRPr lang="en-IN"/>
          </a:p>
        </p:txBody>
      </p:sp>
      <p:sp>
        <p:nvSpPr>
          <p:cNvPr id="4" name="Footer Placeholder 3">
            <a:extLst>
              <a:ext uri="{FF2B5EF4-FFF2-40B4-BE49-F238E27FC236}">
                <a16:creationId xmlns:a16="http://schemas.microsoft.com/office/drawing/2014/main" id="{F1AF3DE6-FB27-786B-A6A5-31AED390BDB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10ADFBF-E6FF-72DB-FE11-33658E5FEA58}"/>
              </a:ext>
            </a:extLst>
          </p:cNvPr>
          <p:cNvSpPr>
            <a:spLocks noGrp="1"/>
          </p:cNvSpPr>
          <p:nvPr>
            <p:ph type="sldNum" sz="quarter" idx="12"/>
          </p:nvPr>
        </p:nvSpPr>
        <p:spPr/>
        <p:txBody>
          <a:bodyPr/>
          <a:lstStyle/>
          <a:p>
            <a:fld id="{CF242C6A-776D-4B40-BF8E-F83285EA0125}" type="slidenum">
              <a:rPr lang="en-IN" smtClean="0"/>
              <a:t>‹#›</a:t>
            </a:fld>
            <a:endParaRPr lang="en-IN"/>
          </a:p>
        </p:txBody>
      </p:sp>
    </p:spTree>
    <p:extLst>
      <p:ext uri="{BB962C8B-B14F-4D97-AF65-F5344CB8AC3E}">
        <p14:creationId xmlns:p14="http://schemas.microsoft.com/office/powerpoint/2010/main" val="1624764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B3BECA-031C-4DC6-3B0B-D73A1B80E690}"/>
              </a:ext>
            </a:extLst>
          </p:cNvPr>
          <p:cNvSpPr>
            <a:spLocks noGrp="1"/>
          </p:cNvSpPr>
          <p:nvPr>
            <p:ph type="dt" sz="half" idx="10"/>
          </p:nvPr>
        </p:nvSpPr>
        <p:spPr/>
        <p:txBody>
          <a:bodyPr/>
          <a:lstStyle/>
          <a:p>
            <a:fld id="{E1BD528B-6F58-4196-8BE9-6BD1E8705B8E}" type="datetimeFigureOut">
              <a:rPr lang="en-IN" smtClean="0"/>
              <a:t>01-08-2025</a:t>
            </a:fld>
            <a:endParaRPr lang="en-IN"/>
          </a:p>
        </p:txBody>
      </p:sp>
      <p:sp>
        <p:nvSpPr>
          <p:cNvPr id="3" name="Footer Placeholder 2">
            <a:extLst>
              <a:ext uri="{FF2B5EF4-FFF2-40B4-BE49-F238E27FC236}">
                <a16:creationId xmlns:a16="http://schemas.microsoft.com/office/drawing/2014/main" id="{D310F7DB-1737-BA7E-CCE1-909948ED7EB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69211FC-D600-7C0B-E042-C299048E02A5}"/>
              </a:ext>
            </a:extLst>
          </p:cNvPr>
          <p:cNvSpPr>
            <a:spLocks noGrp="1"/>
          </p:cNvSpPr>
          <p:nvPr>
            <p:ph type="sldNum" sz="quarter" idx="12"/>
          </p:nvPr>
        </p:nvSpPr>
        <p:spPr/>
        <p:txBody>
          <a:bodyPr/>
          <a:lstStyle/>
          <a:p>
            <a:fld id="{CF242C6A-776D-4B40-BF8E-F83285EA0125}" type="slidenum">
              <a:rPr lang="en-IN" smtClean="0"/>
              <a:t>‹#›</a:t>
            </a:fld>
            <a:endParaRPr lang="en-IN"/>
          </a:p>
        </p:txBody>
      </p:sp>
    </p:spTree>
    <p:extLst>
      <p:ext uri="{BB962C8B-B14F-4D97-AF65-F5344CB8AC3E}">
        <p14:creationId xmlns:p14="http://schemas.microsoft.com/office/powerpoint/2010/main" val="3820214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9A4EA-D9DF-A9BE-3F90-EF858756F1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89E7BE1-99D3-AAEE-A061-D403B80540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9436A85-2A20-0EE0-350E-69E39DCA8D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13B4A0-F973-EF04-BF6F-32DAEA03BC6A}"/>
              </a:ext>
            </a:extLst>
          </p:cNvPr>
          <p:cNvSpPr>
            <a:spLocks noGrp="1"/>
          </p:cNvSpPr>
          <p:nvPr>
            <p:ph type="dt" sz="half" idx="10"/>
          </p:nvPr>
        </p:nvSpPr>
        <p:spPr/>
        <p:txBody>
          <a:bodyPr/>
          <a:lstStyle/>
          <a:p>
            <a:fld id="{E1BD528B-6F58-4196-8BE9-6BD1E8705B8E}" type="datetimeFigureOut">
              <a:rPr lang="en-IN" smtClean="0"/>
              <a:t>01-08-2025</a:t>
            </a:fld>
            <a:endParaRPr lang="en-IN"/>
          </a:p>
        </p:txBody>
      </p:sp>
      <p:sp>
        <p:nvSpPr>
          <p:cNvPr id="6" name="Footer Placeholder 5">
            <a:extLst>
              <a:ext uri="{FF2B5EF4-FFF2-40B4-BE49-F238E27FC236}">
                <a16:creationId xmlns:a16="http://schemas.microsoft.com/office/drawing/2014/main" id="{7E1325C8-199D-2A65-51BE-7FCC857563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F98D86-2DC6-7D41-1EEF-6C4E54B20EEB}"/>
              </a:ext>
            </a:extLst>
          </p:cNvPr>
          <p:cNvSpPr>
            <a:spLocks noGrp="1"/>
          </p:cNvSpPr>
          <p:nvPr>
            <p:ph type="sldNum" sz="quarter" idx="12"/>
          </p:nvPr>
        </p:nvSpPr>
        <p:spPr/>
        <p:txBody>
          <a:bodyPr/>
          <a:lstStyle/>
          <a:p>
            <a:fld id="{CF242C6A-776D-4B40-BF8E-F83285EA0125}" type="slidenum">
              <a:rPr lang="en-IN" smtClean="0"/>
              <a:t>‹#›</a:t>
            </a:fld>
            <a:endParaRPr lang="en-IN"/>
          </a:p>
        </p:txBody>
      </p:sp>
    </p:spTree>
    <p:extLst>
      <p:ext uri="{BB962C8B-B14F-4D97-AF65-F5344CB8AC3E}">
        <p14:creationId xmlns:p14="http://schemas.microsoft.com/office/powerpoint/2010/main" val="2268995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91712-5177-16D5-EFED-B73E8E4EBD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6E29629-9D71-2E27-299B-B4E4610E7F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310505B-75B4-FB72-8E49-8B0BE3C616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19BF71-3870-E001-5795-4E254B8AF8AF}"/>
              </a:ext>
            </a:extLst>
          </p:cNvPr>
          <p:cNvSpPr>
            <a:spLocks noGrp="1"/>
          </p:cNvSpPr>
          <p:nvPr>
            <p:ph type="dt" sz="half" idx="10"/>
          </p:nvPr>
        </p:nvSpPr>
        <p:spPr/>
        <p:txBody>
          <a:bodyPr/>
          <a:lstStyle/>
          <a:p>
            <a:fld id="{E1BD528B-6F58-4196-8BE9-6BD1E8705B8E}" type="datetimeFigureOut">
              <a:rPr lang="en-IN" smtClean="0"/>
              <a:t>01-08-2025</a:t>
            </a:fld>
            <a:endParaRPr lang="en-IN"/>
          </a:p>
        </p:txBody>
      </p:sp>
      <p:sp>
        <p:nvSpPr>
          <p:cNvPr id="6" name="Footer Placeholder 5">
            <a:extLst>
              <a:ext uri="{FF2B5EF4-FFF2-40B4-BE49-F238E27FC236}">
                <a16:creationId xmlns:a16="http://schemas.microsoft.com/office/drawing/2014/main" id="{E666777E-9F17-130B-800F-6CAC301049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330ADF-4476-9858-E81B-72AFCCB51BC4}"/>
              </a:ext>
            </a:extLst>
          </p:cNvPr>
          <p:cNvSpPr>
            <a:spLocks noGrp="1"/>
          </p:cNvSpPr>
          <p:nvPr>
            <p:ph type="sldNum" sz="quarter" idx="12"/>
          </p:nvPr>
        </p:nvSpPr>
        <p:spPr/>
        <p:txBody>
          <a:bodyPr/>
          <a:lstStyle/>
          <a:p>
            <a:fld id="{CF242C6A-776D-4B40-BF8E-F83285EA0125}" type="slidenum">
              <a:rPr lang="en-IN" smtClean="0"/>
              <a:t>‹#›</a:t>
            </a:fld>
            <a:endParaRPr lang="en-IN"/>
          </a:p>
        </p:txBody>
      </p:sp>
    </p:spTree>
    <p:extLst>
      <p:ext uri="{BB962C8B-B14F-4D97-AF65-F5344CB8AC3E}">
        <p14:creationId xmlns:p14="http://schemas.microsoft.com/office/powerpoint/2010/main" val="1083488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317587-9EFA-A30B-388D-CC02594B2F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2752B5-8BB6-C9CC-A97E-F3E61D6F89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093DDC-6CE6-0CE2-BD19-052AAE009A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BD528B-6F58-4196-8BE9-6BD1E8705B8E}" type="datetimeFigureOut">
              <a:rPr lang="en-IN" smtClean="0"/>
              <a:t>01-08-2025</a:t>
            </a:fld>
            <a:endParaRPr lang="en-IN"/>
          </a:p>
        </p:txBody>
      </p:sp>
      <p:sp>
        <p:nvSpPr>
          <p:cNvPr id="5" name="Footer Placeholder 4">
            <a:extLst>
              <a:ext uri="{FF2B5EF4-FFF2-40B4-BE49-F238E27FC236}">
                <a16:creationId xmlns:a16="http://schemas.microsoft.com/office/drawing/2014/main" id="{6A1FCA1F-8F02-2D65-CCEA-DC3046D35D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3D2C5D2-7539-63D9-0244-1BCB0A297A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42C6A-776D-4B40-BF8E-F83285EA0125}" type="slidenum">
              <a:rPr lang="en-IN" smtClean="0"/>
              <a:t>‹#›</a:t>
            </a:fld>
            <a:endParaRPr lang="en-IN"/>
          </a:p>
        </p:txBody>
      </p:sp>
    </p:spTree>
    <p:extLst>
      <p:ext uri="{BB962C8B-B14F-4D97-AF65-F5344CB8AC3E}">
        <p14:creationId xmlns:p14="http://schemas.microsoft.com/office/powerpoint/2010/main" val="1503059874"/>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4" descr="Data Analysis Wallpapers Videos">
            <a:extLst>
              <a:ext uri="{FF2B5EF4-FFF2-40B4-BE49-F238E27FC236}">
                <a16:creationId xmlns:a16="http://schemas.microsoft.com/office/drawing/2014/main" id="{FA572B84-88BA-6E9B-DA48-8A92F78292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8209935"/>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6" descr="Analytics Background: Over 271,063 Royalty-Free Licensable Stock  Illustrations &amp; Drawings | Shutterstock">
            <a:extLst>
              <a:ext uri="{FF2B5EF4-FFF2-40B4-BE49-F238E27FC236}">
                <a16:creationId xmlns:a16="http://schemas.microsoft.com/office/drawing/2014/main" id="{385A2EA5-D2EF-540E-657D-B4206C86042F}"/>
              </a:ext>
            </a:extLst>
          </p:cNvPr>
          <p:cNvSpPr>
            <a:spLocks noChangeAspect="1" noChangeArrowheads="1"/>
          </p:cNvSpPr>
          <p:nvPr/>
        </p:nvSpPr>
        <p:spPr bwMode="auto">
          <a:xfrm>
            <a:off x="3532239" y="865239"/>
            <a:ext cx="2716161" cy="271616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id="{7DF02CF5-78A8-7782-6AD8-3E196E0A89E9}"/>
              </a:ext>
            </a:extLst>
          </p:cNvPr>
          <p:cNvSpPr>
            <a:spLocks noGrp="1"/>
          </p:cNvSpPr>
          <p:nvPr>
            <p:ph type="ctrTitle"/>
          </p:nvPr>
        </p:nvSpPr>
        <p:spPr>
          <a:xfrm>
            <a:off x="1418301" y="2897815"/>
            <a:ext cx="4847303" cy="646471"/>
          </a:xfrm>
        </p:spPr>
        <p:txBody>
          <a:bodyPr>
            <a:normAutofit/>
          </a:bodyPr>
          <a:lstStyle/>
          <a:p>
            <a:r>
              <a:rPr lang="en-IN" sz="3600" b="1" dirty="0">
                <a:solidFill>
                  <a:schemeClr val="bg1"/>
                </a:solidFill>
                <a:effectLst>
                  <a:outerShdw blurRad="38100" dist="38100" dir="2700000" algn="tl">
                    <a:srgbClr val="000000">
                      <a:alpha val="43137"/>
                    </a:srgbClr>
                  </a:outerShdw>
                </a:effectLst>
              </a:rPr>
              <a:t>IT Ticket Analysis  </a:t>
            </a:r>
          </a:p>
        </p:txBody>
      </p:sp>
      <p:sp>
        <p:nvSpPr>
          <p:cNvPr id="3" name="Subtitle 2">
            <a:extLst>
              <a:ext uri="{FF2B5EF4-FFF2-40B4-BE49-F238E27FC236}">
                <a16:creationId xmlns:a16="http://schemas.microsoft.com/office/drawing/2014/main" id="{C2D6D93C-7392-651F-616C-1379255724E1}"/>
              </a:ext>
            </a:extLst>
          </p:cNvPr>
          <p:cNvSpPr>
            <a:spLocks noGrp="1"/>
          </p:cNvSpPr>
          <p:nvPr>
            <p:ph type="subTitle" idx="1"/>
          </p:nvPr>
        </p:nvSpPr>
        <p:spPr>
          <a:xfrm>
            <a:off x="1880418" y="3640149"/>
            <a:ext cx="3923070" cy="1195106"/>
          </a:xfrm>
        </p:spPr>
        <p:txBody>
          <a:bodyPr/>
          <a:lstStyle/>
          <a:p>
            <a:r>
              <a:rPr lang="en-US" b="1" dirty="0">
                <a:solidFill>
                  <a:schemeClr val="bg1"/>
                </a:solidFill>
                <a:latin typeface="Californian FB" panose="0207040306080B030204" pitchFamily="18" charset="0"/>
              </a:rPr>
              <a:t>Shalakya Sen</a:t>
            </a:r>
          </a:p>
          <a:p>
            <a:r>
              <a:rPr lang="en-US" b="1" dirty="0">
                <a:solidFill>
                  <a:schemeClr val="bg1"/>
                </a:solidFill>
                <a:latin typeface="Californian FB" panose="0207040306080B030204" pitchFamily="18" charset="0"/>
              </a:rPr>
              <a:t>27/07/2025</a:t>
            </a:r>
            <a:endParaRPr lang="en-IN" b="1" dirty="0">
              <a:solidFill>
                <a:schemeClr val="bg1"/>
              </a:solidFill>
              <a:latin typeface="Californian FB" panose="0207040306080B030204" pitchFamily="18" charset="0"/>
            </a:endParaRPr>
          </a:p>
          <a:p>
            <a:endParaRPr lang="en-IN" dirty="0">
              <a:solidFill>
                <a:schemeClr val="bg1"/>
              </a:solidFill>
            </a:endParaRPr>
          </a:p>
        </p:txBody>
      </p:sp>
      <p:sp>
        <p:nvSpPr>
          <p:cNvPr id="4" name="Subtitle 2">
            <a:extLst>
              <a:ext uri="{FF2B5EF4-FFF2-40B4-BE49-F238E27FC236}">
                <a16:creationId xmlns:a16="http://schemas.microsoft.com/office/drawing/2014/main" id="{AD222578-1A3F-DEA4-460D-D825A4B1AEDD}"/>
              </a:ext>
            </a:extLst>
          </p:cNvPr>
          <p:cNvSpPr txBox="1">
            <a:spLocks/>
          </p:cNvSpPr>
          <p:nvPr/>
        </p:nvSpPr>
        <p:spPr>
          <a:xfrm>
            <a:off x="8600768" y="429505"/>
            <a:ext cx="3276600" cy="72890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3200" b="1" dirty="0">
                <a:ln w="0"/>
                <a:solidFill>
                  <a:schemeClr val="bg1"/>
                </a:solidFill>
                <a:effectLst>
                  <a:outerShdw blurRad="38100" dist="19050" dir="2700000" algn="tl" rotWithShape="0">
                    <a:schemeClr val="dk1">
                      <a:alpha val="40000"/>
                    </a:schemeClr>
                  </a:outerShdw>
                </a:effectLst>
                <a:latin typeface="Baskerville Old Face" panose="02020602080505020303" pitchFamily="18" charset="0"/>
              </a:rPr>
              <a:t>FP20 ANALYTICS</a:t>
            </a:r>
          </a:p>
        </p:txBody>
      </p:sp>
      <p:pic>
        <p:nvPicPr>
          <p:cNvPr id="5" name="Picture 4">
            <a:extLst>
              <a:ext uri="{FF2B5EF4-FFF2-40B4-BE49-F238E27FC236}">
                <a16:creationId xmlns:a16="http://schemas.microsoft.com/office/drawing/2014/main" id="{A42AD3AD-6C95-B91B-DF5E-C047275D8CF8}"/>
              </a:ext>
            </a:extLst>
          </p:cNvPr>
          <p:cNvPicPr>
            <a:picLocks noChangeAspect="1"/>
          </p:cNvPicPr>
          <p:nvPr/>
        </p:nvPicPr>
        <p:blipFill>
          <a:blip r:embed="rId3">
            <a:extLst>
              <a:ext uri="{28A0092B-C50C-407E-A947-70E740481C1C}">
                <a14:useLocalDpi xmlns:a14="http://schemas.microsoft.com/office/drawing/2010/main" val="0"/>
              </a:ext>
            </a:extLst>
          </a:blip>
          <a:srcRect l="12248" t="13171" r="71816" b="16488"/>
          <a:stretch>
            <a:fillRect/>
          </a:stretch>
        </p:blipFill>
        <p:spPr>
          <a:xfrm>
            <a:off x="7659330" y="179332"/>
            <a:ext cx="1162662" cy="1071992"/>
          </a:xfrm>
          <a:prstGeom prst="rect">
            <a:avLst/>
          </a:prstGeom>
        </p:spPr>
      </p:pic>
      <p:sp>
        <p:nvSpPr>
          <p:cNvPr id="6" name="Subtitle 2">
            <a:extLst>
              <a:ext uri="{FF2B5EF4-FFF2-40B4-BE49-F238E27FC236}">
                <a16:creationId xmlns:a16="http://schemas.microsoft.com/office/drawing/2014/main" id="{676C60DA-DE1E-D4E0-85FD-3CCA9421B52B}"/>
              </a:ext>
            </a:extLst>
          </p:cNvPr>
          <p:cNvSpPr txBox="1">
            <a:spLocks/>
          </p:cNvSpPr>
          <p:nvPr/>
        </p:nvSpPr>
        <p:spPr>
          <a:xfrm>
            <a:off x="1179871" y="2084682"/>
            <a:ext cx="5751870" cy="145960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4400" b="1" dirty="0">
                <a:ln w="0"/>
                <a:solidFill>
                  <a:schemeClr val="bg1"/>
                </a:solidFill>
                <a:effectLst>
                  <a:outerShdw blurRad="38100" dist="19050" dir="2700000" algn="tl" rotWithShape="0">
                    <a:schemeClr val="dk1">
                      <a:alpha val="40000"/>
                    </a:schemeClr>
                  </a:outerShdw>
                </a:effectLst>
                <a:latin typeface="Baskerville Old Face" panose="02020602080505020303" pitchFamily="18" charset="0"/>
              </a:rPr>
              <a:t>FP20 ANALYTICS</a:t>
            </a:r>
          </a:p>
        </p:txBody>
      </p:sp>
      <p:sp>
        <p:nvSpPr>
          <p:cNvPr id="7" name="AutoShape 2" descr="Analytics Background: Over 271,063 Royalty-Free Licensable Stock  Illustrations &amp; Drawings | Shutterstock">
            <a:extLst>
              <a:ext uri="{FF2B5EF4-FFF2-40B4-BE49-F238E27FC236}">
                <a16:creationId xmlns:a16="http://schemas.microsoft.com/office/drawing/2014/main" id="{ACADAC95-428A-4617-61FE-6F892823116F}"/>
              </a:ext>
            </a:extLst>
          </p:cNvPr>
          <p:cNvSpPr>
            <a:spLocks noChangeAspect="1" noChangeArrowheads="1"/>
          </p:cNvSpPr>
          <p:nvPr/>
        </p:nvSpPr>
        <p:spPr bwMode="auto">
          <a:xfrm>
            <a:off x="7044811" y="2480186"/>
            <a:ext cx="3515033" cy="35150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AutoShape 3">
            <a:extLst>
              <a:ext uri="{FF2B5EF4-FFF2-40B4-BE49-F238E27FC236}">
                <a16:creationId xmlns:a16="http://schemas.microsoft.com/office/drawing/2014/main" id="{BE374B7D-EBCF-F8DF-3CE6-42B26366B449}"/>
              </a:ext>
            </a:extLst>
          </p:cNvPr>
          <p:cNvSpPr/>
          <p:nvPr/>
        </p:nvSpPr>
        <p:spPr>
          <a:xfrm flipV="1">
            <a:off x="1357682" y="3543179"/>
            <a:ext cx="5574059" cy="37114"/>
          </a:xfrm>
          <a:prstGeom prst="line">
            <a:avLst/>
          </a:prstGeom>
          <a:ln w="76200" cap="rnd">
            <a:solidFill>
              <a:srgbClr val="F5F5F5"/>
            </a:solidFill>
            <a:prstDash val="solid"/>
            <a:headEnd type="none" w="sm" len="sm"/>
            <a:tailEnd type="none" w="sm" len="sm"/>
          </a:ln>
        </p:spPr>
      </p:sp>
    </p:spTree>
    <p:extLst>
      <p:ext uri="{BB962C8B-B14F-4D97-AF65-F5344CB8AC3E}">
        <p14:creationId xmlns:p14="http://schemas.microsoft.com/office/powerpoint/2010/main" val="2639194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7C3B9AD-9BC6-7274-BD05-C45D617F9260}"/>
              </a:ext>
            </a:extLst>
          </p:cNvPr>
          <p:cNvSpPr>
            <a:spLocks noGrp="1"/>
          </p:cNvSpPr>
          <p:nvPr>
            <p:ph sz="half" idx="2"/>
          </p:nvPr>
        </p:nvSpPr>
        <p:spPr>
          <a:xfrm>
            <a:off x="6172201" y="2624778"/>
            <a:ext cx="5181600" cy="2753031"/>
          </a:xfrm>
          <a:gradFill>
            <a:gsLst>
              <a:gs pos="0">
                <a:schemeClr val="accent4">
                  <a:lumMod val="5000"/>
                  <a:lumOff val="95000"/>
                </a:schemeClr>
              </a:gs>
              <a:gs pos="100000">
                <a:schemeClr val="accent4">
                  <a:lumMod val="45000"/>
                  <a:lumOff val="55000"/>
                </a:schemeClr>
              </a:gs>
              <a:gs pos="83000">
                <a:schemeClr val="accent4">
                  <a:lumMod val="45000"/>
                  <a:lumOff val="55000"/>
                </a:schemeClr>
              </a:gs>
              <a:gs pos="100000">
                <a:schemeClr val="accent4">
                  <a:lumMod val="30000"/>
                  <a:lumOff val="70000"/>
                </a:schemeClr>
              </a:gs>
            </a:gsLst>
            <a:path path="shape">
              <a:fillToRect l="50000" t="50000" r="50000" b="50000"/>
            </a:path>
          </a:gradFill>
        </p:spPr>
        <p:txBody>
          <a:bodyPr vert="horz" lIns="91440" tIns="45720" rIns="91440" bIns="45720" rtlCol="0">
            <a:normAutofit/>
          </a:bodyPr>
          <a:lstStyle/>
          <a:p>
            <a:r>
              <a:rPr lang="en-US" sz="1800" dirty="0"/>
              <a:t>Satisfaction Level 5 with 50,770 tickets a strong indicator of successful resolution and positive user experience.</a:t>
            </a:r>
          </a:p>
          <a:p>
            <a:r>
              <a:rPr lang="en-US" sz="1800" dirty="0"/>
              <a:t>We can investigate the root causes behind Level 1 and 2 feedback focus on response time &amp; resolution accuracy. </a:t>
            </a:r>
          </a:p>
          <a:p>
            <a:r>
              <a:rPr lang="en-US" sz="1800" dirty="0"/>
              <a:t>We can consider using AI-driven sentiment analysis or ticket tagging to proactively flag risky tickets that might fall into lower satisfaction categories.</a:t>
            </a:r>
          </a:p>
          <a:p>
            <a:endParaRPr lang="en-IN" sz="1800" dirty="0"/>
          </a:p>
        </p:txBody>
      </p:sp>
      <p:sp>
        <p:nvSpPr>
          <p:cNvPr id="5" name="Title 1">
            <a:extLst>
              <a:ext uri="{FF2B5EF4-FFF2-40B4-BE49-F238E27FC236}">
                <a16:creationId xmlns:a16="http://schemas.microsoft.com/office/drawing/2014/main" id="{8530CBA1-D512-5467-90F2-B7E14932C90B}"/>
              </a:ext>
            </a:extLst>
          </p:cNvPr>
          <p:cNvSpPr txBox="1">
            <a:spLocks/>
          </p:cNvSpPr>
          <p:nvPr/>
        </p:nvSpPr>
        <p:spPr>
          <a:xfrm>
            <a:off x="0" y="0"/>
            <a:ext cx="12192000" cy="963561"/>
          </a:xfrm>
          <a:prstGeom prst="rect">
            <a:avLst/>
          </a:prstGeom>
          <a:gradFill flip="none" rotWithShape="1">
            <a:gsLst>
              <a:gs pos="0">
                <a:schemeClr val="accent1">
                  <a:lumMod val="88000"/>
                </a:schemeClr>
              </a:gs>
              <a:gs pos="75000">
                <a:schemeClr val="accent1">
                  <a:lumMod val="89000"/>
                </a:schemeClr>
              </a:gs>
              <a:gs pos="69000">
                <a:schemeClr val="accent1">
                  <a:lumMod val="75000"/>
                </a:schemeClr>
              </a:gs>
              <a:gs pos="97000">
                <a:schemeClr val="accent1">
                  <a:lumMod val="70000"/>
                </a:schemeClr>
              </a:gs>
            </a:gsLst>
            <a:path path="rect">
              <a:fillToRect l="100000" t="100000"/>
            </a:path>
            <a:tileRect r="-100000" b="-100000"/>
          </a:gradFill>
          <a:ln w="38100">
            <a:solidFill>
              <a:srgbClr val="F5F5F5"/>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bg1"/>
                </a:solidFill>
                <a:latin typeface="Arial Rounded MT Bold" panose="020F0704030504030204" pitchFamily="34" charset="0"/>
              </a:rPr>
              <a:t>Satisfaction Level wise Ticket Count </a:t>
            </a:r>
            <a:endParaRPr lang="en-IN" sz="3200" b="1" dirty="0">
              <a:solidFill>
                <a:schemeClr val="bg1"/>
              </a:solidFill>
              <a:latin typeface="Arial Rounded MT Bold" panose="020F0704030504030204" pitchFamily="34" charset="0"/>
            </a:endParaRPr>
          </a:p>
        </p:txBody>
      </p:sp>
      <p:pic>
        <p:nvPicPr>
          <p:cNvPr id="7" name="Picture 6">
            <a:extLst>
              <a:ext uri="{FF2B5EF4-FFF2-40B4-BE49-F238E27FC236}">
                <a16:creationId xmlns:a16="http://schemas.microsoft.com/office/drawing/2014/main" id="{492C2F40-7B14-53F0-E765-B531C09BEF92}"/>
              </a:ext>
            </a:extLst>
          </p:cNvPr>
          <p:cNvPicPr>
            <a:picLocks noChangeAspect="1"/>
          </p:cNvPicPr>
          <p:nvPr/>
        </p:nvPicPr>
        <p:blipFill>
          <a:blip r:embed="rId2"/>
          <a:stretch>
            <a:fillRect/>
          </a:stretch>
        </p:blipFill>
        <p:spPr>
          <a:xfrm>
            <a:off x="197616" y="1913233"/>
            <a:ext cx="5822185" cy="4176122"/>
          </a:xfrm>
          <a:prstGeom prst="rect">
            <a:avLst/>
          </a:prstGeom>
        </p:spPr>
      </p:pic>
    </p:spTree>
    <p:extLst>
      <p:ext uri="{BB962C8B-B14F-4D97-AF65-F5344CB8AC3E}">
        <p14:creationId xmlns:p14="http://schemas.microsoft.com/office/powerpoint/2010/main" val="2322842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F6F85-C061-4D2B-2FD5-2866359B6D3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21D09B2-5123-3600-22AE-94EFD742E52A}"/>
              </a:ext>
            </a:extLst>
          </p:cNvPr>
          <p:cNvSpPr>
            <a:spLocks noGrp="1"/>
          </p:cNvSpPr>
          <p:nvPr>
            <p:ph sz="half" idx="1"/>
          </p:nvPr>
        </p:nvSpPr>
        <p:spPr/>
        <p:txBody>
          <a:bodyPr/>
          <a:lstStyle/>
          <a:p>
            <a:endParaRPr lang="en-IN"/>
          </a:p>
        </p:txBody>
      </p:sp>
      <p:sp>
        <p:nvSpPr>
          <p:cNvPr id="4" name="Content Placeholder 3">
            <a:extLst>
              <a:ext uri="{FF2B5EF4-FFF2-40B4-BE49-F238E27FC236}">
                <a16:creationId xmlns:a16="http://schemas.microsoft.com/office/drawing/2014/main" id="{016F43E7-C736-ED82-648E-B25D13E2CB5D}"/>
              </a:ext>
            </a:extLst>
          </p:cNvPr>
          <p:cNvSpPr>
            <a:spLocks noGrp="1"/>
          </p:cNvSpPr>
          <p:nvPr>
            <p:ph sz="half" idx="2"/>
          </p:nvPr>
        </p:nvSpPr>
        <p:spPr/>
        <p:txBody>
          <a:bodyPr/>
          <a:lstStyle/>
          <a:p>
            <a:endParaRPr lang="en-IN"/>
          </a:p>
        </p:txBody>
      </p:sp>
      <p:sp>
        <p:nvSpPr>
          <p:cNvPr id="5" name="Title 1">
            <a:extLst>
              <a:ext uri="{FF2B5EF4-FFF2-40B4-BE49-F238E27FC236}">
                <a16:creationId xmlns:a16="http://schemas.microsoft.com/office/drawing/2014/main" id="{82B66B6D-90F0-93FB-A565-B83DD7843779}"/>
              </a:ext>
            </a:extLst>
          </p:cNvPr>
          <p:cNvSpPr txBox="1">
            <a:spLocks/>
          </p:cNvSpPr>
          <p:nvPr/>
        </p:nvSpPr>
        <p:spPr>
          <a:xfrm>
            <a:off x="0" y="-786581"/>
            <a:ext cx="12192000" cy="7644581"/>
          </a:xfrm>
          <a:prstGeom prst="rect">
            <a:avLst/>
          </a:prstGeom>
          <a:gradFill flip="none" rotWithShape="1">
            <a:gsLst>
              <a:gs pos="0">
                <a:schemeClr val="accent1">
                  <a:lumMod val="88000"/>
                </a:schemeClr>
              </a:gs>
              <a:gs pos="87000">
                <a:schemeClr val="accent1">
                  <a:lumMod val="89000"/>
                </a:schemeClr>
              </a:gs>
              <a:gs pos="56000">
                <a:schemeClr val="accent1">
                  <a:lumMod val="75000"/>
                </a:schemeClr>
              </a:gs>
              <a:gs pos="97000">
                <a:schemeClr val="accent1">
                  <a:lumMod val="70000"/>
                </a:schemeClr>
              </a:gs>
            </a:gsLst>
            <a:path path="rect">
              <a:fillToRect l="100000" t="100000"/>
            </a:path>
            <a:tileRect r="-100000" b="-100000"/>
          </a:gradFill>
          <a:ln w="38100">
            <a:solidFill>
              <a:srgbClr val="F5F5F5"/>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chemeClr val="bg1"/>
                </a:solidFill>
                <a:latin typeface="Arial Rounded MT Bold" panose="020F0704030504030204" pitchFamily="34" charset="0"/>
              </a:rPr>
              <a:t>Insightful Observations</a:t>
            </a:r>
            <a:endParaRPr lang="en-IN" sz="36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3246257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E7257D4-755C-989A-B8D6-D62B4A35B2D0}"/>
              </a:ext>
            </a:extLst>
          </p:cNvPr>
          <p:cNvSpPr>
            <a:spLocks noGrp="1"/>
          </p:cNvSpPr>
          <p:nvPr>
            <p:ph sz="half" idx="2"/>
          </p:nvPr>
        </p:nvSpPr>
        <p:spPr>
          <a:xfrm>
            <a:off x="6359013" y="2346735"/>
            <a:ext cx="5181600" cy="3473962"/>
          </a:xfrm>
          <a:gradFill>
            <a:gsLst>
              <a:gs pos="0">
                <a:schemeClr val="accent4">
                  <a:lumMod val="5000"/>
                  <a:lumOff val="95000"/>
                </a:schemeClr>
              </a:gs>
              <a:gs pos="100000">
                <a:schemeClr val="accent4">
                  <a:lumMod val="45000"/>
                  <a:lumOff val="55000"/>
                </a:schemeClr>
              </a:gs>
              <a:gs pos="83000">
                <a:schemeClr val="accent4">
                  <a:lumMod val="45000"/>
                  <a:lumOff val="55000"/>
                </a:schemeClr>
              </a:gs>
              <a:gs pos="100000">
                <a:schemeClr val="accent4">
                  <a:lumMod val="30000"/>
                  <a:lumOff val="70000"/>
                </a:schemeClr>
              </a:gs>
            </a:gsLst>
            <a:path path="shape">
              <a:fillToRect l="50000" t="50000" r="50000" b="50000"/>
            </a:path>
          </a:gradFill>
        </p:spPr>
        <p:txBody>
          <a:bodyPr vert="horz" lIns="91440" tIns="45720" rIns="91440" bIns="45720" rtlCol="0">
            <a:normAutofit/>
          </a:bodyPr>
          <a:lstStyle/>
          <a:p>
            <a:r>
              <a:rPr lang="en-US" sz="1800" dirty="0"/>
              <a:t>We have to reduce resolution times in the Hardware department, which is the slowest despite the lowest ticket volume, indicating inefficiency or lack of resources.</a:t>
            </a:r>
          </a:p>
          <a:p>
            <a:r>
              <a:rPr lang="en-US" sz="1800" dirty="0"/>
              <a:t>We have to sustain the quick response time in Login Access but  need to investigate why satisfaction is not higher despite speedy resolution.</a:t>
            </a:r>
          </a:p>
          <a:p>
            <a:r>
              <a:rPr lang="en-US" sz="1800" dirty="0"/>
              <a:t>This bar graph will help the management to plan department wise specific improvements, resource reallocation and also ensures balanced focus on speed, volume handling, and user experience.</a:t>
            </a:r>
          </a:p>
          <a:p>
            <a:endParaRPr lang="en-IN" sz="1800" dirty="0"/>
          </a:p>
        </p:txBody>
      </p:sp>
      <p:sp>
        <p:nvSpPr>
          <p:cNvPr id="5" name="Title 1">
            <a:extLst>
              <a:ext uri="{FF2B5EF4-FFF2-40B4-BE49-F238E27FC236}">
                <a16:creationId xmlns:a16="http://schemas.microsoft.com/office/drawing/2014/main" id="{FC5B6754-D3C6-A052-FEE7-5BD2D1578310}"/>
              </a:ext>
            </a:extLst>
          </p:cNvPr>
          <p:cNvSpPr txBox="1">
            <a:spLocks/>
          </p:cNvSpPr>
          <p:nvPr/>
        </p:nvSpPr>
        <p:spPr>
          <a:xfrm>
            <a:off x="0" y="0"/>
            <a:ext cx="12192000" cy="963561"/>
          </a:xfrm>
          <a:prstGeom prst="rect">
            <a:avLst/>
          </a:prstGeom>
          <a:gradFill flip="none" rotWithShape="1">
            <a:gsLst>
              <a:gs pos="0">
                <a:schemeClr val="accent1">
                  <a:lumMod val="88000"/>
                </a:schemeClr>
              </a:gs>
              <a:gs pos="75000">
                <a:schemeClr val="accent1">
                  <a:lumMod val="89000"/>
                </a:schemeClr>
              </a:gs>
              <a:gs pos="69000">
                <a:schemeClr val="accent1">
                  <a:lumMod val="75000"/>
                </a:schemeClr>
              </a:gs>
              <a:gs pos="97000">
                <a:schemeClr val="accent1">
                  <a:lumMod val="70000"/>
                </a:schemeClr>
              </a:gs>
            </a:gsLst>
            <a:path path="rect">
              <a:fillToRect l="100000" t="100000"/>
            </a:path>
            <a:tileRect r="-100000" b="-100000"/>
          </a:gradFill>
          <a:ln w="38100">
            <a:solidFill>
              <a:srgbClr val="F5F5F5"/>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bg1"/>
                </a:solidFill>
                <a:latin typeface="Arial Rounded MT Bold" panose="020F0704030504030204" pitchFamily="34" charset="0"/>
              </a:rPr>
              <a:t>Department wise Core Analysis</a:t>
            </a:r>
            <a:endParaRPr lang="en-IN" sz="3200" b="1" dirty="0">
              <a:solidFill>
                <a:schemeClr val="bg1"/>
              </a:solidFill>
              <a:latin typeface="Arial Rounded MT Bold" panose="020F0704030504030204" pitchFamily="34" charset="0"/>
            </a:endParaRPr>
          </a:p>
        </p:txBody>
      </p:sp>
      <p:pic>
        <p:nvPicPr>
          <p:cNvPr id="7" name="Picture 6">
            <a:extLst>
              <a:ext uri="{FF2B5EF4-FFF2-40B4-BE49-F238E27FC236}">
                <a16:creationId xmlns:a16="http://schemas.microsoft.com/office/drawing/2014/main" id="{A65F8049-9195-DBC0-5A88-342CB81358A7}"/>
              </a:ext>
            </a:extLst>
          </p:cNvPr>
          <p:cNvPicPr>
            <a:picLocks noChangeAspect="1"/>
          </p:cNvPicPr>
          <p:nvPr/>
        </p:nvPicPr>
        <p:blipFill>
          <a:blip r:embed="rId2"/>
          <a:stretch>
            <a:fillRect/>
          </a:stretch>
        </p:blipFill>
        <p:spPr>
          <a:xfrm>
            <a:off x="267331" y="1910185"/>
            <a:ext cx="5779509" cy="4182218"/>
          </a:xfrm>
          <a:prstGeom prst="rect">
            <a:avLst/>
          </a:prstGeom>
        </p:spPr>
      </p:pic>
    </p:spTree>
    <p:extLst>
      <p:ext uri="{BB962C8B-B14F-4D97-AF65-F5344CB8AC3E}">
        <p14:creationId xmlns:p14="http://schemas.microsoft.com/office/powerpoint/2010/main" val="3466701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FED85A2-BA63-06C9-BD36-D4D001C0C759}"/>
              </a:ext>
            </a:extLst>
          </p:cNvPr>
          <p:cNvPicPr>
            <a:picLocks noGrp="1" noChangeAspect="1"/>
          </p:cNvPicPr>
          <p:nvPr>
            <p:ph sz="half" idx="1"/>
          </p:nvPr>
        </p:nvPicPr>
        <p:blipFill>
          <a:blip r:embed="rId2"/>
          <a:stretch>
            <a:fillRect/>
          </a:stretch>
        </p:blipFill>
        <p:spPr>
          <a:xfrm>
            <a:off x="838200" y="2095743"/>
            <a:ext cx="5045103" cy="3498812"/>
          </a:xfrm>
        </p:spPr>
      </p:pic>
      <p:sp>
        <p:nvSpPr>
          <p:cNvPr id="4" name="Content Placeholder 3">
            <a:extLst>
              <a:ext uri="{FF2B5EF4-FFF2-40B4-BE49-F238E27FC236}">
                <a16:creationId xmlns:a16="http://schemas.microsoft.com/office/drawing/2014/main" id="{5D3D3DA6-3B3E-94BE-5E27-B35C5A6BF70D}"/>
              </a:ext>
            </a:extLst>
          </p:cNvPr>
          <p:cNvSpPr>
            <a:spLocks noGrp="1"/>
          </p:cNvSpPr>
          <p:nvPr>
            <p:ph sz="half" idx="2"/>
          </p:nvPr>
        </p:nvSpPr>
        <p:spPr>
          <a:xfrm>
            <a:off x="6172200" y="2139988"/>
            <a:ext cx="5181600" cy="3410322"/>
          </a:xfrm>
          <a:gradFill>
            <a:gsLst>
              <a:gs pos="0">
                <a:schemeClr val="accent4">
                  <a:lumMod val="5000"/>
                  <a:lumOff val="95000"/>
                </a:schemeClr>
              </a:gs>
              <a:gs pos="100000">
                <a:schemeClr val="accent4">
                  <a:lumMod val="45000"/>
                  <a:lumOff val="55000"/>
                </a:schemeClr>
              </a:gs>
              <a:gs pos="83000">
                <a:schemeClr val="accent4">
                  <a:lumMod val="45000"/>
                  <a:lumOff val="55000"/>
                </a:schemeClr>
              </a:gs>
              <a:gs pos="100000">
                <a:schemeClr val="accent4">
                  <a:lumMod val="30000"/>
                  <a:lumOff val="70000"/>
                </a:schemeClr>
              </a:gs>
            </a:gsLst>
            <a:path path="shape">
              <a:fillToRect l="50000" t="50000" r="50000" b="50000"/>
            </a:path>
          </a:gradFill>
        </p:spPr>
        <p:txBody>
          <a:bodyPr vert="horz" lIns="91440" tIns="45720" rIns="91440" bIns="45720" rtlCol="0">
            <a:normAutofit/>
          </a:bodyPr>
          <a:lstStyle/>
          <a:p>
            <a:r>
              <a:rPr lang="en-US" sz="1800" dirty="0"/>
              <a:t>Young Agents have a higher average satisfaction rate of 4.13, compared to Older Agents at 4.08 the visual explains Young Agents are currently outperforming in customer experience delivery.</a:t>
            </a:r>
          </a:p>
          <a:p>
            <a:r>
              <a:rPr lang="en-US" sz="1800" dirty="0"/>
              <a:t>We can monitor whether the performance gap is widening or stable if increasing, it may indicate a need for systemic support for teams who are representing older agents. </a:t>
            </a:r>
          </a:p>
          <a:p>
            <a:r>
              <a:rPr lang="en-US" sz="1800" dirty="0"/>
              <a:t>This chart helps management to identify a slight performance gap between age groups, enabling targeted support to align satisfaction levels and maintain consistent service quality.</a:t>
            </a:r>
            <a:endParaRPr lang="en-IN" sz="1800" dirty="0"/>
          </a:p>
        </p:txBody>
      </p:sp>
      <p:sp>
        <p:nvSpPr>
          <p:cNvPr id="7" name="Title 1">
            <a:extLst>
              <a:ext uri="{FF2B5EF4-FFF2-40B4-BE49-F238E27FC236}">
                <a16:creationId xmlns:a16="http://schemas.microsoft.com/office/drawing/2014/main" id="{0B4E288A-E1EA-CBEA-738C-606EA5C61934}"/>
              </a:ext>
            </a:extLst>
          </p:cNvPr>
          <p:cNvSpPr txBox="1">
            <a:spLocks/>
          </p:cNvSpPr>
          <p:nvPr/>
        </p:nvSpPr>
        <p:spPr>
          <a:xfrm>
            <a:off x="0" y="0"/>
            <a:ext cx="12192000" cy="914400"/>
          </a:xfrm>
          <a:prstGeom prst="rect">
            <a:avLst/>
          </a:prstGeom>
          <a:gradFill flip="none" rotWithShape="1">
            <a:gsLst>
              <a:gs pos="0">
                <a:schemeClr val="accent1">
                  <a:lumMod val="88000"/>
                </a:schemeClr>
              </a:gs>
              <a:gs pos="75000">
                <a:schemeClr val="accent1">
                  <a:lumMod val="89000"/>
                </a:schemeClr>
              </a:gs>
              <a:gs pos="69000">
                <a:schemeClr val="accent1">
                  <a:lumMod val="75000"/>
                </a:schemeClr>
              </a:gs>
              <a:gs pos="97000">
                <a:schemeClr val="accent1">
                  <a:lumMod val="70000"/>
                </a:schemeClr>
              </a:gs>
            </a:gsLst>
            <a:path path="rect">
              <a:fillToRect l="100000" t="100000"/>
            </a:path>
            <a:tileRect r="-100000" b="-100000"/>
          </a:gradFill>
          <a:ln w="38100">
            <a:solidFill>
              <a:srgbClr val="F5F5F5"/>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bg1"/>
                </a:solidFill>
                <a:latin typeface="Arial Rounded MT Bold" panose="020F0704030504030204" pitchFamily="34" charset="0"/>
              </a:rPr>
              <a:t>Satisfaction Rate wise Age Group </a:t>
            </a:r>
            <a:endParaRPr lang="en-IN" sz="3200" b="1"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2649448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C6565AC-7B90-9B72-9878-0DC5F93819C0}"/>
              </a:ext>
            </a:extLst>
          </p:cNvPr>
          <p:cNvSpPr txBox="1">
            <a:spLocks/>
          </p:cNvSpPr>
          <p:nvPr/>
        </p:nvSpPr>
        <p:spPr>
          <a:xfrm>
            <a:off x="0" y="0"/>
            <a:ext cx="12192000" cy="914400"/>
          </a:xfrm>
          <a:prstGeom prst="rect">
            <a:avLst/>
          </a:prstGeom>
          <a:gradFill flip="none" rotWithShape="1">
            <a:gsLst>
              <a:gs pos="0">
                <a:schemeClr val="accent1">
                  <a:lumMod val="88000"/>
                </a:schemeClr>
              </a:gs>
              <a:gs pos="75000">
                <a:schemeClr val="accent1">
                  <a:lumMod val="89000"/>
                </a:schemeClr>
              </a:gs>
              <a:gs pos="69000">
                <a:schemeClr val="accent1">
                  <a:lumMod val="75000"/>
                </a:schemeClr>
              </a:gs>
              <a:gs pos="97000">
                <a:schemeClr val="accent1">
                  <a:lumMod val="70000"/>
                </a:schemeClr>
              </a:gs>
            </a:gsLst>
            <a:path path="rect">
              <a:fillToRect l="100000" t="100000"/>
            </a:path>
            <a:tileRect r="-100000" b="-100000"/>
          </a:gradFill>
          <a:ln w="38100">
            <a:solidFill>
              <a:srgbClr val="F5F5F5"/>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bg1"/>
                </a:solidFill>
                <a:latin typeface="Arial Rounded MT Bold" panose="020F0704030504030204" pitchFamily="34" charset="0"/>
              </a:rPr>
              <a:t>Suggested Agents who need Additional Training</a:t>
            </a:r>
            <a:endParaRPr lang="en-IN" sz="3200" b="1" dirty="0">
              <a:solidFill>
                <a:schemeClr val="bg1"/>
              </a:solidFill>
              <a:latin typeface="Arial Rounded MT Bold" panose="020F0704030504030204" pitchFamily="34" charset="0"/>
            </a:endParaRPr>
          </a:p>
        </p:txBody>
      </p:sp>
      <p:sp>
        <p:nvSpPr>
          <p:cNvPr id="12" name="Content Placeholder 11">
            <a:extLst>
              <a:ext uri="{FF2B5EF4-FFF2-40B4-BE49-F238E27FC236}">
                <a16:creationId xmlns:a16="http://schemas.microsoft.com/office/drawing/2014/main" id="{AE23F3F3-BEFB-C0D6-C72C-ADEA2005E591}"/>
              </a:ext>
            </a:extLst>
          </p:cNvPr>
          <p:cNvSpPr>
            <a:spLocks noGrp="1"/>
          </p:cNvSpPr>
          <p:nvPr>
            <p:ph sz="half" idx="1"/>
          </p:nvPr>
        </p:nvSpPr>
        <p:spPr>
          <a:xfrm>
            <a:off x="6887290" y="1726140"/>
            <a:ext cx="5196146" cy="3405719"/>
          </a:xfrm>
          <a:gradFill>
            <a:gsLst>
              <a:gs pos="0">
                <a:schemeClr val="accent4">
                  <a:lumMod val="5000"/>
                  <a:lumOff val="95000"/>
                </a:schemeClr>
              </a:gs>
              <a:gs pos="100000">
                <a:schemeClr val="accent4">
                  <a:lumMod val="45000"/>
                  <a:lumOff val="55000"/>
                </a:schemeClr>
              </a:gs>
              <a:gs pos="83000">
                <a:schemeClr val="accent4">
                  <a:lumMod val="45000"/>
                  <a:lumOff val="55000"/>
                </a:schemeClr>
              </a:gs>
              <a:gs pos="100000">
                <a:schemeClr val="accent4">
                  <a:lumMod val="30000"/>
                  <a:lumOff val="70000"/>
                </a:schemeClr>
              </a:gs>
            </a:gsLst>
            <a:path path="shape">
              <a:fillToRect l="50000" t="50000" r="50000" b="50000"/>
            </a:path>
          </a:gradFill>
        </p:spPr>
        <p:txBody>
          <a:bodyPr vert="horz" lIns="91440" tIns="45720" rIns="91440" bIns="45720" rtlCol="0">
            <a:normAutofit/>
          </a:bodyPr>
          <a:lstStyle/>
          <a:p>
            <a:r>
              <a:rPr lang="en-US" sz="1800" dirty="0"/>
              <a:t>A total of 26 employees have been identified who need additional training. Immediate performance review and 1-on-1 training is recommended. We can assign mentors or supervisors to monitor real-time progress.</a:t>
            </a:r>
          </a:p>
          <a:p>
            <a:r>
              <a:rPr lang="en-US" sz="1800" dirty="0"/>
              <a:t>This list will help management to prioritize training resources effectively and builds a performance improvement pipeline for targeted development.</a:t>
            </a:r>
          </a:p>
          <a:p>
            <a:r>
              <a:rPr lang="en-US" sz="1800" dirty="0"/>
              <a:t>The tracking of before-and-after impact of training using resolution time and satisfaction metrics is advised.</a:t>
            </a:r>
          </a:p>
          <a:p>
            <a:endParaRPr lang="en-IN" sz="1800" dirty="0"/>
          </a:p>
        </p:txBody>
      </p:sp>
      <p:graphicFrame>
        <p:nvGraphicFramePr>
          <p:cNvPr id="15" name="Content Placeholder 14">
            <a:extLst>
              <a:ext uri="{FF2B5EF4-FFF2-40B4-BE49-F238E27FC236}">
                <a16:creationId xmlns:a16="http://schemas.microsoft.com/office/drawing/2014/main" id="{C2B892DA-DEB1-2F6F-81C1-801A12E6D86D}"/>
              </a:ext>
            </a:extLst>
          </p:cNvPr>
          <p:cNvGraphicFramePr>
            <a:graphicFrameLocks noGrp="1"/>
          </p:cNvGraphicFramePr>
          <p:nvPr>
            <p:ph sz="half" idx="2"/>
            <p:extLst>
              <p:ext uri="{D42A27DB-BD31-4B8C-83A1-F6EECF244321}">
                <p14:modId xmlns:p14="http://schemas.microsoft.com/office/powerpoint/2010/main" val="1026972390"/>
              </p:ext>
            </p:extLst>
          </p:nvPr>
        </p:nvGraphicFramePr>
        <p:xfrm>
          <a:off x="3662413" y="1253188"/>
          <a:ext cx="3112014" cy="4351624"/>
        </p:xfrm>
        <a:graphic>
          <a:graphicData uri="http://schemas.openxmlformats.org/drawingml/2006/table">
            <a:tbl>
              <a:tblPr>
                <a:tableStyleId>{5C22544A-7EE6-4342-B048-85BDC9FD1C3A}</a:tableStyleId>
              </a:tblPr>
              <a:tblGrid>
                <a:gridCol w="3112014">
                  <a:extLst>
                    <a:ext uri="{9D8B030D-6E8A-4147-A177-3AD203B41FA5}">
                      <a16:colId xmlns:a16="http://schemas.microsoft.com/office/drawing/2014/main" val="2777880146"/>
                    </a:ext>
                  </a:extLst>
                </a:gridCol>
              </a:tblGrid>
              <a:tr h="174054">
                <a:tc>
                  <a:txBody>
                    <a:bodyPr/>
                    <a:lstStyle/>
                    <a:p>
                      <a:pPr algn="ctr" fontAlgn="b"/>
                      <a:r>
                        <a:rPr lang="en-US" sz="1100" b="1" u="none" strike="noStrike" dirty="0">
                          <a:effectLst/>
                        </a:rPr>
                        <a:t>List of employees who need additional training </a:t>
                      </a:r>
                      <a:endParaRPr lang="en-US" sz="1100" b="1" i="0" u="none" strike="noStrike" dirty="0">
                        <a:solidFill>
                          <a:srgbClr val="000000"/>
                        </a:solidFill>
                        <a:effectLst/>
                        <a:latin typeface="Calibri" panose="020F0502020204030204" pitchFamily="34" charset="0"/>
                      </a:endParaRPr>
                    </a:p>
                  </a:txBody>
                  <a:tcPr marL="6694" marR="6694" marT="6694" marB="0" anchor="b"/>
                </a:tc>
                <a:extLst>
                  <a:ext uri="{0D108BD9-81ED-4DB2-BD59-A6C34878D82A}">
                    <a16:rowId xmlns:a16="http://schemas.microsoft.com/office/drawing/2014/main" val="1935684109"/>
                  </a:ext>
                </a:extLst>
              </a:tr>
              <a:tr h="160665">
                <a:tc>
                  <a:txBody>
                    <a:bodyPr/>
                    <a:lstStyle/>
                    <a:p>
                      <a:pPr algn="ctr" fontAlgn="b"/>
                      <a:r>
                        <a:rPr lang="en-IN" sz="1000" u="none" strike="noStrike">
                          <a:effectLst/>
                        </a:rPr>
                        <a:t>Jesus Contreras</a:t>
                      </a:r>
                      <a:endParaRPr lang="en-IN" sz="1000" b="0" i="0" u="none" strike="noStrike">
                        <a:solidFill>
                          <a:srgbClr val="000000"/>
                        </a:solidFill>
                        <a:effectLst/>
                        <a:latin typeface="Calibri" panose="020F0502020204030204" pitchFamily="34" charset="0"/>
                      </a:endParaRPr>
                    </a:p>
                  </a:txBody>
                  <a:tcPr marL="6694" marR="6694" marT="6694" marB="0" anchor="b"/>
                </a:tc>
                <a:extLst>
                  <a:ext uri="{0D108BD9-81ED-4DB2-BD59-A6C34878D82A}">
                    <a16:rowId xmlns:a16="http://schemas.microsoft.com/office/drawing/2014/main" val="1048539681"/>
                  </a:ext>
                </a:extLst>
              </a:tr>
              <a:tr h="160665">
                <a:tc>
                  <a:txBody>
                    <a:bodyPr/>
                    <a:lstStyle/>
                    <a:p>
                      <a:pPr algn="ctr" fontAlgn="b"/>
                      <a:r>
                        <a:rPr lang="en-IN" sz="1000" u="none" strike="noStrike">
                          <a:effectLst/>
                        </a:rPr>
                        <a:t>Estuardo Ocaño</a:t>
                      </a:r>
                      <a:endParaRPr lang="en-IN" sz="1000" b="0" i="0" u="none" strike="noStrike">
                        <a:solidFill>
                          <a:srgbClr val="000000"/>
                        </a:solidFill>
                        <a:effectLst/>
                        <a:latin typeface="Calibri" panose="020F0502020204030204" pitchFamily="34" charset="0"/>
                      </a:endParaRPr>
                    </a:p>
                  </a:txBody>
                  <a:tcPr marL="6694" marR="6694" marT="6694" marB="0" anchor="b"/>
                </a:tc>
                <a:extLst>
                  <a:ext uri="{0D108BD9-81ED-4DB2-BD59-A6C34878D82A}">
                    <a16:rowId xmlns:a16="http://schemas.microsoft.com/office/drawing/2014/main" val="185213958"/>
                  </a:ext>
                </a:extLst>
              </a:tr>
              <a:tr h="160665">
                <a:tc>
                  <a:txBody>
                    <a:bodyPr/>
                    <a:lstStyle/>
                    <a:p>
                      <a:pPr algn="ctr" fontAlgn="b"/>
                      <a:r>
                        <a:rPr lang="en-IN" sz="1000" u="none" strike="noStrike">
                          <a:effectLst/>
                        </a:rPr>
                        <a:t>Lorena</a:t>
                      </a:r>
                      <a:endParaRPr lang="en-IN" sz="1000" b="0" i="0" u="none" strike="noStrike">
                        <a:solidFill>
                          <a:srgbClr val="000000"/>
                        </a:solidFill>
                        <a:effectLst/>
                        <a:latin typeface="Calibri" panose="020F0502020204030204" pitchFamily="34" charset="0"/>
                      </a:endParaRPr>
                    </a:p>
                  </a:txBody>
                  <a:tcPr marL="6694" marR="6694" marT="6694" marB="0" anchor="b"/>
                </a:tc>
                <a:extLst>
                  <a:ext uri="{0D108BD9-81ED-4DB2-BD59-A6C34878D82A}">
                    <a16:rowId xmlns:a16="http://schemas.microsoft.com/office/drawing/2014/main" val="1832850129"/>
                  </a:ext>
                </a:extLst>
              </a:tr>
              <a:tr h="160665">
                <a:tc>
                  <a:txBody>
                    <a:bodyPr/>
                    <a:lstStyle/>
                    <a:p>
                      <a:pPr algn="ctr" fontAlgn="b"/>
                      <a:r>
                        <a:rPr lang="en-IN" sz="1000" u="none" strike="noStrike">
                          <a:effectLst/>
                        </a:rPr>
                        <a:t>Ramon Macias</a:t>
                      </a:r>
                      <a:endParaRPr lang="en-IN" sz="1000" b="0" i="0" u="none" strike="noStrike">
                        <a:solidFill>
                          <a:srgbClr val="000000"/>
                        </a:solidFill>
                        <a:effectLst/>
                        <a:latin typeface="Calibri" panose="020F0502020204030204" pitchFamily="34" charset="0"/>
                      </a:endParaRPr>
                    </a:p>
                  </a:txBody>
                  <a:tcPr marL="6694" marR="6694" marT="6694" marB="0" anchor="b"/>
                </a:tc>
                <a:extLst>
                  <a:ext uri="{0D108BD9-81ED-4DB2-BD59-A6C34878D82A}">
                    <a16:rowId xmlns:a16="http://schemas.microsoft.com/office/drawing/2014/main" val="2292804603"/>
                  </a:ext>
                </a:extLst>
              </a:tr>
              <a:tr h="160665">
                <a:tc>
                  <a:txBody>
                    <a:bodyPr/>
                    <a:lstStyle/>
                    <a:p>
                      <a:pPr algn="ctr" fontAlgn="b"/>
                      <a:r>
                        <a:rPr lang="en-IN" sz="1000" u="none" strike="noStrike">
                          <a:effectLst/>
                        </a:rPr>
                        <a:t>Mata Lucero</a:t>
                      </a:r>
                      <a:endParaRPr lang="en-IN" sz="1000" b="0" i="0" u="none" strike="noStrike">
                        <a:solidFill>
                          <a:srgbClr val="000000"/>
                        </a:solidFill>
                        <a:effectLst/>
                        <a:latin typeface="Calibri" panose="020F0502020204030204" pitchFamily="34" charset="0"/>
                      </a:endParaRPr>
                    </a:p>
                  </a:txBody>
                  <a:tcPr marL="6694" marR="6694" marT="6694" marB="0" anchor="b"/>
                </a:tc>
                <a:extLst>
                  <a:ext uri="{0D108BD9-81ED-4DB2-BD59-A6C34878D82A}">
                    <a16:rowId xmlns:a16="http://schemas.microsoft.com/office/drawing/2014/main" val="1121104592"/>
                  </a:ext>
                </a:extLst>
              </a:tr>
              <a:tr h="160665">
                <a:tc>
                  <a:txBody>
                    <a:bodyPr/>
                    <a:lstStyle/>
                    <a:p>
                      <a:pPr algn="ctr" fontAlgn="b"/>
                      <a:r>
                        <a:rPr lang="en-IN" sz="1000" u="none" strike="noStrike">
                          <a:effectLst/>
                        </a:rPr>
                        <a:t>Nurio Zepeda</a:t>
                      </a:r>
                      <a:endParaRPr lang="en-IN" sz="1000" b="0" i="0" u="none" strike="noStrike">
                        <a:solidFill>
                          <a:srgbClr val="000000"/>
                        </a:solidFill>
                        <a:effectLst/>
                        <a:latin typeface="Calibri" panose="020F0502020204030204" pitchFamily="34" charset="0"/>
                      </a:endParaRPr>
                    </a:p>
                  </a:txBody>
                  <a:tcPr marL="6694" marR="6694" marT="6694" marB="0" anchor="b"/>
                </a:tc>
                <a:extLst>
                  <a:ext uri="{0D108BD9-81ED-4DB2-BD59-A6C34878D82A}">
                    <a16:rowId xmlns:a16="http://schemas.microsoft.com/office/drawing/2014/main" val="2756144781"/>
                  </a:ext>
                </a:extLst>
              </a:tr>
              <a:tr h="160665">
                <a:tc>
                  <a:txBody>
                    <a:bodyPr/>
                    <a:lstStyle/>
                    <a:p>
                      <a:pPr algn="ctr" fontAlgn="b"/>
                      <a:r>
                        <a:rPr lang="en-IN" sz="1000" u="none" strike="noStrike">
                          <a:effectLst/>
                        </a:rPr>
                        <a:t>Elena Velez</a:t>
                      </a:r>
                      <a:endParaRPr lang="en-IN" sz="1000" b="0" i="0" u="none" strike="noStrike">
                        <a:solidFill>
                          <a:srgbClr val="000000"/>
                        </a:solidFill>
                        <a:effectLst/>
                        <a:latin typeface="Calibri" panose="020F0502020204030204" pitchFamily="34" charset="0"/>
                      </a:endParaRPr>
                    </a:p>
                  </a:txBody>
                  <a:tcPr marL="6694" marR="6694" marT="6694" marB="0" anchor="b"/>
                </a:tc>
                <a:extLst>
                  <a:ext uri="{0D108BD9-81ED-4DB2-BD59-A6C34878D82A}">
                    <a16:rowId xmlns:a16="http://schemas.microsoft.com/office/drawing/2014/main" val="2956070339"/>
                  </a:ext>
                </a:extLst>
              </a:tr>
              <a:tr h="160665">
                <a:tc>
                  <a:txBody>
                    <a:bodyPr/>
                    <a:lstStyle/>
                    <a:p>
                      <a:pPr algn="ctr" fontAlgn="b"/>
                      <a:r>
                        <a:rPr lang="en-IN" sz="1000" u="none" strike="noStrike">
                          <a:effectLst/>
                        </a:rPr>
                        <a:t>Armando Sierra</a:t>
                      </a:r>
                      <a:endParaRPr lang="en-IN" sz="1000" b="0" i="0" u="none" strike="noStrike">
                        <a:solidFill>
                          <a:srgbClr val="000000"/>
                        </a:solidFill>
                        <a:effectLst/>
                        <a:latin typeface="Calibri" panose="020F0502020204030204" pitchFamily="34" charset="0"/>
                      </a:endParaRPr>
                    </a:p>
                  </a:txBody>
                  <a:tcPr marL="6694" marR="6694" marT="6694" marB="0" anchor="b"/>
                </a:tc>
                <a:extLst>
                  <a:ext uri="{0D108BD9-81ED-4DB2-BD59-A6C34878D82A}">
                    <a16:rowId xmlns:a16="http://schemas.microsoft.com/office/drawing/2014/main" val="2860484711"/>
                  </a:ext>
                </a:extLst>
              </a:tr>
              <a:tr h="160665">
                <a:tc>
                  <a:txBody>
                    <a:bodyPr/>
                    <a:lstStyle/>
                    <a:p>
                      <a:pPr algn="ctr" fontAlgn="b"/>
                      <a:r>
                        <a:rPr lang="en-IN" sz="1000" u="none" strike="noStrike">
                          <a:effectLst/>
                        </a:rPr>
                        <a:t>Griselda Galindo</a:t>
                      </a:r>
                      <a:endParaRPr lang="en-IN" sz="1000" b="0" i="0" u="none" strike="noStrike">
                        <a:solidFill>
                          <a:srgbClr val="000000"/>
                        </a:solidFill>
                        <a:effectLst/>
                        <a:latin typeface="Calibri" panose="020F0502020204030204" pitchFamily="34" charset="0"/>
                      </a:endParaRPr>
                    </a:p>
                  </a:txBody>
                  <a:tcPr marL="6694" marR="6694" marT="6694" marB="0" anchor="b"/>
                </a:tc>
                <a:extLst>
                  <a:ext uri="{0D108BD9-81ED-4DB2-BD59-A6C34878D82A}">
                    <a16:rowId xmlns:a16="http://schemas.microsoft.com/office/drawing/2014/main" val="3561999468"/>
                  </a:ext>
                </a:extLst>
              </a:tr>
              <a:tr h="160665">
                <a:tc>
                  <a:txBody>
                    <a:bodyPr/>
                    <a:lstStyle/>
                    <a:p>
                      <a:pPr algn="ctr" fontAlgn="b"/>
                      <a:r>
                        <a:rPr lang="en-IN" sz="1000" u="none" strike="noStrike">
                          <a:effectLst/>
                        </a:rPr>
                        <a:t>A. Trejo</a:t>
                      </a:r>
                      <a:endParaRPr lang="en-IN" sz="1000" b="0" i="0" u="none" strike="noStrike">
                        <a:solidFill>
                          <a:srgbClr val="000000"/>
                        </a:solidFill>
                        <a:effectLst/>
                        <a:latin typeface="Calibri" panose="020F0502020204030204" pitchFamily="34" charset="0"/>
                      </a:endParaRPr>
                    </a:p>
                  </a:txBody>
                  <a:tcPr marL="6694" marR="6694" marT="6694" marB="0" anchor="b"/>
                </a:tc>
                <a:extLst>
                  <a:ext uri="{0D108BD9-81ED-4DB2-BD59-A6C34878D82A}">
                    <a16:rowId xmlns:a16="http://schemas.microsoft.com/office/drawing/2014/main" val="534885471"/>
                  </a:ext>
                </a:extLst>
              </a:tr>
              <a:tr h="160665">
                <a:tc>
                  <a:txBody>
                    <a:bodyPr/>
                    <a:lstStyle/>
                    <a:p>
                      <a:pPr algn="ctr" fontAlgn="b"/>
                      <a:r>
                        <a:rPr lang="en-IN" sz="1000" u="none" strike="noStrike">
                          <a:effectLst/>
                        </a:rPr>
                        <a:t>Rosa Olguin</a:t>
                      </a:r>
                      <a:endParaRPr lang="en-IN" sz="1000" b="0" i="0" u="none" strike="noStrike">
                        <a:solidFill>
                          <a:srgbClr val="000000"/>
                        </a:solidFill>
                        <a:effectLst/>
                        <a:latin typeface="Calibri" panose="020F0502020204030204" pitchFamily="34" charset="0"/>
                      </a:endParaRPr>
                    </a:p>
                  </a:txBody>
                  <a:tcPr marL="6694" marR="6694" marT="6694" marB="0" anchor="b"/>
                </a:tc>
                <a:extLst>
                  <a:ext uri="{0D108BD9-81ED-4DB2-BD59-A6C34878D82A}">
                    <a16:rowId xmlns:a16="http://schemas.microsoft.com/office/drawing/2014/main" val="2585287906"/>
                  </a:ext>
                </a:extLst>
              </a:tr>
              <a:tr h="160665">
                <a:tc>
                  <a:txBody>
                    <a:bodyPr/>
                    <a:lstStyle/>
                    <a:p>
                      <a:pPr algn="ctr" fontAlgn="b"/>
                      <a:r>
                        <a:rPr lang="en-IN" sz="1000" u="none" strike="noStrike">
                          <a:effectLst/>
                        </a:rPr>
                        <a:t>Barraza Alberto</a:t>
                      </a:r>
                      <a:endParaRPr lang="en-IN" sz="1000" b="0" i="0" u="none" strike="noStrike">
                        <a:solidFill>
                          <a:srgbClr val="000000"/>
                        </a:solidFill>
                        <a:effectLst/>
                        <a:latin typeface="Calibri" panose="020F0502020204030204" pitchFamily="34" charset="0"/>
                      </a:endParaRPr>
                    </a:p>
                  </a:txBody>
                  <a:tcPr marL="6694" marR="6694" marT="6694" marB="0" anchor="b"/>
                </a:tc>
                <a:extLst>
                  <a:ext uri="{0D108BD9-81ED-4DB2-BD59-A6C34878D82A}">
                    <a16:rowId xmlns:a16="http://schemas.microsoft.com/office/drawing/2014/main" val="2207851327"/>
                  </a:ext>
                </a:extLst>
              </a:tr>
              <a:tr h="160665">
                <a:tc>
                  <a:txBody>
                    <a:bodyPr/>
                    <a:lstStyle/>
                    <a:p>
                      <a:pPr algn="ctr" fontAlgn="b"/>
                      <a:r>
                        <a:rPr lang="en-IN" sz="1000" u="none" strike="noStrike">
                          <a:effectLst/>
                        </a:rPr>
                        <a:t>Sandra Lujan </a:t>
                      </a:r>
                      <a:endParaRPr lang="en-IN" sz="1000" b="0" i="0" u="none" strike="noStrike">
                        <a:solidFill>
                          <a:srgbClr val="000000"/>
                        </a:solidFill>
                        <a:effectLst/>
                        <a:latin typeface="Calibri" panose="020F0502020204030204" pitchFamily="34" charset="0"/>
                      </a:endParaRPr>
                    </a:p>
                  </a:txBody>
                  <a:tcPr marL="6694" marR="6694" marT="6694" marB="0" anchor="b"/>
                </a:tc>
                <a:extLst>
                  <a:ext uri="{0D108BD9-81ED-4DB2-BD59-A6C34878D82A}">
                    <a16:rowId xmlns:a16="http://schemas.microsoft.com/office/drawing/2014/main" val="3916282199"/>
                  </a:ext>
                </a:extLst>
              </a:tr>
              <a:tr h="160665">
                <a:tc>
                  <a:txBody>
                    <a:bodyPr/>
                    <a:lstStyle/>
                    <a:p>
                      <a:pPr algn="ctr" fontAlgn="b"/>
                      <a:r>
                        <a:rPr lang="en-IN" sz="1000" u="none" strike="noStrike">
                          <a:effectLst/>
                        </a:rPr>
                        <a:t>Miller Gaviria</a:t>
                      </a:r>
                      <a:endParaRPr lang="en-IN" sz="1000" b="0" i="0" u="none" strike="noStrike">
                        <a:solidFill>
                          <a:srgbClr val="000000"/>
                        </a:solidFill>
                        <a:effectLst/>
                        <a:latin typeface="Calibri" panose="020F0502020204030204" pitchFamily="34" charset="0"/>
                      </a:endParaRPr>
                    </a:p>
                  </a:txBody>
                  <a:tcPr marL="6694" marR="6694" marT="6694" marB="0" anchor="b"/>
                </a:tc>
                <a:extLst>
                  <a:ext uri="{0D108BD9-81ED-4DB2-BD59-A6C34878D82A}">
                    <a16:rowId xmlns:a16="http://schemas.microsoft.com/office/drawing/2014/main" val="121574183"/>
                  </a:ext>
                </a:extLst>
              </a:tr>
              <a:tr h="160665">
                <a:tc>
                  <a:txBody>
                    <a:bodyPr/>
                    <a:lstStyle/>
                    <a:p>
                      <a:pPr algn="ctr" fontAlgn="b"/>
                      <a:r>
                        <a:rPr lang="en-IN" sz="1000" u="none" strike="noStrike">
                          <a:effectLst/>
                        </a:rPr>
                        <a:t>Flores Sierra</a:t>
                      </a:r>
                      <a:endParaRPr lang="en-IN" sz="1000" b="0" i="0" u="none" strike="noStrike">
                        <a:solidFill>
                          <a:srgbClr val="000000"/>
                        </a:solidFill>
                        <a:effectLst/>
                        <a:latin typeface="Calibri" panose="020F0502020204030204" pitchFamily="34" charset="0"/>
                      </a:endParaRPr>
                    </a:p>
                  </a:txBody>
                  <a:tcPr marL="6694" marR="6694" marT="6694" marB="0" anchor="b"/>
                </a:tc>
                <a:extLst>
                  <a:ext uri="{0D108BD9-81ED-4DB2-BD59-A6C34878D82A}">
                    <a16:rowId xmlns:a16="http://schemas.microsoft.com/office/drawing/2014/main" val="4279615324"/>
                  </a:ext>
                </a:extLst>
              </a:tr>
              <a:tr h="160665">
                <a:tc>
                  <a:txBody>
                    <a:bodyPr/>
                    <a:lstStyle/>
                    <a:p>
                      <a:pPr algn="ctr" fontAlgn="b"/>
                      <a:r>
                        <a:rPr lang="en-IN" sz="1000" u="none" strike="noStrike">
                          <a:effectLst/>
                        </a:rPr>
                        <a:t>Reyna Santacruz</a:t>
                      </a:r>
                      <a:endParaRPr lang="en-IN" sz="1000" b="0" i="0" u="none" strike="noStrike">
                        <a:solidFill>
                          <a:srgbClr val="000000"/>
                        </a:solidFill>
                        <a:effectLst/>
                        <a:latin typeface="Calibri" panose="020F0502020204030204" pitchFamily="34" charset="0"/>
                      </a:endParaRPr>
                    </a:p>
                  </a:txBody>
                  <a:tcPr marL="6694" marR="6694" marT="6694" marB="0" anchor="b"/>
                </a:tc>
                <a:extLst>
                  <a:ext uri="{0D108BD9-81ED-4DB2-BD59-A6C34878D82A}">
                    <a16:rowId xmlns:a16="http://schemas.microsoft.com/office/drawing/2014/main" val="2423163683"/>
                  </a:ext>
                </a:extLst>
              </a:tr>
              <a:tr h="160665">
                <a:tc>
                  <a:txBody>
                    <a:bodyPr/>
                    <a:lstStyle/>
                    <a:p>
                      <a:pPr algn="ctr" fontAlgn="b"/>
                      <a:r>
                        <a:rPr lang="en-IN" sz="1000" u="none" strike="noStrike">
                          <a:effectLst/>
                        </a:rPr>
                        <a:t>Parra Luna</a:t>
                      </a:r>
                      <a:endParaRPr lang="en-IN" sz="1000" b="0" i="0" u="none" strike="noStrike">
                        <a:solidFill>
                          <a:srgbClr val="000000"/>
                        </a:solidFill>
                        <a:effectLst/>
                        <a:latin typeface="Calibri" panose="020F0502020204030204" pitchFamily="34" charset="0"/>
                      </a:endParaRPr>
                    </a:p>
                  </a:txBody>
                  <a:tcPr marL="6694" marR="6694" marT="6694" marB="0" anchor="b"/>
                </a:tc>
                <a:extLst>
                  <a:ext uri="{0D108BD9-81ED-4DB2-BD59-A6C34878D82A}">
                    <a16:rowId xmlns:a16="http://schemas.microsoft.com/office/drawing/2014/main" val="1168888676"/>
                  </a:ext>
                </a:extLst>
              </a:tr>
              <a:tr h="160665">
                <a:tc>
                  <a:txBody>
                    <a:bodyPr/>
                    <a:lstStyle/>
                    <a:p>
                      <a:pPr algn="ctr" fontAlgn="b"/>
                      <a:r>
                        <a:rPr lang="en-IN" sz="1000" u="none" strike="noStrike">
                          <a:effectLst/>
                        </a:rPr>
                        <a:t>Luis Arguello</a:t>
                      </a:r>
                      <a:endParaRPr lang="en-IN" sz="1000" b="0" i="0" u="none" strike="noStrike">
                        <a:solidFill>
                          <a:srgbClr val="000000"/>
                        </a:solidFill>
                        <a:effectLst/>
                        <a:latin typeface="Calibri" panose="020F0502020204030204" pitchFamily="34" charset="0"/>
                      </a:endParaRPr>
                    </a:p>
                  </a:txBody>
                  <a:tcPr marL="6694" marR="6694" marT="6694" marB="0" anchor="b"/>
                </a:tc>
                <a:extLst>
                  <a:ext uri="{0D108BD9-81ED-4DB2-BD59-A6C34878D82A}">
                    <a16:rowId xmlns:a16="http://schemas.microsoft.com/office/drawing/2014/main" val="30550058"/>
                  </a:ext>
                </a:extLst>
              </a:tr>
              <a:tr h="160665">
                <a:tc>
                  <a:txBody>
                    <a:bodyPr/>
                    <a:lstStyle/>
                    <a:p>
                      <a:pPr algn="ctr" fontAlgn="b"/>
                      <a:r>
                        <a:rPr lang="en-IN" sz="1000" u="none" strike="noStrike">
                          <a:effectLst/>
                        </a:rPr>
                        <a:t>Aldo Carrillo</a:t>
                      </a:r>
                      <a:endParaRPr lang="en-IN" sz="1000" b="0" i="0" u="none" strike="noStrike">
                        <a:solidFill>
                          <a:srgbClr val="000000"/>
                        </a:solidFill>
                        <a:effectLst/>
                        <a:latin typeface="Calibri" panose="020F0502020204030204" pitchFamily="34" charset="0"/>
                      </a:endParaRPr>
                    </a:p>
                  </a:txBody>
                  <a:tcPr marL="6694" marR="6694" marT="6694" marB="0" anchor="b"/>
                </a:tc>
                <a:extLst>
                  <a:ext uri="{0D108BD9-81ED-4DB2-BD59-A6C34878D82A}">
                    <a16:rowId xmlns:a16="http://schemas.microsoft.com/office/drawing/2014/main" val="1428170534"/>
                  </a:ext>
                </a:extLst>
              </a:tr>
              <a:tr h="160665">
                <a:tc>
                  <a:txBody>
                    <a:bodyPr/>
                    <a:lstStyle/>
                    <a:p>
                      <a:pPr algn="ctr" fontAlgn="b"/>
                      <a:r>
                        <a:rPr lang="en-IN" sz="1000" u="none" strike="noStrike">
                          <a:effectLst/>
                        </a:rPr>
                        <a:t>Velasquez Jose</a:t>
                      </a:r>
                      <a:endParaRPr lang="en-IN" sz="1000" b="0" i="0" u="none" strike="noStrike">
                        <a:solidFill>
                          <a:srgbClr val="000000"/>
                        </a:solidFill>
                        <a:effectLst/>
                        <a:latin typeface="Calibri" panose="020F0502020204030204" pitchFamily="34" charset="0"/>
                      </a:endParaRPr>
                    </a:p>
                  </a:txBody>
                  <a:tcPr marL="6694" marR="6694" marT="6694" marB="0" anchor="b"/>
                </a:tc>
                <a:extLst>
                  <a:ext uri="{0D108BD9-81ED-4DB2-BD59-A6C34878D82A}">
                    <a16:rowId xmlns:a16="http://schemas.microsoft.com/office/drawing/2014/main" val="3922370209"/>
                  </a:ext>
                </a:extLst>
              </a:tr>
              <a:tr h="160665">
                <a:tc>
                  <a:txBody>
                    <a:bodyPr/>
                    <a:lstStyle/>
                    <a:p>
                      <a:pPr algn="ctr" fontAlgn="b"/>
                      <a:r>
                        <a:rPr lang="en-IN" sz="1000" u="none" strike="noStrike">
                          <a:effectLst/>
                        </a:rPr>
                        <a:t>Alfredo Barreras</a:t>
                      </a:r>
                      <a:endParaRPr lang="en-IN" sz="1000" b="0" i="0" u="none" strike="noStrike">
                        <a:solidFill>
                          <a:srgbClr val="000000"/>
                        </a:solidFill>
                        <a:effectLst/>
                        <a:latin typeface="Calibri" panose="020F0502020204030204" pitchFamily="34" charset="0"/>
                      </a:endParaRPr>
                    </a:p>
                  </a:txBody>
                  <a:tcPr marL="6694" marR="6694" marT="6694" marB="0" anchor="b"/>
                </a:tc>
                <a:extLst>
                  <a:ext uri="{0D108BD9-81ED-4DB2-BD59-A6C34878D82A}">
                    <a16:rowId xmlns:a16="http://schemas.microsoft.com/office/drawing/2014/main" val="2954582926"/>
                  </a:ext>
                </a:extLst>
              </a:tr>
              <a:tr h="160665">
                <a:tc>
                  <a:txBody>
                    <a:bodyPr/>
                    <a:lstStyle/>
                    <a:p>
                      <a:pPr algn="ctr" fontAlgn="b"/>
                      <a:r>
                        <a:rPr lang="en-IN" sz="1000" u="none" strike="noStrike">
                          <a:effectLst/>
                        </a:rPr>
                        <a:t>Orci Carlos</a:t>
                      </a:r>
                      <a:endParaRPr lang="en-IN" sz="1000" b="0" i="0" u="none" strike="noStrike">
                        <a:solidFill>
                          <a:srgbClr val="000000"/>
                        </a:solidFill>
                        <a:effectLst/>
                        <a:latin typeface="Calibri" panose="020F0502020204030204" pitchFamily="34" charset="0"/>
                      </a:endParaRPr>
                    </a:p>
                  </a:txBody>
                  <a:tcPr marL="6694" marR="6694" marT="6694" marB="0" anchor="b"/>
                </a:tc>
                <a:extLst>
                  <a:ext uri="{0D108BD9-81ED-4DB2-BD59-A6C34878D82A}">
                    <a16:rowId xmlns:a16="http://schemas.microsoft.com/office/drawing/2014/main" val="2208163525"/>
                  </a:ext>
                </a:extLst>
              </a:tr>
              <a:tr h="160665">
                <a:tc>
                  <a:txBody>
                    <a:bodyPr/>
                    <a:lstStyle/>
                    <a:p>
                      <a:pPr algn="ctr" fontAlgn="b"/>
                      <a:r>
                        <a:rPr lang="en-IN" sz="1000" u="none" strike="noStrike">
                          <a:effectLst/>
                        </a:rPr>
                        <a:t>Jesus Pacheco</a:t>
                      </a:r>
                      <a:endParaRPr lang="en-IN" sz="1000" b="0" i="0" u="none" strike="noStrike">
                        <a:solidFill>
                          <a:srgbClr val="000000"/>
                        </a:solidFill>
                        <a:effectLst/>
                        <a:latin typeface="Calibri" panose="020F0502020204030204" pitchFamily="34" charset="0"/>
                      </a:endParaRPr>
                    </a:p>
                  </a:txBody>
                  <a:tcPr marL="6694" marR="6694" marT="6694" marB="0" anchor="b"/>
                </a:tc>
                <a:extLst>
                  <a:ext uri="{0D108BD9-81ED-4DB2-BD59-A6C34878D82A}">
                    <a16:rowId xmlns:a16="http://schemas.microsoft.com/office/drawing/2014/main" val="1887539895"/>
                  </a:ext>
                </a:extLst>
              </a:tr>
              <a:tr h="160665">
                <a:tc>
                  <a:txBody>
                    <a:bodyPr/>
                    <a:lstStyle/>
                    <a:p>
                      <a:pPr algn="ctr" fontAlgn="b"/>
                      <a:r>
                        <a:rPr lang="en-IN" sz="1000" u="none" strike="noStrike">
                          <a:effectLst/>
                        </a:rPr>
                        <a:t>Lopez Moran.</a:t>
                      </a:r>
                      <a:endParaRPr lang="en-IN" sz="1000" b="0" i="0" u="none" strike="noStrike">
                        <a:solidFill>
                          <a:srgbClr val="000000"/>
                        </a:solidFill>
                        <a:effectLst/>
                        <a:latin typeface="Calibri" panose="020F0502020204030204" pitchFamily="34" charset="0"/>
                      </a:endParaRPr>
                    </a:p>
                  </a:txBody>
                  <a:tcPr marL="6694" marR="6694" marT="6694" marB="0" anchor="b"/>
                </a:tc>
                <a:extLst>
                  <a:ext uri="{0D108BD9-81ED-4DB2-BD59-A6C34878D82A}">
                    <a16:rowId xmlns:a16="http://schemas.microsoft.com/office/drawing/2014/main" val="3439017336"/>
                  </a:ext>
                </a:extLst>
              </a:tr>
              <a:tr h="160665">
                <a:tc>
                  <a:txBody>
                    <a:bodyPr/>
                    <a:lstStyle/>
                    <a:p>
                      <a:pPr algn="ctr" fontAlgn="b"/>
                      <a:r>
                        <a:rPr lang="en-IN" sz="1000" u="none" strike="noStrike">
                          <a:effectLst/>
                        </a:rPr>
                        <a:t>Guadalupe Villanueva</a:t>
                      </a:r>
                      <a:endParaRPr lang="en-IN" sz="1000" b="0" i="0" u="none" strike="noStrike">
                        <a:solidFill>
                          <a:srgbClr val="000000"/>
                        </a:solidFill>
                        <a:effectLst/>
                        <a:latin typeface="Calibri" panose="020F0502020204030204" pitchFamily="34" charset="0"/>
                      </a:endParaRPr>
                    </a:p>
                  </a:txBody>
                  <a:tcPr marL="6694" marR="6694" marT="6694" marB="0" anchor="b"/>
                </a:tc>
                <a:extLst>
                  <a:ext uri="{0D108BD9-81ED-4DB2-BD59-A6C34878D82A}">
                    <a16:rowId xmlns:a16="http://schemas.microsoft.com/office/drawing/2014/main" val="1244277271"/>
                  </a:ext>
                </a:extLst>
              </a:tr>
              <a:tr h="160665">
                <a:tc>
                  <a:txBody>
                    <a:bodyPr/>
                    <a:lstStyle/>
                    <a:p>
                      <a:pPr algn="ctr" fontAlgn="b"/>
                      <a:r>
                        <a:rPr lang="en-IN" sz="1000" u="none" strike="noStrike" dirty="0">
                          <a:effectLst/>
                        </a:rPr>
                        <a:t>Alfonso Barraza</a:t>
                      </a:r>
                      <a:endParaRPr lang="en-IN" sz="1000" b="0" i="0" u="none" strike="noStrike" dirty="0">
                        <a:solidFill>
                          <a:srgbClr val="000000"/>
                        </a:solidFill>
                        <a:effectLst/>
                        <a:latin typeface="Calibri" panose="020F0502020204030204" pitchFamily="34" charset="0"/>
                      </a:endParaRPr>
                    </a:p>
                  </a:txBody>
                  <a:tcPr marL="6694" marR="6694" marT="6694" marB="0" anchor="b"/>
                </a:tc>
                <a:extLst>
                  <a:ext uri="{0D108BD9-81ED-4DB2-BD59-A6C34878D82A}">
                    <a16:rowId xmlns:a16="http://schemas.microsoft.com/office/drawing/2014/main" val="1011322318"/>
                  </a:ext>
                </a:extLst>
              </a:tr>
            </a:tbl>
          </a:graphicData>
        </a:graphic>
      </p:graphicFrame>
      <p:graphicFrame>
        <p:nvGraphicFramePr>
          <p:cNvPr id="16" name="Table 15">
            <a:extLst>
              <a:ext uri="{FF2B5EF4-FFF2-40B4-BE49-F238E27FC236}">
                <a16:creationId xmlns:a16="http://schemas.microsoft.com/office/drawing/2014/main" id="{5A727268-DDB7-4618-37C5-BA73C58A23C1}"/>
              </a:ext>
            </a:extLst>
          </p:cNvPr>
          <p:cNvGraphicFramePr>
            <a:graphicFrameLocks noGrp="1"/>
          </p:cNvGraphicFramePr>
          <p:nvPr>
            <p:extLst>
              <p:ext uri="{D42A27DB-BD31-4B8C-83A1-F6EECF244321}">
                <p14:modId xmlns:p14="http://schemas.microsoft.com/office/powerpoint/2010/main" val="2849892345"/>
              </p:ext>
            </p:extLst>
          </p:nvPr>
        </p:nvGraphicFramePr>
        <p:xfrm>
          <a:off x="108564" y="3511701"/>
          <a:ext cx="3323099" cy="3099822"/>
        </p:xfrm>
        <a:graphic>
          <a:graphicData uri="http://schemas.openxmlformats.org/drawingml/2006/table">
            <a:tbl>
              <a:tblPr>
                <a:tableStyleId>{5C22544A-7EE6-4342-B048-85BDC9FD1C3A}</a:tableStyleId>
              </a:tblPr>
              <a:tblGrid>
                <a:gridCol w="1227857">
                  <a:extLst>
                    <a:ext uri="{9D8B030D-6E8A-4147-A177-3AD203B41FA5}">
                      <a16:colId xmlns:a16="http://schemas.microsoft.com/office/drawing/2014/main" val="977119862"/>
                    </a:ext>
                  </a:extLst>
                </a:gridCol>
                <a:gridCol w="2095242">
                  <a:extLst>
                    <a:ext uri="{9D8B030D-6E8A-4147-A177-3AD203B41FA5}">
                      <a16:colId xmlns:a16="http://schemas.microsoft.com/office/drawing/2014/main" val="1621265530"/>
                    </a:ext>
                  </a:extLst>
                </a:gridCol>
              </a:tblGrid>
              <a:tr h="145945">
                <a:tc>
                  <a:txBody>
                    <a:bodyPr/>
                    <a:lstStyle/>
                    <a:p>
                      <a:pPr algn="ctr" fontAlgn="b"/>
                      <a:r>
                        <a:rPr lang="en-IN" sz="1000" b="1" u="none" strike="noStrike" dirty="0">
                          <a:effectLst/>
                        </a:rPr>
                        <a:t>Name</a:t>
                      </a:r>
                      <a:endParaRPr lang="en-IN" sz="10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000" b="1" u="none" strike="noStrike" dirty="0">
                          <a:effectLst/>
                        </a:rPr>
                        <a:t>Average of Satisfaction Rate &lt; 4</a:t>
                      </a:r>
                      <a:endParaRPr lang="en-US" sz="10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52384526"/>
                  </a:ext>
                </a:extLst>
              </a:tr>
              <a:tr h="145945">
                <a:tc>
                  <a:txBody>
                    <a:bodyPr/>
                    <a:lstStyle/>
                    <a:p>
                      <a:pPr algn="ctr" fontAlgn="b"/>
                      <a:r>
                        <a:rPr lang="en-IN" sz="900" u="none" strike="noStrike">
                          <a:effectLst/>
                        </a:rPr>
                        <a:t>Luis Arguello</a:t>
                      </a:r>
                      <a:endParaRPr lang="en-IN" sz="9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900" u="none" strike="noStrike">
                          <a:effectLst/>
                        </a:rPr>
                        <a:t>3.82</a:t>
                      </a:r>
                      <a:endParaRPr lang="en-IN" sz="9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27956400"/>
                  </a:ext>
                </a:extLst>
              </a:tr>
              <a:tr h="145945">
                <a:tc>
                  <a:txBody>
                    <a:bodyPr/>
                    <a:lstStyle/>
                    <a:p>
                      <a:pPr algn="ctr" fontAlgn="b"/>
                      <a:r>
                        <a:rPr lang="en-IN" sz="900" u="none" strike="noStrike">
                          <a:effectLst/>
                        </a:rPr>
                        <a:t>Reyna Santacruz</a:t>
                      </a:r>
                      <a:endParaRPr lang="en-IN" sz="9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900" u="none" strike="noStrike">
                          <a:effectLst/>
                        </a:rPr>
                        <a:t>3.91</a:t>
                      </a:r>
                      <a:endParaRPr lang="en-IN" sz="9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68827445"/>
                  </a:ext>
                </a:extLst>
              </a:tr>
              <a:tr h="145945">
                <a:tc>
                  <a:txBody>
                    <a:bodyPr/>
                    <a:lstStyle/>
                    <a:p>
                      <a:pPr algn="ctr" fontAlgn="b"/>
                      <a:r>
                        <a:rPr lang="en-IN" sz="900" u="none" strike="noStrike">
                          <a:effectLst/>
                        </a:rPr>
                        <a:t>Alfredo Barreras</a:t>
                      </a:r>
                      <a:endParaRPr lang="en-IN" sz="9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900" u="none" strike="noStrike">
                          <a:effectLst/>
                        </a:rPr>
                        <a:t>3.67</a:t>
                      </a:r>
                      <a:endParaRPr lang="en-IN" sz="9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9746436"/>
                  </a:ext>
                </a:extLst>
              </a:tr>
              <a:tr h="145945">
                <a:tc>
                  <a:txBody>
                    <a:bodyPr/>
                    <a:lstStyle/>
                    <a:p>
                      <a:pPr algn="ctr" fontAlgn="b"/>
                      <a:r>
                        <a:rPr lang="en-IN" sz="900" u="none" strike="noStrike">
                          <a:effectLst/>
                        </a:rPr>
                        <a:t>Orci Carlos</a:t>
                      </a:r>
                      <a:endParaRPr lang="en-IN" sz="9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900" u="none" strike="noStrike">
                          <a:effectLst/>
                        </a:rPr>
                        <a:t>3.67</a:t>
                      </a:r>
                      <a:endParaRPr lang="en-IN" sz="9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2448675"/>
                  </a:ext>
                </a:extLst>
              </a:tr>
              <a:tr h="145945">
                <a:tc>
                  <a:txBody>
                    <a:bodyPr/>
                    <a:lstStyle/>
                    <a:p>
                      <a:pPr algn="ctr" fontAlgn="b"/>
                      <a:r>
                        <a:rPr lang="en-IN" sz="900" u="none" strike="noStrike">
                          <a:effectLst/>
                        </a:rPr>
                        <a:t>Velasquez Jose</a:t>
                      </a:r>
                      <a:endParaRPr lang="en-IN" sz="9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900" u="none" strike="noStrike">
                          <a:effectLst/>
                        </a:rPr>
                        <a:t>3.69</a:t>
                      </a:r>
                      <a:endParaRPr lang="en-IN" sz="9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09580193"/>
                  </a:ext>
                </a:extLst>
              </a:tr>
              <a:tr h="145945">
                <a:tc>
                  <a:txBody>
                    <a:bodyPr/>
                    <a:lstStyle/>
                    <a:p>
                      <a:pPr algn="ctr" fontAlgn="b"/>
                      <a:r>
                        <a:rPr lang="en-IN" sz="900" u="none" strike="noStrike">
                          <a:effectLst/>
                        </a:rPr>
                        <a:t>Aldo Carrillo</a:t>
                      </a:r>
                      <a:endParaRPr lang="en-IN" sz="9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900" u="none" strike="noStrike">
                          <a:effectLst/>
                        </a:rPr>
                        <a:t>3.78</a:t>
                      </a:r>
                      <a:endParaRPr lang="en-IN" sz="9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00027350"/>
                  </a:ext>
                </a:extLst>
              </a:tr>
              <a:tr h="145945">
                <a:tc>
                  <a:txBody>
                    <a:bodyPr/>
                    <a:lstStyle/>
                    <a:p>
                      <a:pPr algn="ctr" fontAlgn="b"/>
                      <a:r>
                        <a:rPr lang="en-IN" sz="900" u="none" strike="noStrike">
                          <a:effectLst/>
                        </a:rPr>
                        <a:t>Jesus Pacheco</a:t>
                      </a:r>
                      <a:endParaRPr lang="en-IN" sz="9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900" u="none" strike="noStrike">
                          <a:effectLst/>
                        </a:rPr>
                        <a:t>3.66</a:t>
                      </a:r>
                      <a:endParaRPr lang="en-IN" sz="9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94185281"/>
                  </a:ext>
                </a:extLst>
              </a:tr>
              <a:tr h="145945">
                <a:tc>
                  <a:txBody>
                    <a:bodyPr/>
                    <a:lstStyle/>
                    <a:p>
                      <a:pPr algn="ctr" fontAlgn="b"/>
                      <a:r>
                        <a:rPr lang="en-IN" sz="900" u="none" strike="noStrike">
                          <a:effectLst/>
                        </a:rPr>
                        <a:t>Miller Gaviria</a:t>
                      </a:r>
                      <a:endParaRPr lang="en-IN" sz="9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900" u="none" strike="noStrike">
                          <a:effectLst/>
                        </a:rPr>
                        <a:t>3.99</a:t>
                      </a:r>
                      <a:endParaRPr lang="en-IN" sz="9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33841031"/>
                  </a:ext>
                </a:extLst>
              </a:tr>
              <a:tr h="145945">
                <a:tc>
                  <a:txBody>
                    <a:bodyPr/>
                    <a:lstStyle/>
                    <a:p>
                      <a:pPr algn="ctr" fontAlgn="b"/>
                      <a:r>
                        <a:rPr lang="en-IN" sz="900" u="none" strike="noStrike">
                          <a:effectLst/>
                        </a:rPr>
                        <a:t>Flores Sierra</a:t>
                      </a:r>
                      <a:endParaRPr lang="en-IN" sz="9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900" u="none" strike="noStrike">
                          <a:effectLst/>
                        </a:rPr>
                        <a:t>3.99</a:t>
                      </a:r>
                      <a:endParaRPr lang="en-IN" sz="9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41902893"/>
                  </a:ext>
                </a:extLst>
              </a:tr>
              <a:tr h="145945">
                <a:tc>
                  <a:txBody>
                    <a:bodyPr/>
                    <a:lstStyle/>
                    <a:p>
                      <a:pPr algn="ctr" fontAlgn="b"/>
                      <a:r>
                        <a:rPr lang="en-IN" sz="900" u="none" strike="noStrike">
                          <a:effectLst/>
                        </a:rPr>
                        <a:t>Lopez Moran.</a:t>
                      </a:r>
                      <a:endParaRPr lang="en-IN" sz="9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900" u="none" strike="noStrike">
                          <a:effectLst/>
                        </a:rPr>
                        <a:t>3.64</a:t>
                      </a:r>
                      <a:endParaRPr lang="en-IN" sz="9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65067376"/>
                  </a:ext>
                </a:extLst>
              </a:tr>
              <a:tr h="166847">
                <a:tc>
                  <a:txBody>
                    <a:bodyPr/>
                    <a:lstStyle/>
                    <a:p>
                      <a:pPr algn="ctr" fontAlgn="b"/>
                      <a:r>
                        <a:rPr lang="en-IN" sz="900" u="none" strike="noStrike">
                          <a:effectLst/>
                        </a:rPr>
                        <a:t>Guadalupe Villanueva</a:t>
                      </a:r>
                      <a:endParaRPr lang="en-IN" sz="9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900" u="none" strike="noStrike" dirty="0">
                          <a:effectLst/>
                        </a:rPr>
                        <a:t>3.63</a:t>
                      </a:r>
                      <a:endParaRPr lang="en-IN" sz="9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01743436"/>
                  </a:ext>
                </a:extLst>
              </a:tr>
              <a:tr h="145945">
                <a:tc>
                  <a:txBody>
                    <a:bodyPr/>
                    <a:lstStyle/>
                    <a:p>
                      <a:pPr algn="ctr" fontAlgn="b"/>
                      <a:r>
                        <a:rPr lang="en-IN" sz="900" u="none" strike="noStrike">
                          <a:effectLst/>
                        </a:rPr>
                        <a:t>Parra Luna</a:t>
                      </a:r>
                      <a:endParaRPr lang="en-IN" sz="9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900" u="none" strike="noStrike" dirty="0">
                          <a:effectLst/>
                        </a:rPr>
                        <a:t>3.85</a:t>
                      </a:r>
                      <a:endParaRPr lang="en-IN" sz="9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11214746"/>
                  </a:ext>
                </a:extLst>
              </a:tr>
              <a:tr h="145945">
                <a:tc>
                  <a:txBody>
                    <a:bodyPr/>
                    <a:lstStyle/>
                    <a:p>
                      <a:pPr algn="ctr" fontAlgn="b"/>
                      <a:r>
                        <a:rPr lang="en-IN" sz="900" u="none" strike="noStrike">
                          <a:effectLst/>
                        </a:rPr>
                        <a:t>Alfonso Barraza</a:t>
                      </a:r>
                      <a:endParaRPr lang="en-IN" sz="9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900" u="none" strike="noStrike">
                          <a:effectLst/>
                        </a:rPr>
                        <a:t>3.04</a:t>
                      </a:r>
                      <a:endParaRPr lang="en-IN" sz="9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18304460"/>
                  </a:ext>
                </a:extLst>
              </a:tr>
              <a:tr h="145945">
                <a:tc>
                  <a:txBody>
                    <a:bodyPr/>
                    <a:lstStyle/>
                    <a:p>
                      <a:pPr algn="ctr" fontAlgn="b"/>
                      <a:r>
                        <a:rPr lang="en-IN" sz="900" u="none" strike="noStrike">
                          <a:effectLst/>
                        </a:rPr>
                        <a:t>Sandra Lujan </a:t>
                      </a:r>
                      <a:endParaRPr lang="en-IN" sz="9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900" u="none" strike="noStrike">
                          <a:effectLst/>
                        </a:rPr>
                        <a:t>3.60</a:t>
                      </a:r>
                      <a:endParaRPr lang="en-IN" sz="9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34389289"/>
                  </a:ext>
                </a:extLst>
              </a:tr>
              <a:tr h="145945">
                <a:tc>
                  <a:txBody>
                    <a:bodyPr/>
                    <a:lstStyle/>
                    <a:p>
                      <a:pPr algn="ctr" fontAlgn="b"/>
                      <a:r>
                        <a:rPr lang="en-IN" sz="900" u="none" strike="noStrike">
                          <a:effectLst/>
                        </a:rPr>
                        <a:t>A. Trejo</a:t>
                      </a:r>
                      <a:endParaRPr lang="en-IN" sz="9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900" u="none" strike="noStrike">
                          <a:effectLst/>
                        </a:rPr>
                        <a:t>3.59</a:t>
                      </a:r>
                      <a:endParaRPr lang="en-IN" sz="9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73822752"/>
                  </a:ext>
                </a:extLst>
              </a:tr>
              <a:tr h="145945">
                <a:tc>
                  <a:txBody>
                    <a:bodyPr/>
                    <a:lstStyle/>
                    <a:p>
                      <a:pPr algn="ctr" fontAlgn="b"/>
                      <a:r>
                        <a:rPr lang="en-IN" sz="900" u="none" strike="noStrike">
                          <a:effectLst/>
                        </a:rPr>
                        <a:t>Elena Velez</a:t>
                      </a:r>
                      <a:endParaRPr lang="en-IN" sz="9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900" u="none" strike="noStrike">
                          <a:effectLst/>
                        </a:rPr>
                        <a:t>3.62</a:t>
                      </a:r>
                      <a:endParaRPr lang="en-IN" sz="9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53978136"/>
                  </a:ext>
                </a:extLst>
              </a:tr>
              <a:tr h="145945">
                <a:tc>
                  <a:txBody>
                    <a:bodyPr/>
                    <a:lstStyle/>
                    <a:p>
                      <a:pPr algn="ctr" fontAlgn="b"/>
                      <a:r>
                        <a:rPr lang="en-IN" sz="900" u="none" strike="noStrike">
                          <a:effectLst/>
                        </a:rPr>
                        <a:t>Nurio Zepeda</a:t>
                      </a:r>
                      <a:endParaRPr lang="en-IN" sz="9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900" u="none" strike="noStrike">
                          <a:effectLst/>
                        </a:rPr>
                        <a:t>3.61</a:t>
                      </a:r>
                      <a:endParaRPr lang="en-IN" sz="9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91278644"/>
                  </a:ext>
                </a:extLst>
              </a:tr>
              <a:tr h="145945">
                <a:tc>
                  <a:txBody>
                    <a:bodyPr/>
                    <a:lstStyle/>
                    <a:p>
                      <a:pPr algn="ctr" fontAlgn="b"/>
                      <a:r>
                        <a:rPr lang="en-IN" sz="900" u="none" strike="noStrike">
                          <a:effectLst/>
                        </a:rPr>
                        <a:t>Lorena</a:t>
                      </a:r>
                      <a:endParaRPr lang="en-IN" sz="9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900" u="none" strike="noStrike">
                          <a:effectLst/>
                        </a:rPr>
                        <a:t>3.63</a:t>
                      </a:r>
                      <a:endParaRPr lang="en-IN" sz="9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75600545"/>
                  </a:ext>
                </a:extLst>
              </a:tr>
              <a:tr h="145945">
                <a:tc>
                  <a:txBody>
                    <a:bodyPr/>
                    <a:lstStyle/>
                    <a:p>
                      <a:pPr algn="ctr" fontAlgn="b"/>
                      <a:r>
                        <a:rPr lang="en-IN" sz="900" u="none" strike="noStrike">
                          <a:effectLst/>
                        </a:rPr>
                        <a:t>Estuardo Ocaño</a:t>
                      </a:r>
                      <a:endParaRPr lang="en-IN" sz="9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900" u="none" strike="noStrike">
                          <a:effectLst/>
                        </a:rPr>
                        <a:t>3.98</a:t>
                      </a:r>
                      <a:endParaRPr lang="en-IN" sz="9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81528845"/>
                  </a:ext>
                </a:extLst>
              </a:tr>
              <a:tr h="145945">
                <a:tc>
                  <a:txBody>
                    <a:bodyPr/>
                    <a:lstStyle/>
                    <a:p>
                      <a:pPr algn="ctr" fontAlgn="b"/>
                      <a:r>
                        <a:rPr lang="en-IN" sz="900" u="none" strike="noStrike" dirty="0">
                          <a:effectLst/>
                        </a:rPr>
                        <a:t>Grand Total</a:t>
                      </a:r>
                      <a:endParaRPr lang="en-IN" sz="9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900" u="none" strike="noStrike" dirty="0">
                          <a:effectLst/>
                        </a:rPr>
                        <a:t>3.70</a:t>
                      </a:r>
                      <a:endParaRPr lang="en-IN" sz="9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49089921"/>
                  </a:ext>
                </a:extLst>
              </a:tr>
            </a:tbl>
          </a:graphicData>
        </a:graphic>
      </p:graphicFrame>
      <p:graphicFrame>
        <p:nvGraphicFramePr>
          <p:cNvPr id="17" name="Table 16">
            <a:extLst>
              <a:ext uri="{FF2B5EF4-FFF2-40B4-BE49-F238E27FC236}">
                <a16:creationId xmlns:a16="http://schemas.microsoft.com/office/drawing/2014/main" id="{6A1FD43B-A94B-F79C-CC9A-963D73F3A097}"/>
              </a:ext>
            </a:extLst>
          </p:cNvPr>
          <p:cNvGraphicFramePr>
            <a:graphicFrameLocks noGrp="1"/>
          </p:cNvGraphicFramePr>
          <p:nvPr>
            <p:extLst>
              <p:ext uri="{D42A27DB-BD31-4B8C-83A1-F6EECF244321}">
                <p14:modId xmlns:p14="http://schemas.microsoft.com/office/powerpoint/2010/main" val="4218879181"/>
              </p:ext>
            </p:extLst>
          </p:nvPr>
        </p:nvGraphicFramePr>
        <p:xfrm>
          <a:off x="123106" y="1004474"/>
          <a:ext cx="3323099" cy="2315082"/>
        </p:xfrm>
        <a:graphic>
          <a:graphicData uri="http://schemas.openxmlformats.org/drawingml/2006/table">
            <a:tbl>
              <a:tblPr>
                <a:tableStyleId>{5C22544A-7EE6-4342-B048-85BDC9FD1C3A}</a:tableStyleId>
              </a:tblPr>
              <a:tblGrid>
                <a:gridCol w="1227857">
                  <a:extLst>
                    <a:ext uri="{9D8B030D-6E8A-4147-A177-3AD203B41FA5}">
                      <a16:colId xmlns:a16="http://schemas.microsoft.com/office/drawing/2014/main" val="1624295797"/>
                    </a:ext>
                  </a:extLst>
                </a:gridCol>
                <a:gridCol w="2095242">
                  <a:extLst>
                    <a:ext uri="{9D8B030D-6E8A-4147-A177-3AD203B41FA5}">
                      <a16:colId xmlns:a16="http://schemas.microsoft.com/office/drawing/2014/main" val="561747312"/>
                    </a:ext>
                  </a:extLst>
                </a:gridCol>
              </a:tblGrid>
              <a:tr h="153933">
                <a:tc>
                  <a:txBody>
                    <a:bodyPr/>
                    <a:lstStyle/>
                    <a:p>
                      <a:pPr algn="ctr" fontAlgn="b"/>
                      <a:r>
                        <a:rPr lang="en-IN" sz="1000" b="1" u="none" strike="noStrike" dirty="0">
                          <a:effectLst/>
                        </a:rPr>
                        <a:t>Name</a:t>
                      </a:r>
                      <a:endParaRPr lang="en-IN" sz="10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000" b="1" u="none" strike="noStrike" dirty="0">
                          <a:effectLst/>
                        </a:rPr>
                        <a:t>Average of Resolution Time (&gt; 5 Days)</a:t>
                      </a:r>
                      <a:endParaRPr lang="en-US" sz="10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1378101"/>
                  </a:ext>
                </a:extLst>
              </a:tr>
              <a:tr h="153933">
                <a:tc>
                  <a:txBody>
                    <a:bodyPr/>
                    <a:lstStyle/>
                    <a:p>
                      <a:pPr algn="ctr" fontAlgn="b"/>
                      <a:r>
                        <a:rPr lang="en-IN" sz="900" u="none" strike="noStrike">
                          <a:effectLst/>
                        </a:rPr>
                        <a:t>Sandra Lujan </a:t>
                      </a:r>
                      <a:endParaRPr lang="en-IN" sz="9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900" u="none" strike="noStrike">
                          <a:effectLst/>
                        </a:rPr>
                        <a:t>5.20</a:t>
                      </a:r>
                      <a:endParaRPr lang="en-IN" sz="9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5679812"/>
                  </a:ext>
                </a:extLst>
              </a:tr>
              <a:tr h="153933">
                <a:tc>
                  <a:txBody>
                    <a:bodyPr/>
                    <a:lstStyle/>
                    <a:p>
                      <a:pPr algn="ctr" fontAlgn="b"/>
                      <a:r>
                        <a:rPr lang="en-IN" sz="900" u="none" strike="noStrike">
                          <a:effectLst/>
                        </a:rPr>
                        <a:t>Barraza Alberto</a:t>
                      </a:r>
                      <a:endParaRPr lang="en-IN" sz="9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900" u="none" strike="noStrike">
                          <a:effectLst/>
                        </a:rPr>
                        <a:t>5.24</a:t>
                      </a:r>
                      <a:endParaRPr lang="en-IN" sz="9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00973725"/>
                  </a:ext>
                </a:extLst>
              </a:tr>
              <a:tr h="153933">
                <a:tc>
                  <a:txBody>
                    <a:bodyPr/>
                    <a:lstStyle/>
                    <a:p>
                      <a:pPr algn="ctr" fontAlgn="b"/>
                      <a:r>
                        <a:rPr lang="en-IN" sz="900" u="none" strike="noStrike">
                          <a:effectLst/>
                        </a:rPr>
                        <a:t>Rosa Olguin</a:t>
                      </a:r>
                      <a:endParaRPr lang="en-IN" sz="9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900" u="none" strike="noStrike">
                          <a:effectLst/>
                        </a:rPr>
                        <a:t>5.32</a:t>
                      </a:r>
                      <a:endParaRPr lang="en-IN" sz="9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01011861"/>
                  </a:ext>
                </a:extLst>
              </a:tr>
              <a:tr h="153933">
                <a:tc>
                  <a:txBody>
                    <a:bodyPr/>
                    <a:lstStyle/>
                    <a:p>
                      <a:pPr algn="ctr" fontAlgn="b"/>
                      <a:r>
                        <a:rPr lang="en-IN" sz="900" u="none" strike="noStrike">
                          <a:effectLst/>
                        </a:rPr>
                        <a:t>A. Trejo</a:t>
                      </a:r>
                      <a:endParaRPr lang="en-IN" sz="9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900" u="none" strike="noStrike">
                          <a:effectLst/>
                        </a:rPr>
                        <a:t>5.32</a:t>
                      </a:r>
                      <a:endParaRPr lang="en-IN" sz="9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64910219"/>
                  </a:ext>
                </a:extLst>
              </a:tr>
              <a:tr h="153933">
                <a:tc>
                  <a:txBody>
                    <a:bodyPr/>
                    <a:lstStyle/>
                    <a:p>
                      <a:pPr algn="ctr" fontAlgn="b"/>
                      <a:r>
                        <a:rPr lang="en-IN" sz="900" u="none" strike="noStrike">
                          <a:effectLst/>
                        </a:rPr>
                        <a:t>Griselda Galindo</a:t>
                      </a:r>
                      <a:endParaRPr lang="en-IN" sz="9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900" u="none" strike="noStrike" dirty="0">
                          <a:effectLst/>
                        </a:rPr>
                        <a:t>5.32</a:t>
                      </a:r>
                      <a:endParaRPr lang="en-IN" sz="9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01861981"/>
                  </a:ext>
                </a:extLst>
              </a:tr>
              <a:tr h="153933">
                <a:tc>
                  <a:txBody>
                    <a:bodyPr/>
                    <a:lstStyle/>
                    <a:p>
                      <a:pPr algn="ctr" fontAlgn="b"/>
                      <a:r>
                        <a:rPr lang="en-IN" sz="900" u="none" strike="noStrike">
                          <a:effectLst/>
                        </a:rPr>
                        <a:t>Armando Sierra</a:t>
                      </a:r>
                      <a:endParaRPr lang="en-IN" sz="9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900" u="none" strike="noStrike">
                          <a:effectLst/>
                        </a:rPr>
                        <a:t>5.34</a:t>
                      </a:r>
                      <a:endParaRPr lang="en-IN" sz="9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15887211"/>
                  </a:ext>
                </a:extLst>
              </a:tr>
              <a:tr h="153933">
                <a:tc>
                  <a:txBody>
                    <a:bodyPr/>
                    <a:lstStyle/>
                    <a:p>
                      <a:pPr algn="ctr" fontAlgn="b"/>
                      <a:r>
                        <a:rPr lang="en-IN" sz="900" u="none" strike="noStrike">
                          <a:effectLst/>
                        </a:rPr>
                        <a:t>Elena Velez</a:t>
                      </a:r>
                      <a:endParaRPr lang="en-IN" sz="9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900" u="none" strike="noStrike">
                          <a:effectLst/>
                        </a:rPr>
                        <a:t>5.38</a:t>
                      </a:r>
                      <a:endParaRPr lang="en-IN" sz="9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61843218"/>
                  </a:ext>
                </a:extLst>
              </a:tr>
              <a:tr h="153933">
                <a:tc>
                  <a:txBody>
                    <a:bodyPr/>
                    <a:lstStyle/>
                    <a:p>
                      <a:pPr algn="ctr" fontAlgn="b"/>
                      <a:r>
                        <a:rPr lang="en-IN" sz="900" u="none" strike="noStrike">
                          <a:effectLst/>
                        </a:rPr>
                        <a:t>Nurio Zepeda</a:t>
                      </a:r>
                      <a:endParaRPr lang="en-IN" sz="9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900" u="none" strike="noStrike">
                          <a:effectLst/>
                        </a:rPr>
                        <a:t>5.41</a:t>
                      </a:r>
                      <a:endParaRPr lang="en-IN" sz="9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62802380"/>
                  </a:ext>
                </a:extLst>
              </a:tr>
              <a:tr h="153933">
                <a:tc>
                  <a:txBody>
                    <a:bodyPr/>
                    <a:lstStyle/>
                    <a:p>
                      <a:pPr algn="ctr" fontAlgn="b"/>
                      <a:r>
                        <a:rPr lang="en-IN" sz="900" u="none" strike="noStrike">
                          <a:effectLst/>
                        </a:rPr>
                        <a:t>Mata Lucero</a:t>
                      </a:r>
                      <a:endParaRPr lang="en-IN" sz="9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900" u="none" strike="noStrike">
                          <a:effectLst/>
                        </a:rPr>
                        <a:t>5.45</a:t>
                      </a:r>
                      <a:endParaRPr lang="en-IN" sz="9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12826046"/>
                  </a:ext>
                </a:extLst>
              </a:tr>
              <a:tr h="153933">
                <a:tc>
                  <a:txBody>
                    <a:bodyPr/>
                    <a:lstStyle/>
                    <a:p>
                      <a:pPr algn="ctr" fontAlgn="b"/>
                      <a:r>
                        <a:rPr lang="en-IN" sz="900" u="none" strike="noStrike">
                          <a:effectLst/>
                        </a:rPr>
                        <a:t>Ramon Macias</a:t>
                      </a:r>
                      <a:endParaRPr lang="en-IN" sz="9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900" u="none" strike="noStrike">
                          <a:effectLst/>
                        </a:rPr>
                        <a:t>5.45</a:t>
                      </a:r>
                      <a:endParaRPr lang="en-IN" sz="9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5194144"/>
                  </a:ext>
                </a:extLst>
              </a:tr>
              <a:tr h="153933">
                <a:tc>
                  <a:txBody>
                    <a:bodyPr/>
                    <a:lstStyle/>
                    <a:p>
                      <a:pPr algn="ctr" fontAlgn="b"/>
                      <a:r>
                        <a:rPr lang="en-IN" sz="900" u="none" strike="noStrike">
                          <a:effectLst/>
                        </a:rPr>
                        <a:t>Lorena</a:t>
                      </a:r>
                      <a:endParaRPr lang="en-IN" sz="9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900" u="none" strike="noStrike">
                          <a:effectLst/>
                        </a:rPr>
                        <a:t>5.51</a:t>
                      </a:r>
                      <a:endParaRPr lang="en-IN" sz="9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26148809"/>
                  </a:ext>
                </a:extLst>
              </a:tr>
              <a:tr h="153933">
                <a:tc>
                  <a:txBody>
                    <a:bodyPr/>
                    <a:lstStyle/>
                    <a:p>
                      <a:pPr algn="ctr" fontAlgn="b"/>
                      <a:r>
                        <a:rPr lang="en-IN" sz="900" u="none" strike="noStrike">
                          <a:effectLst/>
                        </a:rPr>
                        <a:t>Estuardo Ocaño</a:t>
                      </a:r>
                      <a:endParaRPr lang="en-IN" sz="9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900" u="none" strike="noStrike">
                          <a:effectLst/>
                        </a:rPr>
                        <a:t>5.52</a:t>
                      </a:r>
                      <a:endParaRPr lang="en-IN" sz="9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84150539"/>
                  </a:ext>
                </a:extLst>
              </a:tr>
              <a:tr h="153933">
                <a:tc>
                  <a:txBody>
                    <a:bodyPr/>
                    <a:lstStyle/>
                    <a:p>
                      <a:pPr algn="ctr" fontAlgn="b"/>
                      <a:r>
                        <a:rPr lang="en-IN" sz="900" u="none" strike="noStrike">
                          <a:effectLst/>
                        </a:rPr>
                        <a:t>Jesus Contreras</a:t>
                      </a:r>
                      <a:endParaRPr lang="en-IN" sz="9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900" u="none" strike="noStrike">
                          <a:effectLst/>
                        </a:rPr>
                        <a:t>5.55</a:t>
                      </a:r>
                      <a:endParaRPr lang="en-IN" sz="9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02176335"/>
                  </a:ext>
                </a:extLst>
              </a:tr>
              <a:tr h="153933">
                <a:tc>
                  <a:txBody>
                    <a:bodyPr/>
                    <a:lstStyle/>
                    <a:p>
                      <a:pPr algn="ctr" fontAlgn="b"/>
                      <a:r>
                        <a:rPr lang="en-IN" sz="900" u="none" strike="noStrike" dirty="0">
                          <a:effectLst/>
                        </a:rPr>
                        <a:t>Grand Total</a:t>
                      </a:r>
                      <a:endParaRPr lang="en-IN" sz="9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900" u="none" strike="noStrike" dirty="0">
                          <a:effectLst/>
                        </a:rPr>
                        <a:t>5.39</a:t>
                      </a:r>
                      <a:endParaRPr lang="en-IN" sz="9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87862817"/>
                  </a:ext>
                </a:extLst>
              </a:tr>
            </a:tbl>
          </a:graphicData>
        </a:graphic>
      </p:graphicFrame>
    </p:spTree>
    <p:extLst>
      <p:ext uri="{BB962C8B-B14F-4D97-AF65-F5344CB8AC3E}">
        <p14:creationId xmlns:p14="http://schemas.microsoft.com/office/powerpoint/2010/main" val="416951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5499DDB-1262-93A0-0D9E-D2FB690B823D}"/>
              </a:ext>
            </a:extLst>
          </p:cNvPr>
          <p:cNvSpPr>
            <a:spLocks noGrp="1"/>
          </p:cNvSpPr>
          <p:nvPr>
            <p:ph sz="half" idx="2"/>
          </p:nvPr>
        </p:nvSpPr>
        <p:spPr>
          <a:xfrm>
            <a:off x="6575323" y="1874786"/>
            <a:ext cx="5181600" cy="3837756"/>
          </a:xfrm>
          <a:gradFill>
            <a:gsLst>
              <a:gs pos="0">
                <a:schemeClr val="accent4">
                  <a:lumMod val="5000"/>
                  <a:lumOff val="95000"/>
                </a:schemeClr>
              </a:gs>
              <a:gs pos="100000">
                <a:schemeClr val="accent4">
                  <a:lumMod val="45000"/>
                  <a:lumOff val="55000"/>
                </a:schemeClr>
              </a:gs>
              <a:gs pos="83000">
                <a:schemeClr val="accent4">
                  <a:lumMod val="45000"/>
                  <a:lumOff val="55000"/>
                </a:schemeClr>
              </a:gs>
              <a:gs pos="100000">
                <a:schemeClr val="accent4">
                  <a:lumMod val="30000"/>
                  <a:lumOff val="70000"/>
                </a:schemeClr>
              </a:gs>
            </a:gsLst>
            <a:path path="shape">
              <a:fillToRect l="50000" t="50000" r="50000" b="50000"/>
            </a:path>
          </a:gradFill>
        </p:spPr>
        <p:txBody>
          <a:bodyPr vert="horz" lIns="91440" tIns="45720" rIns="91440" bIns="45720" rtlCol="0">
            <a:normAutofit/>
          </a:bodyPr>
          <a:lstStyle/>
          <a:p>
            <a:r>
              <a:rPr lang="en-US" sz="1800" dirty="0"/>
              <a:t>We need to review Login Access processes to improve satisfaction possibly due to delays, user frustration, or access issues &amp; study Software support practices as a model it's handling fewer tickets but achieving the highest satisfaction..</a:t>
            </a:r>
          </a:p>
          <a:p>
            <a:r>
              <a:rPr lang="en-US" sz="1800" dirty="0"/>
              <a:t>If we keep monitoring System and Hardware category closely, they handle large and small volumes, respectively, yet maintain strong satisfaction, showing good operational balance.</a:t>
            </a:r>
          </a:p>
          <a:p>
            <a:r>
              <a:rPr lang="en-US" sz="1800" dirty="0"/>
              <a:t>This chart helps management identify which ticket categories are delivering high customer satisfaction despite varying volumes, guiding where to replicate success and address weaknesses.</a:t>
            </a:r>
            <a:endParaRPr lang="en-IN" sz="1800" dirty="0"/>
          </a:p>
        </p:txBody>
      </p:sp>
      <p:pic>
        <p:nvPicPr>
          <p:cNvPr id="6" name="Picture 5">
            <a:extLst>
              <a:ext uri="{FF2B5EF4-FFF2-40B4-BE49-F238E27FC236}">
                <a16:creationId xmlns:a16="http://schemas.microsoft.com/office/drawing/2014/main" id="{C2C66DB2-9F94-3C96-3557-04483A5F1A6B}"/>
              </a:ext>
            </a:extLst>
          </p:cNvPr>
          <p:cNvPicPr>
            <a:picLocks noChangeAspect="1"/>
          </p:cNvPicPr>
          <p:nvPr/>
        </p:nvPicPr>
        <p:blipFill>
          <a:blip r:embed="rId2"/>
          <a:stretch>
            <a:fillRect/>
          </a:stretch>
        </p:blipFill>
        <p:spPr>
          <a:xfrm>
            <a:off x="136345" y="1874785"/>
            <a:ext cx="6261876" cy="3703671"/>
          </a:xfrm>
          <a:prstGeom prst="rect">
            <a:avLst/>
          </a:prstGeom>
        </p:spPr>
      </p:pic>
      <p:sp>
        <p:nvSpPr>
          <p:cNvPr id="7" name="Title 1">
            <a:extLst>
              <a:ext uri="{FF2B5EF4-FFF2-40B4-BE49-F238E27FC236}">
                <a16:creationId xmlns:a16="http://schemas.microsoft.com/office/drawing/2014/main" id="{25324002-FC44-B49E-53E8-D6E693BDD6D5}"/>
              </a:ext>
            </a:extLst>
          </p:cNvPr>
          <p:cNvSpPr txBox="1">
            <a:spLocks/>
          </p:cNvSpPr>
          <p:nvPr/>
        </p:nvSpPr>
        <p:spPr>
          <a:xfrm>
            <a:off x="0" y="0"/>
            <a:ext cx="12192000" cy="914400"/>
          </a:xfrm>
          <a:prstGeom prst="rect">
            <a:avLst/>
          </a:prstGeom>
          <a:gradFill flip="none" rotWithShape="1">
            <a:gsLst>
              <a:gs pos="0">
                <a:schemeClr val="accent1">
                  <a:lumMod val="88000"/>
                </a:schemeClr>
              </a:gs>
              <a:gs pos="75000">
                <a:schemeClr val="accent1">
                  <a:lumMod val="89000"/>
                </a:schemeClr>
              </a:gs>
              <a:gs pos="69000">
                <a:schemeClr val="accent1">
                  <a:lumMod val="75000"/>
                </a:schemeClr>
              </a:gs>
              <a:gs pos="97000">
                <a:schemeClr val="accent1">
                  <a:lumMod val="70000"/>
                </a:schemeClr>
              </a:gs>
            </a:gsLst>
            <a:path path="rect">
              <a:fillToRect l="100000" t="100000"/>
            </a:path>
            <a:tileRect r="-100000" b="-100000"/>
          </a:gradFill>
          <a:ln w="38100">
            <a:solidFill>
              <a:srgbClr val="F5F5F5"/>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bg1"/>
                </a:solidFill>
                <a:latin typeface="Arial Rounded MT Bold" panose="020F0704030504030204" pitchFamily="34" charset="0"/>
              </a:rPr>
              <a:t>Category-wise Ticket Count vs Average Satisfaction Rate</a:t>
            </a:r>
            <a:endParaRPr lang="en-IN" sz="3200" b="1"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3325559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03FCCDD-3879-222E-6C42-89CA34D45FAC}"/>
              </a:ext>
            </a:extLst>
          </p:cNvPr>
          <p:cNvSpPr>
            <a:spLocks noGrp="1"/>
          </p:cNvSpPr>
          <p:nvPr>
            <p:ph sz="half" idx="2"/>
          </p:nvPr>
        </p:nvSpPr>
        <p:spPr>
          <a:xfrm>
            <a:off x="6547568" y="2284672"/>
            <a:ext cx="5212532" cy="3414969"/>
          </a:xfrm>
          <a:gradFill>
            <a:gsLst>
              <a:gs pos="0">
                <a:schemeClr val="accent4">
                  <a:lumMod val="5000"/>
                  <a:lumOff val="95000"/>
                </a:schemeClr>
              </a:gs>
              <a:gs pos="100000">
                <a:schemeClr val="accent4">
                  <a:lumMod val="45000"/>
                  <a:lumOff val="55000"/>
                </a:schemeClr>
              </a:gs>
              <a:gs pos="83000">
                <a:schemeClr val="accent4">
                  <a:lumMod val="45000"/>
                  <a:lumOff val="55000"/>
                </a:schemeClr>
              </a:gs>
              <a:gs pos="100000">
                <a:schemeClr val="accent4">
                  <a:lumMod val="30000"/>
                  <a:lumOff val="70000"/>
                </a:schemeClr>
              </a:gs>
            </a:gsLst>
            <a:path path="shape">
              <a:fillToRect l="50000" t="50000" r="50000" b="50000"/>
            </a:path>
          </a:gradFill>
        </p:spPr>
        <p:txBody>
          <a:bodyPr vert="horz" lIns="91440" tIns="45720" rIns="91440" bIns="45720" rtlCol="0">
            <a:normAutofit/>
          </a:bodyPr>
          <a:lstStyle/>
          <a:p>
            <a:r>
              <a:rPr lang="en-US" sz="1800" dirty="0"/>
              <a:t>The normal issues overwhelm the system, helping management identify where support processes or automation are needed most. Even though urgent issues are few, they are critical to address fast  this helps in planning escalation paths.</a:t>
            </a:r>
          </a:p>
          <a:p>
            <a:r>
              <a:rPr lang="en-US" sz="1800" dirty="0"/>
              <a:t>The presence of unclassified tickets indicates a break in ticket categorization, which can hinder accurate reporting and prioritization.</a:t>
            </a:r>
          </a:p>
          <a:p>
            <a:r>
              <a:rPr lang="en-US" sz="1800" dirty="0"/>
              <a:t>This chart helps management prioritize process improvements and resource allocation by highlighting the dominance of normal issues and gaps in ticket classification.</a:t>
            </a:r>
            <a:endParaRPr lang="en-IN" sz="1800" dirty="0"/>
          </a:p>
        </p:txBody>
      </p:sp>
      <p:sp>
        <p:nvSpPr>
          <p:cNvPr id="9" name="Title 1">
            <a:extLst>
              <a:ext uri="{FF2B5EF4-FFF2-40B4-BE49-F238E27FC236}">
                <a16:creationId xmlns:a16="http://schemas.microsoft.com/office/drawing/2014/main" id="{270363AF-CFC4-5D91-8F20-4B4B22DFD053}"/>
              </a:ext>
            </a:extLst>
          </p:cNvPr>
          <p:cNvSpPr txBox="1">
            <a:spLocks/>
          </p:cNvSpPr>
          <p:nvPr/>
        </p:nvSpPr>
        <p:spPr>
          <a:xfrm>
            <a:off x="0" y="0"/>
            <a:ext cx="12192000" cy="914400"/>
          </a:xfrm>
          <a:prstGeom prst="rect">
            <a:avLst/>
          </a:prstGeom>
          <a:gradFill flip="none" rotWithShape="1">
            <a:gsLst>
              <a:gs pos="0">
                <a:schemeClr val="accent1">
                  <a:lumMod val="88000"/>
                </a:schemeClr>
              </a:gs>
              <a:gs pos="75000">
                <a:schemeClr val="accent1">
                  <a:lumMod val="89000"/>
                </a:schemeClr>
              </a:gs>
              <a:gs pos="69000">
                <a:schemeClr val="accent1">
                  <a:lumMod val="75000"/>
                </a:schemeClr>
              </a:gs>
              <a:gs pos="97000">
                <a:schemeClr val="accent1">
                  <a:lumMod val="70000"/>
                </a:schemeClr>
              </a:gs>
            </a:gsLst>
            <a:path path="rect">
              <a:fillToRect l="100000" t="100000"/>
            </a:path>
            <a:tileRect r="-100000" b="-100000"/>
          </a:gradFill>
          <a:ln w="38100">
            <a:solidFill>
              <a:srgbClr val="F5F5F5"/>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bg1"/>
                </a:solidFill>
                <a:latin typeface="Arial Rounded MT Bold" panose="020F0704030504030204" pitchFamily="34" charset="0"/>
              </a:rPr>
              <a:t>Severity wise Ticket Count</a:t>
            </a:r>
            <a:endParaRPr lang="en-IN" sz="3200" b="1" dirty="0">
              <a:solidFill>
                <a:schemeClr val="bg1"/>
              </a:solidFill>
              <a:latin typeface="Arial Rounded MT Bold" panose="020F0704030504030204" pitchFamily="34" charset="0"/>
            </a:endParaRPr>
          </a:p>
        </p:txBody>
      </p:sp>
      <p:pic>
        <p:nvPicPr>
          <p:cNvPr id="3" name="Picture 2">
            <a:extLst>
              <a:ext uri="{FF2B5EF4-FFF2-40B4-BE49-F238E27FC236}">
                <a16:creationId xmlns:a16="http://schemas.microsoft.com/office/drawing/2014/main" id="{8C8D0388-D6FA-5E5C-3B72-B289D3C4BB99}"/>
              </a:ext>
            </a:extLst>
          </p:cNvPr>
          <p:cNvPicPr>
            <a:picLocks noChangeAspect="1"/>
          </p:cNvPicPr>
          <p:nvPr/>
        </p:nvPicPr>
        <p:blipFill>
          <a:blip r:embed="rId2"/>
          <a:stretch>
            <a:fillRect/>
          </a:stretch>
        </p:blipFill>
        <p:spPr>
          <a:xfrm>
            <a:off x="431900" y="2500915"/>
            <a:ext cx="5734111" cy="3003582"/>
          </a:xfrm>
          <a:prstGeom prst="rect">
            <a:avLst/>
          </a:prstGeom>
        </p:spPr>
      </p:pic>
    </p:spTree>
    <p:extLst>
      <p:ext uri="{BB962C8B-B14F-4D97-AF65-F5344CB8AC3E}">
        <p14:creationId xmlns:p14="http://schemas.microsoft.com/office/powerpoint/2010/main" val="1556534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1DD9D0A-F04B-D679-A199-D3D4A7FEE9E8}"/>
              </a:ext>
            </a:extLst>
          </p:cNvPr>
          <p:cNvSpPr>
            <a:spLocks noGrp="1"/>
          </p:cNvSpPr>
          <p:nvPr>
            <p:ph sz="half" idx="2"/>
          </p:nvPr>
        </p:nvSpPr>
        <p:spPr>
          <a:xfrm>
            <a:off x="7325031" y="1796127"/>
            <a:ext cx="4697361" cy="4467021"/>
          </a:xfrm>
          <a:gradFill>
            <a:gsLst>
              <a:gs pos="0">
                <a:schemeClr val="accent4">
                  <a:lumMod val="5000"/>
                  <a:lumOff val="95000"/>
                </a:schemeClr>
              </a:gs>
              <a:gs pos="100000">
                <a:schemeClr val="accent4">
                  <a:lumMod val="45000"/>
                  <a:lumOff val="55000"/>
                </a:schemeClr>
              </a:gs>
              <a:gs pos="83000">
                <a:schemeClr val="accent4">
                  <a:lumMod val="45000"/>
                  <a:lumOff val="55000"/>
                </a:schemeClr>
              </a:gs>
              <a:gs pos="100000">
                <a:schemeClr val="accent4">
                  <a:lumMod val="30000"/>
                  <a:lumOff val="70000"/>
                </a:schemeClr>
              </a:gs>
            </a:gsLst>
            <a:path path="shape">
              <a:fillToRect l="50000" t="50000" r="50000" b="50000"/>
            </a:path>
          </a:gradFill>
        </p:spPr>
        <p:txBody>
          <a:bodyPr vert="horz" lIns="91440" tIns="45720" rIns="91440" bIns="45720" rtlCol="0">
            <a:normAutofit/>
          </a:bodyPr>
          <a:lstStyle/>
          <a:p>
            <a:r>
              <a:rPr lang="en-US" sz="1800" dirty="0"/>
              <a:t>This clearly shows that most tickets are resolved within 0–3 days, indicating strong performance in routine operations.</a:t>
            </a:r>
          </a:p>
          <a:p>
            <a:r>
              <a:rPr lang="en-US" sz="1800" dirty="0"/>
              <a:t>The long tail beyond 7 days reveals potential backlogs, escalations, or complex issues important for process improvement and resource planning.</a:t>
            </a:r>
          </a:p>
          <a:p>
            <a:r>
              <a:rPr lang="en-US" sz="1800" dirty="0"/>
              <a:t>We can consider setting internal benchmarks or alerts when tickets cross the 7-day mark, to drive quicker escalations or interventions.</a:t>
            </a:r>
          </a:p>
          <a:p>
            <a:r>
              <a:rPr lang="en-US" sz="1800" dirty="0"/>
              <a:t>This chart will help management to assess the resolution speed efficiency, spot delays, and identify areas where support processes may need optimization to reduce long-duration tickets.</a:t>
            </a:r>
          </a:p>
          <a:p>
            <a:endParaRPr lang="en-IN" sz="1800" dirty="0"/>
          </a:p>
        </p:txBody>
      </p:sp>
      <p:sp>
        <p:nvSpPr>
          <p:cNvPr id="7" name="Title 1">
            <a:extLst>
              <a:ext uri="{FF2B5EF4-FFF2-40B4-BE49-F238E27FC236}">
                <a16:creationId xmlns:a16="http://schemas.microsoft.com/office/drawing/2014/main" id="{2D1966E3-F013-473A-D3D1-B8B260625D52}"/>
              </a:ext>
            </a:extLst>
          </p:cNvPr>
          <p:cNvSpPr txBox="1">
            <a:spLocks/>
          </p:cNvSpPr>
          <p:nvPr/>
        </p:nvSpPr>
        <p:spPr>
          <a:xfrm>
            <a:off x="0" y="0"/>
            <a:ext cx="12192000" cy="914400"/>
          </a:xfrm>
          <a:prstGeom prst="rect">
            <a:avLst/>
          </a:prstGeom>
          <a:gradFill flip="none" rotWithShape="1">
            <a:gsLst>
              <a:gs pos="0">
                <a:schemeClr val="accent1">
                  <a:lumMod val="88000"/>
                </a:schemeClr>
              </a:gs>
              <a:gs pos="75000">
                <a:schemeClr val="accent1">
                  <a:lumMod val="89000"/>
                </a:schemeClr>
              </a:gs>
              <a:gs pos="69000">
                <a:schemeClr val="accent1">
                  <a:lumMod val="75000"/>
                </a:schemeClr>
              </a:gs>
              <a:gs pos="97000">
                <a:schemeClr val="accent1">
                  <a:lumMod val="70000"/>
                </a:schemeClr>
              </a:gs>
            </a:gsLst>
            <a:path path="rect">
              <a:fillToRect l="100000" t="100000"/>
            </a:path>
            <a:tileRect r="-100000" b="-100000"/>
          </a:gradFill>
          <a:ln w="38100">
            <a:solidFill>
              <a:srgbClr val="F5F5F5"/>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bg1"/>
                </a:solidFill>
                <a:latin typeface="Arial Rounded MT Bold" panose="020F0704030504030204" pitchFamily="34" charset="0"/>
              </a:rPr>
              <a:t>Resolution Time wise Ticket Count Analysis</a:t>
            </a:r>
            <a:endParaRPr lang="en-IN" sz="3200" b="1" dirty="0">
              <a:solidFill>
                <a:schemeClr val="bg1"/>
              </a:solidFill>
              <a:latin typeface="Arial Rounded MT Bold" panose="020F0704030504030204" pitchFamily="34" charset="0"/>
            </a:endParaRPr>
          </a:p>
        </p:txBody>
      </p:sp>
      <p:pic>
        <p:nvPicPr>
          <p:cNvPr id="3" name="Picture 2">
            <a:extLst>
              <a:ext uri="{FF2B5EF4-FFF2-40B4-BE49-F238E27FC236}">
                <a16:creationId xmlns:a16="http://schemas.microsoft.com/office/drawing/2014/main" id="{851375AD-2A0A-DE4A-6E0C-4B9699AB1906}"/>
              </a:ext>
            </a:extLst>
          </p:cNvPr>
          <p:cNvPicPr>
            <a:picLocks noChangeAspect="1"/>
          </p:cNvPicPr>
          <p:nvPr/>
        </p:nvPicPr>
        <p:blipFill>
          <a:blip r:embed="rId2"/>
          <a:stretch>
            <a:fillRect/>
          </a:stretch>
        </p:blipFill>
        <p:spPr>
          <a:xfrm>
            <a:off x="169608" y="1917605"/>
            <a:ext cx="7065876" cy="4084674"/>
          </a:xfrm>
          <a:prstGeom prst="rect">
            <a:avLst/>
          </a:prstGeom>
        </p:spPr>
      </p:pic>
    </p:spTree>
    <p:extLst>
      <p:ext uri="{BB962C8B-B14F-4D97-AF65-F5344CB8AC3E}">
        <p14:creationId xmlns:p14="http://schemas.microsoft.com/office/powerpoint/2010/main" val="1561167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FD33A26-4523-DE9B-2552-A94A0016A85A}"/>
              </a:ext>
            </a:extLst>
          </p:cNvPr>
          <p:cNvSpPr txBox="1">
            <a:spLocks/>
          </p:cNvSpPr>
          <p:nvPr/>
        </p:nvSpPr>
        <p:spPr>
          <a:xfrm>
            <a:off x="0" y="0"/>
            <a:ext cx="12192000" cy="757084"/>
          </a:xfrm>
          <a:prstGeom prst="rect">
            <a:avLst/>
          </a:prstGeom>
          <a:gradFill flip="none" rotWithShape="1">
            <a:gsLst>
              <a:gs pos="0">
                <a:schemeClr val="accent1">
                  <a:lumMod val="88000"/>
                </a:schemeClr>
              </a:gs>
              <a:gs pos="75000">
                <a:schemeClr val="accent1">
                  <a:lumMod val="89000"/>
                </a:schemeClr>
              </a:gs>
              <a:gs pos="69000">
                <a:schemeClr val="accent1">
                  <a:lumMod val="75000"/>
                </a:schemeClr>
              </a:gs>
              <a:gs pos="97000">
                <a:schemeClr val="accent1">
                  <a:lumMod val="70000"/>
                </a:schemeClr>
              </a:gs>
            </a:gsLst>
            <a:path path="rect">
              <a:fillToRect l="100000" t="100000"/>
            </a:path>
            <a:tileRect r="-100000" b="-100000"/>
          </a:gradFill>
          <a:ln w="38100">
            <a:solidFill>
              <a:srgbClr val="F5F5F5"/>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bg1"/>
                </a:solidFill>
                <a:latin typeface="Arial Rounded MT Bold" panose="020F0704030504030204" pitchFamily="34" charset="0"/>
              </a:rPr>
              <a:t>Dashboard</a:t>
            </a:r>
            <a:endParaRPr lang="en-IN" sz="3200" b="1" dirty="0">
              <a:solidFill>
                <a:schemeClr val="bg1"/>
              </a:solidFill>
              <a:latin typeface="Arial Rounded MT Bold" panose="020F0704030504030204" pitchFamily="34" charset="0"/>
            </a:endParaRPr>
          </a:p>
        </p:txBody>
      </p:sp>
      <p:sp>
        <p:nvSpPr>
          <p:cNvPr id="6" name="TextBox 5">
            <a:extLst>
              <a:ext uri="{FF2B5EF4-FFF2-40B4-BE49-F238E27FC236}">
                <a16:creationId xmlns:a16="http://schemas.microsoft.com/office/drawing/2014/main" id="{094B100A-7BF8-5441-332F-4630D17AD812}"/>
              </a:ext>
            </a:extLst>
          </p:cNvPr>
          <p:cNvSpPr txBox="1"/>
          <p:nvPr/>
        </p:nvSpPr>
        <p:spPr>
          <a:xfrm>
            <a:off x="521111" y="793977"/>
            <a:ext cx="11139948" cy="461665"/>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txBody>
          <a:bodyPr wrap="square">
            <a:spAutoFit/>
          </a:bodyPr>
          <a:lstStyle/>
          <a:p>
            <a:pPr>
              <a:spcBef>
                <a:spcPct val="0"/>
              </a:spcBef>
            </a:pPr>
            <a:r>
              <a:rPr lang="en-US" sz="1200" spc="80" dirty="0">
                <a:solidFill>
                  <a:srgbClr val="000000"/>
                </a:solidFill>
                <a:latin typeface="Public Sans"/>
                <a:ea typeface="Public Sans"/>
                <a:cs typeface="Public Sans"/>
                <a:sym typeface="Public Sans"/>
              </a:rPr>
              <a:t>Based on all the insights gathered, I created an interactive dashboard featuring key charts and added slicers to make data visualization more dynamic and easier to explore.</a:t>
            </a:r>
          </a:p>
        </p:txBody>
      </p:sp>
      <p:pic>
        <p:nvPicPr>
          <p:cNvPr id="3" name="Picture 2">
            <a:extLst>
              <a:ext uri="{FF2B5EF4-FFF2-40B4-BE49-F238E27FC236}">
                <a16:creationId xmlns:a16="http://schemas.microsoft.com/office/drawing/2014/main" id="{A5546BB1-3DC5-06A9-C324-A8F5CCD6A43B}"/>
              </a:ext>
            </a:extLst>
          </p:cNvPr>
          <p:cNvPicPr>
            <a:picLocks noChangeAspect="1"/>
          </p:cNvPicPr>
          <p:nvPr/>
        </p:nvPicPr>
        <p:blipFill>
          <a:blip r:embed="rId2"/>
          <a:stretch>
            <a:fillRect/>
          </a:stretch>
        </p:blipFill>
        <p:spPr>
          <a:xfrm>
            <a:off x="130038" y="1294970"/>
            <a:ext cx="11931924" cy="5513461"/>
          </a:xfrm>
          <a:prstGeom prst="rect">
            <a:avLst/>
          </a:prstGeom>
        </p:spPr>
      </p:pic>
    </p:spTree>
    <p:extLst>
      <p:ext uri="{BB962C8B-B14F-4D97-AF65-F5344CB8AC3E}">
        <p14:creationId xmlns:p14="http://schemas.microsoft.com/office/powerpoint/2010/main" val="3466885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4D61D00-720E-4129-BF24-56B5DDB861E9}"/>
              </a:ext>
            </a:extLst>
          </p:cNvPr>
          <p:cNvSpPr>
            <a:spLocks noGrp="1"/>
          </p:cNvSpPr>
          <p:nvPr>
            <p:ph sz="half" idx="2"/>
          </p:nvPr>
        </p:nvSpPr>
        <p:spPr>
          <a:xfrm>
            <a:off x="393290" y="1061884"/>
            <a:ext cx="11425084" cy="5594555"/>
          </a:xfrm>
          <a:gradFill>
            <a:gsLst>
              <a:gs pos="0">
                <a:schemeClr val="accent4">
                  <a:lumMod val="5000"/>
                  <a:lumOff val="95000"/>
                </a:schemeClr>
              </a:gs>
              <a:gs pos="100000">
                <a:schemeClr val="accent4">
                  <a:lumMod val="45000"/>
                  <a:lumOff val="55000"/>
                </a:schemeClr>
              </a:gs>
              <a:gs pos="83000">
                <a:schemeClr val="accent4">
                  <a:lumMod val="45000"/>
                  <a:lumOff val="55000"/>
                </a:schemeClr>
              </a:gs>
              <a:gs pos="100000">
                <a:schemeClr val="accent4">
                  <a:lumMod val="30000"/>
                  <a:lumOff val="70000"/>
                </a:schemeClr>
              </a:gs>
            </a:gsLst>
            <a:path path="shape">
              <a:fillToRect l="50000" t="50000" r="50000" b="50000"/>
            </a:path>
          </a:gradFill>
        </p:spPr>
        <p:txBody>
          <a:bodyPr vert="horz" lIns="91440" tIns="45720" rIns="91440" bIns="45720" rtlCol="0">
            <a:normAutofit/>
          </a:bodyPr>
          <a:lstStyle/>
          <a:p>
            <a:pPr marL="0" indent="0">
              <a:buNone/>
            </a:pPr>
            <a:r>
              <a:rPr lang="en-US" sz="1800" dirty="0"/>
              <a:t> </a:t>
            </a:r>
          </a:p>
          <a:p>
            <a:pPr marL="0" indent="0">
              <a:buNone/>
            </a:pPr>
            <a:r>
              <a:rPr lang="en-US" sz="1800" b="1" u="sng" dirty="0"/>
              <a:t>STRATEGIC SUGGESTIONS:-</a:t>
            </a:r>
            <a:r>
              <a:rPr lang="en-US" sz="1800" dirty="0"/>
              <a:t>    </a:t>
            </a:r>
          </a:p>
          <a:p>
            <a:r>
              <a:rPr lang="en-US" sz="1800" dirty="0"/>
              <a:t>Accelerate ticket resolution for long-pending issues, a significant number of tickets take more than 7 days for getting resolved , we have to reduce these delays which will directly boost user trust and satisfaction.</a:t>
            </a:r>
          </a:p>
          <a:p>
            <a:r>
              <a:rPr lang="en-US" sz="1800" dirty="0"/>
              <a:t>Focus improvement on high impact categories like Login Access have high ticket volumes but slightly lower satisfaction these are key areas for impactful change.</a:t>
            </a:r>
          </a:p>
          <a:p>
            <a:r>
              <a:rPr lang="en-US" sz="1800" dirty="0"/>
              <a:t>Bridge the satisfaction gap across age groups, young agents show slightly higher satisfaction. Offering mentorship programs or better tech support to older agents could improve their experience and retention.</a:t>
            </a:r>
          </a:p>
          <a:p>
            <a:endParaRPr lang="en-US" sz="1800" dirty="0"/>
          </a:p>
          <a:p>
            <a:pPr marL="0" indent="0">
              <a:buNone/>
            </a:pPr>
            <a:r>
              <a:rPr lang="en-US" sz="2000" b="1" u="sng" dirty="0"/>
              <a:t>OPERATIONAL SUGGESTIONS:-</a:t>
            </a:r>
          </a:p>
          <a:p>
            <a:r>
              <a:rPr lang="en-US" sz="1800" dirty="0"/>
              <a:t>Automate first level responses for common issues like System and Login Access, automation or AI chatbots can reduce wait times and free up agent bandwidth.</a:t>
            </a:r>
          </a:p>
          <a:p>
            <a:r>
              <a:rPr lang="en-US" sz="1800" dirty="0"/>
              <a:t>Prioritize critical severity levels with expert teams Urgent and major issues, though fewer in number, but they need fast and expert resolution to maintain service credibility &amp; better satisfaction level.</a:t>
            </a:r>
          </a:p>
          <a:p>
            <a:r>
              <a:rPr lang="en-US" sz="1800" dirty="0"/>
              <a:t>Monitor and act on resolution time trends weekly, regularly review tickets taking over 5–7 days to identify root causes be it process delays, knowledge gaps or tool limitations. </a:t>
            </a:r>
          </a:p>
          <a:p>
            <a:endParaRPr lang="en-US" sz="1800" dirty="0"/>
          </a:p>
          <a:p>
            <a:endParaRPr lang="en-US" sz="1800" dirty="0"/>
          </a:p>
          <a:p>
            <a:endParaRPr lang="en-IN" sz="1800" dirty="0"/>
          </a:p>
        </p:txBody>
      </p:sp>
      <p:sp>
        <p:nvSpPr>
          <p:cNvPr id="5" name="Title 1">
            <a:extLst>
              <a:ext uri="{FF2B5EF4-FFF2-40B4-BE49-F238E27FC236}">
                <a16:creationId xmlns:a16="http://schemas.microsoft.com/office/drawing/2014/main" id="{19C7F263-72EF-6D6A-895D-F4682AFC2908}"/>
              </a:ext>
            </a:extLst>
          </p:cNvPr>
          <p:cNvSpPr txBox="1">
            <a:spLocks/>
          </p:cNvSpPr>
          <p:nvPr/>
        </p:nvSpPr>
        <p:spPr>
          <a:xfrm>
            <a:off x="0" y="0"/>
            <a:ext cx="12192000" cy="914400"/>
          </a:xfrm>
          <a:prstGeom prst="rect">
            <a:avLst/>
          </a:prstGeom>
          <a:gradFill flip="none" rotWithShape="1">
            <a:gsLst>
              <a:gs pos="0">
                <a:schemeClr val="accent1">
                  <a:lumMod val="88000"/>
                </a:schemeClr>
              </a:gs>
              <a:gs pos="75000">
                <a:schemeClr val="accent1">
                  <a:lumMod val="89000"/>
                </a:schemeClr>
              </a:gs>
              <a:gs pos="69000">
                <a:schemeClr val="accent1">
                  <a:lumMod val="75000"/>
                </a:schemeClr>
              </a:gs>
              <a:gs pos="97000">
                <a:schemeClr val="accent1">
                  <a:lumMod val="70000"/>
                </a:schemeClr>
              </a:gs>
            </a:gsLst>
            <a:path path="rect">
              <a:fillToRect l="100000" t="100000"/>
            </a:path>
            <a:tileRect r="-100000" b="-100000"/>
          </a:gradFill>
          <a:ln w="38100">
            <a:solidFill>
              <a:srgbClr val="F5F5F5"/>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bg1"/>
                </a:solidFill>
                <a:latin typeface="Arial Rounded MT Bold" panose="020F0704030504030204" pitchFamily="34" charset="0"/>
              </a:rPr>
              <a:t>Suggestions</a:t>
            </a:r>
            <a:endParaRPr lang="en-IN" sz="3200" b="1"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1722990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4000">
              <a:schemeClr val="accent5">
                <a:lumMod val="5000"/>
                <a:lumOff val="95000"/>
              </a:schemeClr>
            </a:gs>
            <a:gs pos="0">
              <a:schemeClr val="accent5">
                <a:lumMod val="45000"/>
                <a:lumOff val="55000"/>
              </a:schemeClr>
            </a:gs>
            <a:gs pos="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6C692-0319-4500-2E4A-634A12B7F34F}"/>
              </a:ext>
            </a:extLst>
          </p:cNvPr>
          <p:cNvSpPr>
            <a:spLocks noGrp="1"/>
          </p:cNvSpPr>
          <p:nvPr>
            <p:ph type="title"/>
          </p:nvPr>
        </p:nvSpPr>
        <p:spPr>
          <a:xfrm>
            <a:off x="0" y="1"/>
            <a:ext cx="12192000" cy="963560"/>
          </a:xfrm>
          <a:gradFill flip="none" rotWithShape="1">
            <a:gsLst>
              <a:gs pos="0">
                <a:schemeClr val="accent1">
                  <a:lumMod val="88000"/>
                </a:schemeClr>
              </a:gs>
              <a:gs pos="75000">
                <a:schemeClr val="accent1">
                  <a:lumMod val="89000"/>
                </a:schemeClr>
              </a:gs>
              <a:gs pos="69000">
                <a:schemeClr val="accent1">
                  <a:lumMod val="75000"/>
                </a:schemeClr>
              </a:gs>
              <a:gs pos="97000">
                <a:schemeClr val="accent1">
                  <a:lumMod val="70000"/>
                </a:schemeClr>
              </a:gs>
            </a:gsLst>
            <a:path path="rect">
              <a:fillToRect l="100000" t="100000"/>
            </a:path>
            <a:tileRect r="-100000" b="-100000"/>
          </a:gradFill>
          <a:ln w="38100">
            <a:solidFill>
              <a:schemeClr val="accent1">
                <a:lumMod val="50000"/>
              </a:schemeClr>
            </a:solidFill>
          </a:ln>
        </p:spPr>
        <p:txBody>
          <a:bodyPr>
            <a:normAutofit/>
          </a:bodyPr>
          <a:lstStyle/>
          <a:p>
            <a:pPr algn="ctr"/>
            <a:r>
              <a:rPr lang="en-US" sz="3200" dirty="0">
                <a:solidFill>
                  <a:schemeClr val="bg1"/>
                </a:solidFill>
                <a:latin typeface="Arial Rounded MT Bold" panose="020F0704030504030204" pitchFamily="34" charset="0"/>
              </a:rPr>
              <a:t>ABOUT FP20 ANALYTICS </a:t>
            </a:r>
            <a:endParaRPr lang="en-IN" sz="3200" dirty="0">
              <a:solidFill>
                <a:schemeClr val="bg1"/>
              </a:solidFill>
              <a:latin typeface="Arial Rounded MT Bold" panose="020F0704030504030204" pitchFamily="34" charset="0"/>
            </a:endParaRPr>
          </a:p>
        </p:txBody>
      </p:sp>
      <p:sp>
        <p:nvSpPr>
          <p:cNvPr id="5" name="Content Placeholder 4">
            <a:extLst>
              <a:ext uri="{FF2B5EF4-FFF2-40B4-BE49-F238E27FC236}">
                <a16:creationId xmlns:a16="http://schemas.microsoft.com/office/drawing/2014/main" id="{855C4B7A-15B6-C1A0-4664-2B7700833DF2}"/>
              </a:ext>
            </a:extLst>
          </p:cNvPr>
          <p:cNvSpPr>
            <a:spLocks noGrp="1"/>
          </p:cNvSpPr>
          <p:nvPr>
            <p:ph sz="half" idx="2"/>
          </p:nvPr>
        </p:nvSpPr>
        <p:spPr>
          <a:xfrm>
            <a:off x="5347521" y="963560"/>
            <a:ext cx="6844480" cy="5894439"/>
          </a:xfrm>
          <a:gradFill flip="none" rotWithShape="1">
            <a:gsLst>
              <a:gs pos="20000">
                <a:schemeClr val="accent4">
                  <a:lumMod val="5000"/>
                  <a:lumOff val="95000"/>
                </a:schemeClr>
              </a:gs>
              <a:gs pos="63000">
                <a:schemeClr val="accent4">
                  <a:lumMod val="45000"/>
                  <a:lumOff val="55000"/>
                </a:schemeClr>
              </a:gs>
              <a:gs pos="83000">
                <a:schemeClr val="accent4">
                  <a:lumMod val="45000"/>
                  <a:lumOff val="55000"/>
                </a:schemeClr>
              </a:gs>
              <a:gs pos="100000">
                <a:schemeClr val="accent4">
                  <a:lumMod val="30000"/>
                  <a:lumOff val="70000"/>
                </a:schemeClr>
              </a:gs>
            </a:gsLst>
            <a:path path="shape">
              <a:fillToRect l="50000" t="50000" r="50000" b="50000"/>
            </a:path>
            <a:tileRect/>
          </a:gradFill>
        </p:spPr>
        <p:txBody>
          <a:bodyPr>
            <a:normAutofit/>
          </a:bodyPr>
          <a:lstStyle/>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r>
              <a:rPr lang="en-US" sz="1800" b="1" dirty="0"/>
              <a:t>FP20 Analytics</a:t>
            </a:r>
            <a:r>
              <a:rPr lang="en-US" sz="1800" dirty="0"/>
              <a:t> is a forward-thinking team of data problem-solvers dedicated to transforming complex information into clear, actionable insights that drive smarter decisions and long-term impact. With a strong blend of technical expertise and real-world business understanding, they deliver tailored dashboards, predictive models, and strategic solutions that help organizations thrive in a data-driven world. What truly sets FP20 apart is its vibrant, collaborative community of data enthusiasts where learning is hands-on, growth is continuous, and support is always available. Through portfolio projects, workshops, and mentorship, FP20 is not just shaping better analysts it’s also building a movement of confident, future-ready professionals.</a:t>
            </a:r>
          </a:p>
          <a:p>
            <a:pPr marL="0" indent="0">
              <a:buNone/>
            </a:pPr>
            <a:endParaRPr lang="en-US" sz="1800" dirty="0"/>
          </a:p>
        </p:txBody>
      </p:sp>
      <p:pic>
        <p:nvPicPr>
          <p:cNvPr id="2058" name="Picture 10">
            <a:extLst>
              <a:ext uri="{FF2B5EF4-FFF2-40B4-BE49-F238E27FC236}">
                <a16:creationId xmlns:a16="http://schemas.microsoft.com/office/drawing/2014/main" id="{338AA33D-3F7F-069D-E2D2-E59C2DB398BF}"/>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0" y="963560"/>
            <a:ext cx="5347520" cy="5894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447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67B8564-EA1C-879F-77D5-09F5839EF7BC}"/>
              </a:ext>
            </a:extLst>
          </p:cNvPr>
          <p:cNvSpPr>
            <a:spLocks noGrp="1"/>
          </p:cNvSpPr>
          <p:nvPr>
            <p:ph sz="half" idx="2"/>
          </p:nvPr>
        </p:nvSpPr>
        <p:spPr>
          <a:xfrm>
            <a:off x="740780" y="1359878"/>
            <a:ext cx="10810754" cy="5201780"/>
          </a:xfrm>
          <a:gradFill>
            <a:gsLst>
              <a:gs pos="0">
                <a:schemeClr val="accent4">
                  <a:lumMod val="5000"/>
                  <a:lumOff val="95000"/>
                </a:schemeClr>
              </a:gs>
              <a:gs pos="100000">
                <a:schemeClr val="accent4">
                  <a:lumMod val="45000"/>
                  <a:lumOff val="55000"/>
                </a:schemeClr>
              </a:gs>
              <a:gs pos="83000">
                <a:schemeClr val="accent4">
                  <a:lumMod val="45000"/>
                  <a:lumOff val="55000"/>
                </a:schemeClr>
              </a:gs>
              <a:gs pos="100000">
                <a:schemeClr val="accent4">
                  <a:lumMod val="30000"/>
                  <a:lumOff val="70000"/>
                </a:schemeClr>
              </a:gs>
            </a:gsLst>
            <a:path path="shape">
              <a:fillToRect l="50000" t="50000" r="50000" b="50000"/>
            </a:path>
          </a:gradFill>
        </p:spPr>
        <p:txBody>
          <a:bodyPr vert="horz" lIns="91440" tIns="45720" rIns="91440" bIns="45720" rtlCol="0">
            <a:normAutofit/>
          </a:bodyPr>
          <a:lstStyle/>
          <a:p>
            <a:endParaRPr lang="en-US" sz="1800" dirty="0"/>
          </a:p>
          <a:p>
            <a:endParaRPr lang="en-US" sz="1800" dirty="0"/>
          </a:p>
          <a:p>
            <a:r>
              <a:rPr lang="en-US" sz="1800" dirty="0"/>
              <a:t>This analysis uncovers key insights into ticket resolution performance by examining trends across resolution days, ticket volume and handling efficiency. It highlights areas where service is quick and where delays are happening.</a:t>
            </a:r>
          </a:p>
          <a:p>
            <a:r>
              <a:rPr lang="en-US" sz="1800" dirty="0"/>
              <a:t>The dashboard uses clean visuals like bar charts and filters that make it easy to spot slowdowns, track SLA performance, and explore how different categories or teams are performing. </a:t>
            </a:r>
          </a:p>
          <a:p>
            <a:r>
              <a:rPr lang="en-US" sz="1800" dirty="0"/>
              <a:t>Filters like date, category, and resolution status allow users to focus on specific segments, helping teams drill down into root causes of delays or bottlenecks.</a:t>
            </a:r>
          </a:p>
          <a:p>
            <a:r>
              <a:rPr lang="en-US" sz="1800" dirty="0"/>
              <a:t>Insights such as how many tickets are resolved in the same day, which days or categories see the most delays, how resolution speed changes over time &amp; empower IT teams to take focused, data-driven actions.</a:t>
            </a:r>
          </a:p>
          <a:p>
            <a:r>
              <a:rPr lang="en-US" sz="1800" dirty="0"/>
              <a:t>Ultimately, these insights will help managements &amp; decision-makers to make smarter staffing, training and process changes to boost customer satisfaction and internal efficiency of the team.</a:t>
            </a:r>
          </a:p>
          <a:p>
            <a:endParaRPr lang="en-IN" sz="1800" dirty="0"/>
          </a:p>
        </p:txBody>
      </p:sp>
      <p:sp>
        <p:nvSpPr>
          <p:cNvPr id="5" name="Title 1">
            <a:extLst>
              <a:ext uri="{FF2B5EF4-FFF2-40B4-BE49-F238E27FC236}">
                <a16:creationId xmlns:a16="http://schemas.microsoft.com/office/drawing/2014/main" id="{92D81C02-AFA1-21FE-8EC9-DC605C3108CC}"/>
              </a:ext>
            </a:extLst>
          </p:cNvPr>
          <p:cNvSpPr txBox="1">
            <a:spLocks/>
          </p:cNvSpPr>
          <p:nvPr/>
        </p:nvSpPr>
        <p:spPr>
          <a:xfrm>
            <a:off x="0" y="0"/>
            <a:ext cx="12192000" cy="1101970"/>
          </a:xfrm>
          <a:prstGeom prst="rect">
            <a:avLst/>
          </a:prstGeom>
          <a:gradFill flip="none" rotWithShape="1">
            <a:gsLst>
              <a:gs pos="0">
                <a:schemeClr val="accent1">
                  <a:lumMod val="88000"/>
                </a:schemeClr>
              </a:gs>
              <a:gs pos="75000">
                <a:schemeClr val="accent1">
                  <a:lumMod val="89000"/>
                </a:schemeClr>
              </a:gs>
              <a:gs pos="69000">
                <a:schemeClr val="accent1">
                  <a:lumMod val="75000"/>
                </a:schemeClr>
              </a:gs>
              <a:gs pos="97000">
                <a:schemeClr val="accent1">
                  <a:lumMod val="70000"/>
                </a:schemeClr>
              </a:gs>
            </a:gsLst>
            <a:path path="rect">
              <a:fillToRect l="100000" t="100000"/>
            </a:path>
            <a:tileRect r="-100000" b="-100000"/>
          </a:gradFill>
          <a:ln w="38100">
            <a:solidFill>
              <a:srgbClr val="F5F5F5"/>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bg1"/>
                </a:solidFill>
                <a:latin typeface="Arial Rounded MT Bold" panose="020F0704030504030204" pitchFamily="34" charset="0"/>
              </a:rPr>
              <a:t>Conclusion</a:t>
            </a:r>
            <a:endParaRPr lang="en-IN" sz="4000" b="1"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3413539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C8315-1907-9A2C-A2C9-5385F6592CB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9DDC119-5DF2-C930-93CA-A2EB9108358D}"/>
              </a:ext>
            </a:extLst>
          </p:cNvPr>
          <p:cNvSpPr>
            <a:spLocks noGrp="1"/>
          </p:cNvSpPr>
          <p:nvPr>
            <p:ph sz="half" idx="1"/>
          </p:nvPr>
        </p:nvSpPr>
        <p:spPr/>
        <p:txBody>
          <a:bodyPr/>
          <a:lstStyle/>
          <a:p>
            <a:endParaRPr lang="en-IN"/>
          </a:p>
        </p:txBody>
      </p:sp>
      <p:sp>
        <p:nvSpPr>
          <p:cNvPr id="4" name="Content Placeholder 3">
            <a:extLst>
              <a:ext uri="{FF2B5EF4-FFF2-40B4-BE49-F238E27FC236}">
                <a16:creationId xmlns:a16="http://schemas.microsoft.com/office/drawing/2014/main" id="{214412A2-892B-182C-BB3D-5AC0F2C88B36}"/>
              </a:ext>
            </a:extLst>
          </p:cNvPr>
          <p:cNvSpPr>
            <a:spLocks noGrp="1"/>
          </p:cNvSpPr>
          <p:nvPr>
            <p:ph sz="half" idx="2"/>
          </p:nvPr>
        </p:nvSpPr>
        <p:spPr/>
        <p:txBody>
          <a:bodyPr/>
          <a:lstStyle/>
          <a:p>
            <a:endParaRPr lang="en-IN"/>
          </a:p>
        </p:txBody>
      </p:sp>
      <p:pic>
        <p:nvPicPr>
          <p:cNvPr id="9222" name="Picture 6" descr="AI Thank You Template for PowerPoint and Google Slides - SlideChef">
            <a:extLst>
              <a:ext uri="{FF2B5EF4-FFF2-40B4-BE49-F238E27FC236}">
                <a16:creationId xmlns:a16="http://schemas.microsoft.com/office/drawing/2014/main" id="{3211D532-2739-DD6A-53D2-CD7113A397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883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8D98E30-2236-052A-6ED8-1699BAE1D83B}"/>
              </a:ext>
            </a:extLst>
          </p:cNvPr>
          <p:cNvSpPr txBox="1">
            <a:spLocks/>
          </p:cNvSpPr>
          <p:nvPr/>
        </p:nvSpPr>
        <p:spPr>
          <a:xfrm>
            <a:off x="0" y="0"/>
            <a:ext cx="12192000" cy="963560"/>
          </a:xfrm>
          <a:prstGeom prst="rect">
            <a:avLst/>
          </a:prstGeom>
          <a:gradFill flip="none" rotWithShape="1">
            <a:gsLst>
              <a:gs pos="0">
                <a:schemeClr val="accent1">
                  <a:lumMod val="88000"/>
                </a:schemeClr>
              </a:gs>
              <a:gs pos="75000">
                <a:schemeClr val="accent1">
                  <a:lumMod val="89000"/>
                </a:schemeClr>
              </a:gs>
              <a:gs pos="69000">
                <a:schemeClr val="accent1">
                  <a:lumMod val="75000"/>
                </a:schemeClr>
              </a:gs>
              <a:gs pos="97000">
                <a:schemeClr val="accent1">
                  <a:lumMod val="70000"/>
                </a:schemeClr>
              </a:gs>
            </a:gsLst>
            <a:path path="rect">
              <a:fillToRect l="100000" t="100000"/>
            </a:path>
            <a:tileRect r="-100000" b="-100000"/>
          </a:gradFill>
          <a:ln w="38100">
            <a:solidFill>
              <a:srgbClr val="F5F5F5"/>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bg1"/>
                </a:solidFill>
                <a:latin typeface="Arial Rounded MT Bold" panose="020F0704030504030204" pitchFamily="34" charset="0"/>
              </a:rPr>
              <a:t>AGENDA</a:t>
            </a:r>
            <a:endParaRPr lang="en-IN" sz="3200" b="1" dirty="0">
              <a:solidFill>
                <a:schemeClr val="bg1"/>
              </a:solidFill>
              <a:latin typeface="Arial Rounded MT Bold" panose="020F0704030504030204" pitchFamily="34" charset="0"/>
            </a:endParaRPr>
          </a:p>
        </p:txBody>
      </p:sp>
      <p:sp>
        <p:nvSpPr>
          <p:cNvPr id="13" name="Arrow: Pentagon 12">
            <a:extLst>
              <a:ext uri="{FF2B5EF4-FFF2-40B4-BE49-F238E27FC236}">
                <a16:creationId xmlns:a16="http://schemas.microsoft.com/office/drawing/2014/main" id="{BB52601F-3502-BA8B-3D11-584D6C0AAF80}"/>
              </a:ext>
            </a:extLst>
          </p:cNvPr>
          <p:cNvSpPr/>
          <p:nvPr/>
        </p:nvSpPr>
        <p:spPr>
          <a:xfrm>
            <a:off x="1208502" y="1353609"/>
            <a:ext cx="2585884" cy="993058"/>
          </a:xfrm>
          <a:prstGeom prst="homePlate">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Problem Statement</a:t>
            </a:r>
            <a:endParaRPr lang="en-IN" b="1" dirty="0"/>
          </a:p>
        </p:txBody>
      </p:sp>
      <p:sp>
        <p:nvSpPr>
          <p:cNvPr id="14" name="Arrow: Pentagon 13">
            <a:extLst>
              <a:ext uri="{FF2B5EF4-FFF2-40B4-BE49-F238E27FC236}">
                <a16:creationId xmlns:a16="http://schemas.microsoft.com/office/drawing/2014/main" id="{56054804-E628-7679-6C83-D3AA0986DA1D}"/>
              </a:ext>
            </a:extLst>
          </p:cNvPr>
          <p:cNvSpPr/>
          <p:nvPr/>
        </p:nvSpPr>
        <p:spPr>
          <a:xfrm>
            <a:off x="1980549" y="2869291"/>
            <a:ext cx="2585884" cy="1240593"/>
          </a:xfrm>
          <a:prstGeom prst="homePlate">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Data Overview &amp; </a:t>
            </a:r>
          </a:p>
          <a:p>
            <a:pPr algn="ctr"/>
            <a:r>
              <a:rPr lang="en-US" b="1" dirty="0"/>
              <a:t>Methodology </a:t>
            </a:r>
            <a:endParaRPr lang="en-IN" b="1" dirty="0"/>
          </a:p>
        </p:txBody>
      </p:sp>
      <p:sp>
        <p:nvSpPr>
          <p:cNvPr id="15" name="Arrow: Pentagon 14">
            <a:extLst>
              <a:ext uri="{FF2B5EF4-FFF2-40B4-BE49-F238E27FC236}">
                <a16:creationId xmlns:a16="http://schemas.microsoft.com/office/drawing/2014/main" id="{613DC0C3-E842-F802-95A1-0DC1BF07F946}"/>
              </a:ext>
            </a:extLst>
          </p:cNvPr>
          <p:cNvSpPr/>
          <p:nvPr/>
        </p:nvSpPr>
        <p:spPr>
          <a:xfrm>
            <a:off x="3126009" y="4823209"/>
            <a:ext cx="2585884" cy="1240593"/>
          </a:xfrm>
          <a:prstGeom prst="homePlate">
            <a:avLst>
              <a:gd name="adj" fmla="val 46528"/>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Objective Key Metrics &amp; Visualization</a:t>
            </a:r>
            <a:endParaRPr lang="en-IN" b="1" dirty="0"/>
          </a:p>
        </p:txBody>
      </p:sp>
      <p:sp>
        <p:nvSpPr>
          <p:cNvPr id="16" name="Arrow: Pentagon 15">
            <a:extLst>
              <a:ext uri="{FF2B5EF4-FFF2-40B4-BE49-F238E27FC236}">
                <a16:creationId xmlns:a16="http://schemas.microsoft.com/office/drawing/2014/main" id="{615D17E8-31D4-848B-48DF-E61A1521DB1D}"/>
              </a:ext>
            </a:extLst>
          </p:cNvPr>
          <p:cNvSpPr/>
          <p:nvPr/>
        </p:nvSpPr>
        <p:spPr>
          <a:xfrm>
            <a:off x="7016186" y="1353609"/>
            <a:ext cx="2585884" cy="993059"/>
          </a:xfrm>
          <a:prstGeom prst="homePlate">
            <a:avLst>
              <a:gd name="adj" fmla="val 46528"/>
            </a:avLst>
          </a:prstGeom>
          <a:gradFill flip="none" rotWithShape="1">
            <a:gsLst>
              <a:gs pos="0">
                <a:schemeClr val="accent2">
                  <a:lumMod val="0"/>
                  <a:lumOff val="100000"/>
                </a:schemeClr>
              </a:gs>
              <a:gs pos="18000">
                <a:schemeClr val="accent2">
                  <a:lumMod val="0"/>
                  <a:lumOff val="100000"/>
                </a:schemeClr>
              </a:gs>
              <a:gs pos="72000">
                <a:schemeClr val="accent2"/>
              </a:gs>
            </a:gsLst>
            <a:path path="circle">
              <a:fillToRect l="50000" t="-80000" r="50000" b="18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Insightful Observation</a:t>
            </a:r>
            <a:endParaRPr lang="en-IN" b="1" dirty="0"/>
          </a:p>
        </p:txBody>
      </p:sp>
      <p:sp>
        <p:nvSpPr>
          <p:cNvPr id="17" name="Arrow: Pentagon 16">
            <a:extLst>
              <a:ext uri="{FF2B5EF4-FFF2-40B4-BE49-F238E27FC236}">
                <a16:creationId xmlns:a16="http://schemas.microsoft.com/office/drawing/2014/main" id="{E58BA8FB-3EB8-F973-AA42-A48B1AC9FCF2}"/>
              </a:ext>
            </a:extLst>
          </p:cNvPr>
          <p:cNvSpPr/>
          <p:nvPr/>
        </p:nvSpPr>
        <p:spPr>
          <a:xfrm>
            <a:off x="7817513" y="2869291"/>
            <a:ext cx="2585884" cy="1145513"/>
          </a:xfrm>
          <a:prstGeom prst="homePlate">
            <a:avLst>
              <a:gd name="adj" fmla="val 46528"/>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a:p>
            <a:pPr algn="ctr"/>
            <a:r>
              <a:rPr lang="en-US" b="1" dirty="0"/>
              <a:t>Dashboard &amp;  Strategic Suggestion </a:t>
            </a:r>
          </a:p>
          <a:p>
            <a:pPr algn="ctr"/>
            <a:endParaRPr lang="en-IN" b="1" dirty="0"/>
          </a:p>
        </p:txBody>
      </p:sp>
      <p:sp>
        <p:nvSpPr>
          <p:cNvPr id="18" name="Arrow: Pentagon 17">
            <a:extLst>
              <a:ext uri="{FF2B5EF4-FFF2-40B4-BE49-F238E27FC236}">
                <a16:creationId xmlns:a16="http://schemas.microsoft.com/office/drawing/2014/main" id="{FEF22909-2F15-1418-4DE2-B542DDB62920}"/>
              </a:ext>
            </a:extLst>
          </p:cNvPr>
          <p:cNvSpPr/>
          <p:nvPr/>
        </p:nvSpPr>
        <p:spPr>
          <a:xfrm>
            <a:off x="8746661" y="4683555"/>
            <a:ext cx="2585884" cy="1145513"/>
          </a:xfrm>
          <a:prstGeom prst="homePlate">
            <a:avLst>
              <a:gd name="adj" fmla="val 46528"/>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Conclusion</a:t>
            </a:r>
            <a:endParaRPr lang="en-IN" b="1" dirty="0"/>
          </a:p>
        </p:txBody>
      </p:sp>
    </p:spTree>
    <p:extLst>
      <p:ext uri="{BB962C8B-B14F-4D97-AF65-F5344CB8AC3E}">
        <p14:creationId xmlns:p14="http://schemas.microsoft.com/office/powerpoint/2010/main" val="1608600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600C49E-50EC-4E25-476F-F444674915C1}"/>
              </a:ext>
            </a:extLst>
          </p:cNvPr>
          <p:cNvSpPr txBox="1">
            <a:spLocks/>
          </p:cNvSpPr>
          <p:nvPr/>
        </p:nvSpPr>
        <p:spPr>
          <a:xfrm>
            <a:off x="0" y="0"/>
            <a:ext cx="12192000" cy="963560"/>
          </a:xfrm>
          <a:prstGeom prst="rect">
            <a:avLst/>
          </a:prstGeom>
          <a:gradFill flip="none" rotWithShape="1">
            <a:gsLst>
              <a:gs pos="0">
                <a:schemeClr val="accent1">
                  <a:lumMod val="88000"/>
                </a:schemeClr>
              </a:gs>
              <a:gs pos="75000">
                <a:schemeClr val="accent1">
                  <a:lumMod val="89000"/>
                </a:schemeClr>
              </a:gs>
              <a:gs pos="69000">
                <a:schemeClr val="accent1">
                  <a:lumMod val="75000"/>
                </a:schemeClr>
              </a:gs>
              <a:gs pos="97000">
                <a:schemeClr val="accent1">
                  <a:lumMod val="70000"/>
                </a:schemeClr>
              </a:gs>
            </a:gsLst>
            <a:path path="rect">
              <a:fillToRect l="100000" t="100000"/>
            </a:path>
            <a:tileRect r="-100000" b="-100000"/>
          </a:gradFill>
          <a:ln w="38100">
            <a:solidFill>
              <a:srgbClr val="F5F5F5"/>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bg1"/>
                </a:solidFill>
                <a:latin typeface="Arial Rounded MT Bold" panose="020F0704030504030204" pitchFamily="34" charset="0"/>
              </a:rPr>
              <a:t>PROBLEM STATEMENT</a:t>
            </a:r>
            <a:endParaRPr lang="en-IN" sz="3200" b="1" dirty="0">
              <a:solidFill>
                <a:schemeClr val="bg1"/>
              </a:solidFill>
              <a:latin typeface="Arial Rounded MT Bold" panose="020F0704030504030204" pitchFamily="34" charset="0"/>
            </a:endParaRPr>
          </a:p>
        </p:txBody>
      </p:sp>
      <p:sp>
        <p:nvSpPr>
          <p:cNvPr id="7" name="TextBox 6">
            <a:extLst>
              <a:ext uri="{FF2B5EF4-FFF2-40B4-BE49-F238E27FC236}">
                <a16:creationId xmlns:a16="http://schemas.microsoft.com/office/drawing/2014/main" id="{1DCFDE1D-6985-3946-0B22-959D00D1ED8E}"/>
              </a:ext>
            </a:extLst>
          </p:cNvPr>
          <p:cNvSpPr txBox="1"/>
          <p:nvPr/>
        </p:nvSpPr>
        <p:spPr>
          <a:xfrm>
            <a:off x="373627" y="993056"/>
            <a:ext cx="11513572" cy="954107"/>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txBody>
          <a:bodyPr wrap="square">
            <a:spAutoFit/>
          </a:bodyPr>
          <a:lstStyle/>
          <a:p>
            <a:r>
              <a:rPr lang="en-US" sz="1400" i="0" dirty="0">
                <a:solidFill>
                  <a:srgbClr val="16191D"/>
                </a:solidFill>
                <a:effectLst/>
                <a:latin typeface="Mona Sans"/>
              </a:rPr>
              <a:t>You are tasked with analyzing the IT support ticket management system to understand the performance of IT agents, the efficiency of ticket resolution, and the satisfaction levels of employees. The objective is to identify high and low performers among IT agents, assess the overall effectiveness of the team, and pinpoint areas for improvement in the ticket resolution process. The ultimate goal is to make informed staffing decisions, including hiring, firing, and training, to enhance overall service quality and team performance.</a:t>
            </a:r>
            <a:endParaRPr lang="en-IN" sz="1400" dirty="0"/>
          </a:p>
        </p:txBody>
      </p:sp>
      <p:pic>
        <p:nvPicPr>
          <p:cNvPr id="6" name="Picture 5">
            <a:extLst>
              <a:ext uri="{FF2B5EF4-FFF2-40B4-BE49-F238E27FC236}">
                <a16:creationId xmlns:a16="http://schemas.microsoft.com/office/drawing/2014/main" id="{561F5311-AB22-BC5F-BD06-D003A847130F}"/>
              </a:ext>
            </a:extLst>
          </p:cNvPr>
          <p:cNvPicPr>
            <a:picLocks noChangeAspect="1"/>
          </p:cNvPicPr>
          <p:nvPr/>
        </p:nvPicPr>
        <p:blipFill>
          <a:blip r:embed="rId2"/>
          <a:srcRect r="4275"/>
          <a:stretch>
            <a:fillRect/>
          </a:stretch>
        </p:blipFill>
        <p:spPr>
          <a:xfrm>
            <a:off x="235969" y="2387667"/>
            <a:ext cx="11670890" cy="3177392"/>
          </a:xfrm>
          <a:prstGeom prst="rect">
            <a:avLst/>
          </a:prstGeom>
        </p:spPr>
      </p:pic>
    </p:spTree>
    <p:extLst>
      <p:ext uri="{BB962C8B-B14F-4D97-AF65-F5344CB8AC3E}">
        <p14:creationId xmlns:p14="http://schemas.microsoft.com/office/powerpoint/2010/main" val="2590970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40E01A-B440-CDB6-1A57-FA0A7BA0BC43}"/>
              </a:ext>
            </a:extLst>
          </p:cNvPr>
          <p:cNvSpPr>
            <a:spLocks noGrp="1"/>
          </p:cNvSpPr>
          <p:nvPr>
            <p:ph sz="half" idx="1"/>
          </p:nvPr>
        </p:nvSpPr>
        <p:spPr>
          <a:xfrm>
            <a:off x="314633" y="2094271"/>
            <a:ext cx="5695335" cy="4620291"/>
          </a:xfr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p:spPr>
        <p:txBody>
          <a:bodyPr>
            <a:noAutofit/>
          </a:bodyPr>
          <a:lstStyle/>
          <a:p>
            <a:r>
              <a:rPr lang="en-US" sz="1800" b="1" dirty="0"/>
              <a:t>Ticket ID</a:t>
            </a:r>
            <a:r>
              <a:rPr lang="en-US" sz="1800" dirty="0"/>
              <a:t>: A unique identifier assigned to each IT ticket.</a:t>
            </a:r>
          </a:p>
          <a:p>
            <a:r>
              <a:rPr lang="en-US" sz="1800" b="1" dirty="0" err="1"/>
              <a:t>Fecha</a:t>
            </a:r>
            <a:r>
              <a:rPr lang="en-US" sz="1800" b="1" dirty="0"/>
              <a:t>: </a:t>
            </a:r>
            <a:r>
              <a:rPr lang="en-US" sz="1800" dirty="0">
                <a:sym typeface="Arial"/>
              </a:rPr>
              <a:t>The date when the ticket was created.</a:t>
            </a:r>
          </a:p>
          <a:p>
            <a:r>
              <a:rPr lang="en-US" sz="1800" b="1" dirty="0"/>
              <a:t>Employee ID</a:t>
            </a:r>
            <a:r>
              <a:rPr lang="en-US" sz="1800" dirty="0"/>
              <a:t>: Unique identifier for the employee who raised the ticket.</a:t>
            </a:r>
            <a:endParaRPr lang="en-US" sz="1800" spc="80" dirty="0">
              <a:solidFill>
                <a:srgbClr val="000000"/>
              </a:solidFill>
              <a:latin typeface="Arial"/>
              <a:ea typeface="Arial"/>
              <a:cs typeface="Arial"/>
              <a:sym typeface="Arial"/>
            </a:endParaRPr>
          </a:p>
          <a:p>
            <a:r>
              <a:rPr lang="en-US" sz="1800" b="1" dirty="0"/>
              <a:t>Agent ID</a:t>
            </a:r>
            <a:r>
              <a:rPr lang="en-US" sz="1800" dirty="0"/>
              <a:t>: Unique identifier for the support agent assigned to the ticket.</a:t>
            </a:r>
          </a:p>
          <a:p>
            <a:r>
              <a:rPr lang="en-US" sz="1800" b="1" dirty="0"/>
              <a:t>Agent Name</a:t>
            </a:r>
            <a:r>
              <a:rPr lang="en-US" sz="1800" dirty="0"/>
              <a:t>: Full name of the supporting agent.</a:t>
            </a:r>
          </a:p>
          <a:p>
            <a:r>
              <a:rPr lang="en-US" sz="1800" b="1" dirty="0"/>
              <a:t>Agent Age</a:t>
            </a:r>
            <a:r>
              <a:rPr lang="en-US" sz="1800" dirty="0"/>
              <a:t>: Age of the supporting agent.</a:t>
            </a:r>
          </a:p>
          <a:p>
            <a:r>
              <a:rPr lang="en-US" sz="1800" b="1" dirty="0"/>
              <a:t>Age Segment</a:t>
            </a:r>
            <a:r>
              <a:rPr lang="en-US" sz="1800" dirty="0"/>
              <a:t>: Grouping of agents into "Young Agents" and "Older Agents" based on age.</a:t>
            </a:r>
          </a:p>
          <a:p>
            <a:r>
              <a:rPr lang="en-US" sz="1800" b="1" dirty="0"/>
              <a:t>Request Category</a:t>
            </a:r>
            <a:r>
              <a:rPr lang="en-US" sz="1800" dirty="0"/>
              <a:t>: The category of the ticket request (e.g., Software, Hardware, Login Access, System).</a:t>
            </a:r>
          </a:p>
          <a:p>
            <a:endParaRPr lang="en-IN" sz="1800" b="1" dirty="0"/>
          </a:p>
        </p:txBody>
      </p:sp>
      <p:sp>
        <p:nvSpPr>
          <p:cNvPr id="4" name="Content Placeholder 3">
            <a:extLst>
              <a:ext uri="{FF2B5EF4-FFF2-40B4-BE49-F238E27FC236}">
                <a16:creationId xmlns:a16="http://schemas.microsoft.com/office/drawing/2014/main" id="{74DEBC6E-A8A2-BD26-6A4B-C1CEE7A4806D}"/>
              </a:ext>
            </a:extLst>
          </p:cNvPr>
          <p:cNvSpPr>
            <a:spLocks noGrp="1"/>
          </p:cNvSpPr>
          <p:nvPr>
            <p:ph sz="half" idx="2"/>
          </p:nvPr>
        </p:nvSpPr>
        <p:spPr>
          <a:xfrm>
            <a:off x="6427839" y="2094271"/>
            <a:ext cx="5181600" cy="4620291"/>
          </a:xfr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p:spPr>
        <p:txBody>
          <a:bodyPr>
            <a:normAutofit/>
          </a:bodyPr>
          <a:lstStyle/>
          <a:p>
            <a:r>
              <a:rPr lang="en-US" sz="1800" b="1" dirty="0"/>
              <a:t>Issue Type</a:t>
            </a:r>
            <a:r>
              <a:rPr lang="en-US" sz="1800" dirty="0"/>
              <a:t>: Type of IT issue reported (mostly “IT Error” or “IT Request”).</a:t>
            </a:r>
          </a:p>
          <a:p>
            <a:r>
              <a:rPr lang="en-US" sz="1800" b="1" dirty="0"/>
              <a:t>Severity</a:t>
            </a:r>
            <a:r>
              <a:rPr lang="en-US" sz="1800" dirty="0"/>
              <a:t>: Numeric severity level representing the urgency of the issue.</a:t>
            </a:r>
          </a:p>
          <a:p>
            <a:r>
              <a:rPr lang="en-US" sz="1800" b="1" dirty="0"/>
              <a:t>Severity Type</a:t>
            </a:r>
            <a:r>
              <a:rPr lang="en-US" sz="1800" dirty="0"/>
              <a:t>: Description of the severity level (e.g., Normal, Urgent, Unclassified).</a:t>
            </a:r>
          </a:p>
          <a:p>
            <a:r>
              <a:rPr lang="en-US" sz="1800" b="1" dirty="0"/>
              <a:t>Priority</a:t>
            </a:r>
            <a:r>
              <a:rPr lang="en-US" sz="1800" dirty="0"/>
              <a:t>: Numeric priority assigned to the ticket.</a:t>
            </a:r>
          </a:p>
          <a:p>
            <a:r>
              <a:rPr lang="en-US" sz="1800" b="1" dirty="0"/>
              <a:t>Priority Type</a:t>
            </a:r>
            <a:r>
              <a:rPr lang="en-US" sz="1800" dirty="0"/>
              <a:t>: Label indicating priority status.</a:t>
            </a:r>
          </a:p>
          <a:p>
            <a:r>
              <a:rPr lang="en-US" sz="1800" b="1" dirty="0"/>
              <a:t>Resolution Time (Days)</a:t>
            </a:r>
            <a:r>
              <a:rPr lang="en-US" sz="1800" dirty="0"/>
              <a:t>: Number of days taken to resolve the ticket.</a:t>
            </a:r>
          </a:p>
          <a:p>
            <a:r>
              <a:rPr lang="en-US" sz="1800" b="1" dirty="0"/>
              <a:t>Satisfaction Rate</a:t>
            </a:r>
            <a:r>
              <a:rPr lang="en-US" sz="1800" dirty="0"/>
              <a:t>: Rating given by the employee after the ticket was resolved (scale of 1–5).</a:t>
            </a:r>
            <a:endParaRPr lang="en-IN" sz="1800" dirty="0"/>
          </a:p>
        </p:txBody>
      </p:sp>
      <p:sp>
        <p:nvSpPr>
          <p:cNvPr id="5" name="Title 1">
            <a:extLst>
              <a:ext uri="{FF2B5EF4-FFF2-40B4-BE49-F238E27FC236}">
                <a16:creationId xmlns:a16="http://schemas.microsoft.com/office/drawing/2014/main" id="{B1DDBFEA-BCB5-E25A-396E-C8501DD9F31A}"/>
              </a:ext>
            </a:extLst>
          </p:cNvPr>
          <p:cNvSpPr txBox="1">
            <a:spLocks/>
          </p:cNvSpPr>
          <p:nvPr/>
        </p:nvSpPr>
        <p:spPr>
          <a:xfrm>
            <a:off x="0" y="0"/>
            <a:ext cx="12192000" cy="963560"/>
          </a:xfrm>
          <a:prstGeom prst="rect">
            <a:avLst/>
          </a:prstGeom>
          <a:gradFill flip="none" rotWithShape="1">
            <a:gsLst>
              <a:gs pos="0">
                <a:schemeClr val="accent1">
                  <a:lumMod val="88000"/>
                </a:schemeClr>
              </a:gs>
              <a:gs pos="75000">
                <a:schemeClr val="accent1">
                  <a:lumMod val="89000"/>
                </a:schemeClr>
              </a:gs>
              <a:gs pos="69000">
                <a:schemeClr val="accent1">
                  <a:lumMod val="75000"/>
                </a:schemeClr>
              </a:gs>
              <a:gs pos="97000">
                <a:schemeClr val="accent1">
                  <a:lumMod val="70000"/>
                </a:schemeClr>
              </a:gs>
            </a:gsLst>
            <a:path path="rect">
              <a:fillToRect l="100000" t="100000"/>
            </a:path>
            <a:tileRect r="-100000" b="-100000"/>
          </a:gradFill>
          <a:ln w="38100">
            <a:solidFill>
              <a:srgbClr val="F5F5F5"/>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bg1"/>
                </a:solidFill>
                <a:latin typeface="Arial Rounded MT Bold" panose="020F0704030504030204" pitchFamily="34" charset="0"/>
              </a:rPr>
              <a:t>DATA OVERVIEW</a:t>
            </a:r>
            <a:endParaRPr lang="en-IN" sz="3200" b="1" dirty="0">
              <a:solidFill>
                <a:schemeClr val="bg1"/>
              </a:solidFill>
              <a:latin typeface="Arial Rounded MT Bold" panose="020F0704030504030204" pitchFamily="34" charset="0"/>
            </a:endParaRPr>
          </a:p>
        </p:txBody>
      </p:sp>
      <p:sp>
        <p:nvSpPr>
          <p:cNvPr id="6" name="TextBox 5">
            <a:extLst>
              <a:ext uri="{FF2B5EF4-FFF2-40B4-BE49-F238E27FC236}">
                <a16:creationId xmlns:a16="http://schemas.microsoft.com/office/drawing/2014/main" id="{34EFF66D-60B4-3770-6EA0-B85E7CF49768}"/>
              </a:ext>
            </a:extLst>
          </p:cNvPr>
          <p:cNvSpPr txBox="1"/>
          <p:nvPr/>
        </p:nvSpPr>
        <p:spPr>
          <a:xfrm>
            <a:off x="405581" y="1160205"/>
            <a:ext cx="11572566" cy="523220"/>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txBody>
          <a:bodyPr wrap="square">
            <a:spAutoFit/>
          </a:bodyPr>
          <a:lstStyle/>
          <a:p>
            <a:r>
              <a:rPr lang="en-US" sz="1400" dirty="0"/>
              <a:t>The dataset includes details for 97,498 Tickets with 17 columns capturing various attributes related to IT support operations. Here's a brief overview of the information available in the dataset :</a:t>
            </a:r>
          </a:p>
        </p:txBody>
      </p:sp>
    </p:spTree>
    <p:extLst>
      <p:ext uri="{BB962C8B-B14F-4D97-AF65-F5344CB8AC3E}">
        <p14:creationId xmlns:p14="http://schemas.microsoft.com/office/powerpoint/2010/main" val="2564765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6B5284D-CAFF-1839-0DCA-1CF2558CEC4B}"/>
              </a:ext>
            </a:extLst>
          </p:cNvPr>
          <p:cNvSpPr>
            <a:spLocks noGrp="1"/>
          </p:cNvSpPr>
          <p:nvPr>
            <p:ph sz="half" idx="2"/>
          </p:nvPr>
        </p:nvSpPr>
        <p:spPr>
          <a:xfrm>
            <a:off x="570270" y="1543664"/>
            <a:ext cx="11090788" cy="4925961"/>
          </a:xfrm>
          <a:gradFill flip="none" rotWithShape="1">
            <a:gsLst>
              <a:gs pos="20000">
                <a:schemeClr val="accent4">
                  <a:lumMod val="5000"/>
                  <a:lumOff val="95000"/>
                </a:schemeClr>
              </a:gs>
              <a:gs pos="63000">
                <a:schemeClr val="accent4">
                  <a:lumMod val="45000"/>
                  <a:lumOff val="55000"/>
                </a:schemeClr>
              </a:gs>
              <a:gs pos="83000">
                <a:schemeClr val="accent4">
                  <a:lumMod val="45000"/>
                  <a:lumOff val="55000"/>
                </a:schemeClr>
              </a:gs>
              <a:gs pos="100000">
                <a:schemeClr val="accent4">
                  <a:lumMod val="30000"/>
                  <a:lumOff val="70000"/>
                </a:schemeClr>
              </a:gs>
            </a:gsLst>
            <a:path path="shape">
              <a:fillToRect l="50000" t="50000" r="50000" b="50000"/>
            </a:path>
            <a:tileRect/>
          </a:gradFill>
        </p:spPr>
        <p:txBody>
          <a:bodyPr vert="horz" lIns="91440" tIns="45720" rIns="91440" bIns="45720" rtlCol="0">
            <a:normAutofit/>
          </a:bodyPr>
          <a:lstStyle/>
          <a:p>
            <a:pPr marL="0" indent="0">
              <a:buNone/>
            </a:pPr>
            <a:r>
              <a:rPr lang="en-US" altLang="en-US" sz="1800" b="1" dirty="0"/>
              <a:t>Data Cleaning:-</a:t>
            </a:r>
            <a:br>
              <a:rPr lang="en-US" altLang="en-US" sz="1800" b="1" dirty="0"/>
            </a:br>
            <a:r>
              <a:rPr lang="en-US" altLang="en-US" sz="1800" dirty="0"/>
              <a:t>Applied split to text column, and corrected the spelling of the inconsistent values to ensure clean and accurate data.</a:t>
            </a:r>
          </a:p>
          <a:p>
            <a:pPr marL="0" indent="0">
              <a:buNone/>
            </a:pPr>
            <a:r>
              <a:rPr lang="en-US" altLang="en-US" sz="1800" b="1" dirty="0"/>
              <a:t>Data Enrichment:-</a:t>
            </a:r>
            <a:br>
              <a:rPr lang="en-US" altLang="en-US" sz="1800" b="1" dirty="0"/>
            </a:br>
            <a:r>
              <a:rPr lang="en-US" altLang="en-US" sz="1800" dirty="0"/>
              <a:t>Used VLOOKUP to pull in relevant fields from different sheets, enriching the dataset for better cross-referencing and deeper insights.</a:t>
            </a:r>
          </a:p>
          <a:p>
            <a:pPr marL="0" indent="0">
              <a:buNone/>
            </a:pPr>
            <a:r>
              <a:rPr lang="en-US" altLang="en-US" sz="1800" b="1" dirty="0"/>
              <a:t>Descriptive Analysis:-</a:t>
            </a:r>
            <a:br>
              <a:rPr lang="en-US" altLang="en-US" sz="1800" b="1" dirty="0"/>
            </a:br>
            <a:r>
              <a:rPr lang="en-US" altLang="en-US" sz="1800" dirty="0"/>
              <a:t>Leveraged PivotTables to summarize key metrics such as ticket counts, resolution time, and satisfaction levels across years, categories, and age groups.</a:t>
            </a:r>
          </a:p>
          <a:p>
            <a:pPr marL="0" indent="0">
              <a:buNone/>
            </a:pPr>
            <a:r>
              <a:rPr lang="en-US" altLang="en-US" sz="1800" b="1" dirty="0"/>
              <a:t>Trend Analysis:-</a:t>
            </a:r>
            <a:br>
              <a:rPr lang="en-US" altLang="en-US" sz="1800" b="1" dirty="0"/>
            </a:br>
            <a:r>
              <a:rPr lang="en-US" altLang="en-US" sz="1800" dirty="0"/>
              <a:t>Identified monthly and yearly patterns in ticket volume and satisfaction. Tracked peak times and fluctuations to forecast future IT support needs.</a:t>
            </a:r>
          </a:p>
          <a:p>
            <a:pPr marL="0" indent="0">
              <a:buNone/>
            </a:pPr>
            <a:r>
              <a:rPr lang="en-US" altLang="en-US" sz="1800" b="1" dirty="0"/>
              <a:t>Segmentation:-</a:t>
            </a:r>
            <a:br>
              <a:rPr lang="en-US" altLang="en-US" sz="1800" b="1" dirty="0"/>
            </a:br>
            <a:r>
              <a:rPr lang="en-US" altLang="en-US" sz="1800" dirty="0"/>
              <a:t>Split data by agent seniority (Young Vs Older agents), ticket category (Hardware, Software, etc.) and priority to reveal patterns and pain points.</a:t>
            </a:r>
          </a:p>
          <a:p>
            <a:pPr marL="0" indent="0">
              <a:buNone/>
            </a:pPr>
            <a:r>
              <a:rPr lang="en-US" altLang="en-US" sz="1800" b="1" dirty="0"/>
              <a:t>Visualization:-</a:t>
            </a:r>
            <a:br>
              <a:rPr lang="en-US" altLang="en-US" sz="1800" b="1" dirty="0"/>
            </a:br>
            <a:r>
              <a:rPr lang="en-US" altLang="en-US" sz="1800" dirty="0"/>
              <a:t>Created dynamic dashboards and charts in Excel for a clear, interactive representation of trends, agent performance, and key KPIs.</a:t>
            </a:r>
          </a:p>
          <a:p>
            <a:pPr marL="0" indent="0">
              <a:buNone/>
            </a:pPr>
            <a:endParaRPr lang="en-IN" sz="1800" b="1" dirty="0"/>
          </a:p>
        </p:txBody>
      </p:sp>
      <p:sp>
        <p:nvSpPr>
          <p:cNvPr id="5" name="Title 1">
            <a:extLst>
              <a:ext uri="{FF2B5EF4-FFF2-40B4-BE49-F238E27FC236}">
                <a16:creationId xmlns:a16="http://schemas.microsoft.com/office/drawing/2014/main" id="{CE2AD6D7-7324-4FFF-0B2B-E2D7D7501A4A}"/>
              </a:ext>
            </a:extLst>
          </p:cNvPr>
          <p:cNvSpPr txBox="1">
            <a:spLocks/>
          </p:cNvSpPr>
          <p:nvPr/>
        </p:nvSpPr>
        <p:spPr>
          <a:xfrm>
            <a:off x="0" y="0"/>
            <a:ext cx="12192000" cy="963560"/>
          </a:xfrm>
          <a:prstGeom prst="rect">
            <a:avLst/>
          </a:prstGeom>
          <a:gradFill flip="none" rotWithShape="1">
            <a:gsLst>
              <a:gs pos="0">
                <a:schemeClr val="accent1">
                  <a:lumMod val="88000"/>
                </a:schemeClr>
              </a:gs>
              <a:gs pos="75000">
                <a:schemeClr val="accent1">
                  <a:lumMod val="89000"/>
                </a:schemeClr>
              </a:gs>
              <a:gs pos="69000">
                <a:schemeClr val="accent1">
                  <a:lumMod val="75000"/>
                </a:schemeClr>
              </a:gs>
              <a:gs pos="97000">
                <a:schemeClr val="accent1">
                  <a:lumMod val="70000"/>
                </a:schemeClr>
              </a:gs>
            </a:gsLst>
            <a:path path="rect">
              <a:fillToRect l="100000" t="100000"/>
            </a:path>
            <a:tileRect r="-100000" b="-100000"/>
          </a:gradFill>
          <a:ln w="38100">
            <a:solidFill>
              <a:srgbClr val="F5F5F5"/>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bg1"/>
                </a:solidFill>
                <a:latin typeface="Arial Rounded MT Bold" panose="020F0704030504030204" pitchFamily="34" charset="0"/>
              </a:rPr>
              <a:t>Methodology</a:t>
            </a:r>
            <a:endParaRPr lang="en-IN" sz="3200" b="1" dirty="0">
              <a:solidFill>
                <a:schemeClr val="bg1"/>
              </a:solidFill>
              <a:latin typeface="Arial Rounded MT Bold" panose="020F0704030504030204" pitchFamily="34" charset="0"/>
            </a:endParaRPr>
          </a:p>
        </p:txBody>
      </p:sp>
      <p:sp>
        <p:nvSpPr>
          <p:cNvPr id="8" name="TextBox 7">
            <a:extLst>
              <a:ext uri="{FF2B5EF4-FFF2-40B4-BE49-F238E27FC236}">
                <a16:creationId xmlns:a16="http://schemas.microsoft.com/office/drawing/2014/main" id="{2715626B-794A-D5D3-22C4-297F2BD8F857}"/>
              </a:ext>
            </a:extLst>
          </p:cNvPr>
          <p:cNvSpPr txBox="1"/>
          <p:nvPr/>
        </p:nvSpPr>
        <p:spPr>
          <a:xfrm>
            <a:off x="385917" y="1046235"/>
            <a:ext cx="11572566" cy="307777"/>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txBody>
          <a:bodyPr wrap="square">
            <a:spAutoFit/>
          </a:bodyPr>
          <a:lstStyle>
            <a:defPPr>
              <a:defRPr lang="en-US"/>
            </a:defPPr>
            <a:lvl1pPr>
              <a:defRPr sz="1400"/>
            </a:lvl1pPr>
          </a:lstStyle>
          <a:p>
            <a:r>
              <a:rPr lang="en-US" dirty="0">
                <a:sym typeface="DM Sans"/>
              </a:rPr>
              <a:t>To explore and understand the data thoroughly, I applied the following methods and tools during the course of my analysis:</a:t>
            </a:r>
          </a:p>
        </p:txBody>
      </p:sp>
    </p:spTree>
    <p:extLst>
      <p:ext uri="{BB962C8B-B14F-4D97-AF65-F5344CB8AC3E}">
        <p14:creationId xmlns:p14="http://schemas.microsoft.com/office/powerpoint/2010/main" val="656359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52D345F-C5D4-9DF8-DC62-383626C139BF}"/>
              </a:ext>
            </a:extLst>
          </p:cNvPr>
          <p:cNvSpPr txBox="1">
            <a:spLocks/>
          </p:cNvSpPr>
          <p:nvPr/>
        </p:nvSpPr>
        <p:spPr>
          <a:xfrm>
            <a:off x="0" y="0"/>
            <a:ext cx="12192000" cy="6858000"/>
          </a:xfrm>
          <a:prstGeom prst="rect">
            <a:avLst/>
          </a:prstGeom>
          <a:gradFill flip="none" rotWithShape="1">
            <a:gsLst>
              <a:gs pos="0">
                <a:schemeClr val="accent1">
                  <a:lumMod val="88000"/>
                </a:schemeClr>
              </a:gs>
              <a:gs pos="87000">
                <a:schemeClr val="accent1">
                  <a:lumMod val="89000"/>
                </a:schemeClr>
              </a:gs>
              <a:gs pos="56000">
                <a:schemeClr val="accent1">
                  <a:lumMod val="75000"/>
                </a:schemeClr>
              </a:gs>
              <a:gs pos="97000">
                <a:schemeClr val="accent1">
                  <a:lumMod val="70000"/>
                </a:schemeClr>
              </a:gs>
            </a:gsLst>
            <a:path path="rect">
              <a:fillToRect l="100000" t="100000"/>
            </a:path>
            <a:tileRect r="-100000" b="-100000"/>
          </a:gradFill>
          <a:ln w="38100">
            <a:solidFill>
              <a:srgbClr val="F5F5F5"/>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bg1"/>
                </a:solidFill>
                <a:latin typeface="Arial Rounded MT Bold" panose="020F0704030504030204" pitchFamily="34" charset="0"/>
              </a:rPr>
              <a:t>Objective Key Metrics and Visualizations</a:t>
            </a:r>
            <a:endParaRPr lang="en-IN" sz="24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407773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F041AF1-B2DC-FAEB-6A5F-BCAA1961E055}"/>
              </a:ext>
            </a:extLst>
          </p:cNvPr>
          <p:cNvSpPr>
            <a:spLocks noGrp="1"/>
          </p:cNvSpPr>
          <p:nvPr>
            <p:ph sz="half" idx="2"/>
          </p:nvPr>
        </p:nvSpPr>
        <p:spPr>
          <a:xfrm>
            <a:off x="6666271" y="1809135"/>
            <a:ext cx="5329081" cy="3382297"/>
          </a:xfrm>
          <a:gradFill>
            <a:gsLst>
              <a:gs pos="0">
                <a:schemeClr val="accent4">
                  <a:lumMod val="5000"/>
                  <a:lumOff val="95000"/>
                </a:schemeClr>
              </a:gs>
              <a:gs pos="100000">
                <a:schemeClr val="accent4">
                  <a:lumMod val="45000"/>
                  <a:lumOff val="55000"/>
                </a:schemeClr>
              </a:gs>
              <a:gs pos="83000">
                <a:schemeClr val="accent4">
                  <a:lumMod val="45000"/>
                  <a:lumOff val="55000"/>
                </a:schemeClr>
              </a:gs>
              <a:gs pos="100000">
                <a:schemeClr val="accent4">
                  <a:lumMod val="30000"/>
                  <a:lumOff val="70000"/>
                </a:schemeClr>
              </a:gs>
            </a:gsLst>
            <a:path path="shape">
              <a:fillToRect l="50000" t="50000" r="50000" b="50000"/>
            </a:path>
          </a:gradFill>
        </p:spPr>
        <p:txBody>
          <a:bodyPr vert="horz" lIns="91440" tIns="45720" rIns="91440" bIns="45720" rtlCol="0">
            <a:normAutofit/>
          </a:bodyPr>
          <a:lstStyle/>
          <a:p>
            <a:r>
              <a:rPr lang="en-US" sz="1700" dirty="0"/>
              <a:t>From 2016 to 2020 the volume is gradually increasing &amp; 2020 consistently leads in ticket count across all months. All years display a general upward trend from June to December, indicating seasonal or operational patterns influencing higher ticket volumes in the second half of the year.</a:t>
            </a:r>
          </a:p>
          <a:p>
            <a:r>
              <a:rPr lang="en-US" sz="1700" dirty="0"/>
              <a:t>We can allocate more resources like staff, supporting tools during Q3 and Q4, especially from August to December, to handle increased ticket volumes.</a:t>
            </a:r>
          </a:p>
          <a:p>
            <a:r>
              <a:rPr lang="en-US" sz="1700" dirty="0"/>
              <a:t>This chart can help the management to check the ticket volume &amp; decide where to invest in the upcoming days. </a:t>
            </a:r>
            <a:endParaRPr lang="en-IN" sz="1700" dirty="0"/>
          </a:p>
        </p:txBody>
      </p:sp>
      <p:sp>
        <p:nvSpPr>
          <p:cNvPr id="14" name="Title 1">
            <a:extLst>
              <a:ext uri="{FF2B5EF4-FFF2-40B4-BE49-F238E27FC236}">
                <a16:creationId xmlns:a16="http://schemas.microsoft.com/office/drawing/2014/main" id="{B2A91CC1-3477-C1E4-0010-AEFCA4F743AA}"/>
              </a:ext>
            </a:extLst>
          </p:cNvPr>
          <p:cNvSpPr txBox="1">
            <a:spLocks/>
          </p:cNvSpPr>
          <p:nvPr/>
        </p:nvSpPr>
        <p:spPr>
          <a:xfrm>
            <a:off x="0" y="0"/>
            <a:ext cx="12192000" cy="963561"/>
          </a:xfrm>
          <a:prstGeom prst="rect">
            <a:avLst/>
          </a:prstGeom>
          <a:gradFill flip="none" rotWithShape="1">
            <a:gsLst>
              <a:gs pos="0">
                <a:schemeClr val="accent1">
                  <a:lumMod val="88000"/>
                </a:schemeClr>
              </a:gs>
              <a:gs pos="75000">
                <a:schemeClr val="accent1">
                  <a:lumMod val="89000"/>
                </a:schemeClr>
              </a:gs>
              <a:gs pos="69000">
                <a:schemeClr val="accent1">
                  <a:lumMod val="75000"/>
                </a:schemeClr>
              </a:gs>
              <a:gs pos="97000">
                <a:schemeClr val="accent1">
                  <a:lumMod val="70000"/>
                </a:schemeClr>
              </a:gs>
            </a:gsLst>
            <a:path path="rect">
              <a:fillToRect l="100000" t="100000"/>
            </a:path>
            <a:tileRect r="-100000" b="-100000"/>
          </a:gradFill>
          <a:ln w="38100">
            <a:solidFill>
              <a:srgbClr val="F5F5F5"/>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bg1"/>
                </a:solidFill>
                <a:latin typeface="Arial Rounded MT Bold" panose="020F0704030504030204" pitchFamily="34" charset="0"/>
              </a:rPr>
              <a:t>Time-wise Ticket Volume </a:t>
            </a:r>
            <a:endParaRPr lang="en-IN" sz="3200" b="1" dirty="0">
              <a:solidFill>
                <a:schemeClr val="bg1"/>
              </a:solidFill>
              <a:latin typeface="Arial Rounded MT Bold" panose="020F0704030504030204" pitchFamily="34" charset="0"/>
            </a:endParaRPr>
          </a:p>
        </p:txBody>
      </p:sp>
      <p:pic>
        <p:nvPicPr>
          <p:cNvPr id="17" name="Picture 16">
            <a:extLst>
              <a:ext uri="{FF2B5EF4-FFF2-40B4-BE49-F238E27FC236}">
                <a16:creationId xmlns:a16="http://schemas.microsoft.com/office/drawing/2014/main" id="{0C6FAE0B-DEEB-01C3-074A-B25947562954}"/>
              </a:ext>
            </a:extLst>
          </p:cNvPr>
          <p:cNvPicPr>
            <a:picLocks noChangeAspect="1"/>
          </p:cNvPicPr>
          <p:nvPr/>
        </p:nvPicPr>
        <p:blipFill>
          <a:blip r:embed="rId2"/>
          <a:stretch>
            <a:fillRect/>
          </a:stretch>
        </p:blipFill>
        <p:spPr>
          <a:xfrm>
            <a:off x="196648" y="1511632"/>
            <a:ext cx="6302476" cy="4082922"/>
          </a:xfrm>
          <a:prstGeom prst="rect">
            <a:avLst/>
          </a:prstGeom>
        </p:spPr>
      </p:pic>
    </p:spTree>
    <p:extLst>
      <p:ext uri="{BB962C8B-B14F-4D97-AF65-F5344CB8AC3E}">
        <p14:creationId xmlns:p14="http://schemas.microsoft.com/office/powerpoint/2010/main" val="989370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1A0F611-2F94-0D43-6D99-21741A7BB9B6}"/>
              </a:ext>
            </a:extLst>
          </p:cNvPr>
          <p:cNvSpPr>
            <a:spLocks noGrp="1"/>
          </p:cNvSpPr>
          <p:nvPr>
            <p:ph sz="half" idx="2"/>
          </p:nvPr>
        </p:nvSpPr>
        <p:spPr>
          <a:xfrm>
            <a:off x="6469625" y="2490373"/>
            <a:ext cx="5576345" cy="2751527"/>
          </a:xfrm>
          <a:gradFill>
            <a:gsLst>
              <a:gs pos="0">
                <a:schemeClr val="accent4">
                  <a:lumMod val="5000"/>
                  <a:lumOff val="95000"/>
                </a:schemeClr>
              </a:gs>
              <a:gs pos="100000">
                <a:schemeClr val="accent4">
                  <a:lumMod val="45000"/>
                  <a:lumOff val="55000"/>
                </a:schemeClr>
              </a:gs>
              <a:gs pos="83000">
                <a:schemeClr val="accent4">
                  <a:lumMod val="45000"/>
                  <a:lumOff val="55000"/>
                </a:schemeClr>
              </a:gs>
              <a:gs pos="100000">
                <a:schemeClr val="accent4">
                  <a:lumMod val="30000"/>
                  <a:lumOff val="70000"/>
                </a:schemeClr>
              </a:gs>
            </a:gsLst>
            <a:path path="shape">
              <a:fillToRect l="50000" t="50000" r="50000" b="50000"/>
            </a:path>
          </a:gradFill>
        </p:spPr>
        <p:txBody>
          <a:bodyPr vert="horz" lIns="91440" tIns="45720" rIns="91440" bIns="45720" rtlCol="0">
            <a:normAutofit/>
          </a:bodyPr>
          <a:lstStyle/>
          <a:p>
            <a:r>
              <a:rPr lang="en-US" sz="1600" dirty="0"/>
              <a:t>System-related tickets dominate with a total of 39,002, indicating either complex infrastructure or major system issues. Login Access is the second-highest category with 29,193 tickets highlighting frequent authentication or access related problems. Hardware issues are the least reported, with 9,733 tickets showing either less dependency or better stability in hardware.</a:t>
            </a:r>
          </a:p>
          <a:p>
            <a:r>
              <a:rPr lang="en-US" sz="1600" dirty="0"/>
              <a:t>This chart can help the management to check the category wise volume of ticket &amp; analyze where most of the problem arising from, which can lead in decision making where to invest in the upcoming days. </a:t>
            </a:r>
            <a:endParaRPr lang="en-IN" sz="1600" dirty="0"/>
          </a:p>
          <a:p>
            <a:endParaRPr lang="en-US" sz="1600" dirty="0"/>
          </a:p>
          <a:p>
            <a:endParaRPr lang="en-US" altLang="en-US" sz="1600" dirty="0"/>
          </a:p>
          <a:p>
            <a:endParaRPr lang="en-US" altLang="en-US" sz="1600" dirty="0"/>
          </a:p>
          <a:p>
            <a:endParaRPr lang="en-US" sz="1600" dirty="0"/>
          </a:p>
          <a:p>
            <a:endParaRPr lang="en-US" sz="1600" dirty="0"/>
          </a:p>
          <a:p>
            <a:endParaRPr lang="en-US" altLang="en-US" sz="1600" dirty="0"/>
          </a:p>
          <a:p>
            <a:endParaRPr lang="en-US" altLang="en-US" sz="1600" dirty="0"/>
          </a:p>
          <a:p>
            <a:endParaRPr lang="en-US" sz="1600" dirty="0"/>
          </a:p>
          <a:p>
            <a:endParaRPr lang="en-IN" sz="1600" dirty="0"/>
          </a:p>
        </p:txBody>
      </p:sp>
      <p:sp>
        <p:nvSpPr>
          <p:cNvPr id="5" name="Title 1">
            <a:extLst>
              <a:ext uri="{FF2B5EF4-FFF2-40B4-BE49-F238E27FC236}">
                <a16:creationId xmlns:a16="http://schemas.microsoft.com/office/drawing/2014/main" id="{9C213E9F-5E3A-5F7F-DD36-145C922E4F00}"/>
              </a:ext>
            </a:extLst>
          </p:cNvPr>
          <p:cNvSpPr txBox="1">
            <a:spLocks/>
          </p:cNvSpPr>
          <p:nvPr/>
        </p:nvSpPr>
        <p:spPr>
          <a:xfrm>
            <a:off x="0" y="0"/>
            <a:ext cx="12192000" cy="963561"/>
          </a:xfrm>
          <a:prstGeom prst="rect">
            <a:avLst/>
          </a:prstGeom>
          <a:gradFill flip="none" rotWithShape="1">
            <a:gsLst>
              <a:gs pos="0">
                <a:schemeClr val="accent1">
                  <a:lumMod val="88000"/>
                </a:schemeClr>
              </a:gs>
              <a:gs pos="75000">
                <a:schemeClr val="accent1">
                  <a:lumMod val="89000"/>
                </a:schemeClr>
              </a:gs>
              <a:gs pos="69000">
                <a:schemeClr val="accent1">
                  <a:lumMod val="75000"/>
                </a:schemeClr>
              </a:gs>
              <a:gs pos="97000">
                <a:schemeClr val="accent1">
                  <a:lumMod val="70000"/>
                </a:schemeClr>
              </a:gs>
            </a:gsLst>
            <a:path path="rect">
              <a:fillToRect l="100000" t="100000"/>
            </a:path>
            <a:tileRect r="-100000" b="-100000"/>
          </a:gradFill>
          <a:ln w="38100">
            <a:solidFill>
              <a:srgbClr val="F5F5F5"/>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bg1"/>
                </a:solidFill>
                <a:latin typeface="Arial Rounded MT Bold" panose="020F0704030504030204" pitchFamily="34" charset="0"/>
              </a:rPr>
              <a:t>Category-wise Ticket Volume </a:t>
            </a:r>
            <a:endParaRPr lang="en-IN" sz="3200" b="1" dirty="0">
              <a:solidFill>
                <a:schemeClr val="bg1"/>
              </a:solidFill>
              <a:latin typeface="Arial Rounded MT Bold" panose="020F0704030504030204" pitchFamily="34" charset="0"/>
            </a:endParaRPr>
          </a:p>
        </p:txBody>
      </p:sp>
      <p:pic>
        <p:nvPicPr>
          <p:cNvPr id="14" name="Picture 13">
            <a:extLst>
              <a:ext uri="{FF2B5EF4-FFF2-40B4-BE49-F238E27FC236}">
                <a16:creationId xmlns:a16="http://schemas.microsoft.com/office/drawing/2014/main" id="{D190AAAD-83BC-A831-43B6-A628F87E6D21}"/>
              </a:ext>
            </a:extLst>
          </p:cNvPr>
          <p:cNvPicPr>
            <a:picLocks noChangeAspect="1"/>
          </p:cNvPicPr>
          <p:nvPr/>
        </p:nvPicPr>
        <p:blipFill>
          <a:blip r:embed="rId2"/>
          <a:stretch>
            <a:fillRect/>
          </a:stretch>
        </p:blipFill>
        <p:spPr>
          <a:xfrm>
            <a:off x="146030" y="2018889"/>
            <a:ext cx="6212362" cy="3694496"/>
          </a:xfrm>
          <a:prstGeom prst="rect">
            <a:avLst/>
          </a:prstGeom>
        </p:spPr>
      </p:pic>
    </p:spTree>
    <p:extLst>
      <p:ext uri="{BB962C8B-B14F-4D97-AF65-F5344CB8AC3E}">
        <p14:creationId xmlns:p14="http://schemas.microsoft.com/office/powerpoint/2010/main" val="1101761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5206</TotalTime>
  <Words>2047</Words>
  <Application>Microsoft Office PowerPoint</Application>
  <PresentationFormat>Widescreen</PresentationFormat>
  <Paragraphs>215</Paragraphs>
  <Slides>21</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Arial Rounded MT Bold</vt:lpstr>
      <vt:lpstr>Baskerville Old Face</vt:lpstr>
      <vt:lpstr>Calibri</vt:lpstr>
      <vt:lpstr>Calibri Light</vt:lpstr>
      <vt:lpstr>Californian FB</vt:lpstr>
      <vt:lpstr>DM Sans</vt:lpstr>
      <vt:lpstr>Mona Sans</vt:lpstr>
      <vt:lpstr>Public Sans</vt:lpstr>
      <vt:lpstr>Office Theme</vt:lpstr>
      <vt:lpstr>IT Ticket Analysis  </vt:lpstr>
      <vt:lpstr>ABOUT FP20 ANALYTICS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Shalakya Sen</dc:creator>
  <cp:lastModifiedBy>Shalakya Sen</cp:lastModifiedBy>
  <cp:revision>29</cp:revision>
  <dcterms:created xsi:type="dcterms:W3CDTF">2025-07-27T10:01:29Z</dcterms:created>
  <dcterms:modified xsi:type="dcterms:W3CDTF">2025-08-01T11:33:05Z</dcterms:modified>
</cp:coreProperties>
</file>