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Oswald Medium"/>
      <p:regular r:id="rId12"/>
      <p:bold r:id="rId13"/>
    </p:embeddedFont>
    <p:embeddedFont>
      <p:font typeface="Average"/>
      <p:regular r:id="rId14"/>
    </p:embeddedFont>
    <p:embeddedFont>
      <p:font typeface="Oswald"/>
      <p:regular r:id="rId15"/>
      <p:bold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OswaldMedium-bold.fntdata"/><Relationship Id="rId12" Type="http://schemas.openxmlformats.org/officeDocument/2006/relationships/font" Target="fonts/OswaldMedium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swald-regular.fntdata"/><Relationship Id="rId14" Type="http://schemas.openxmlformats.org/officeDocument/2006/relationships/font" Target="fonts/Average-regular.fntdata"/><Relationship Id="rId16" Type="http://schemas.openxmlformats.org/officeDocument/2006/relationships/font" Target="fonts/Oswa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1d6b84c1f5_0_3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1d6b84c1f5_0_3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1d6b84c1f5_0_3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1d6b84c1f5_0_3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1d6b84c1f5_0_3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1d6b84c1f5_0_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1d6b84c1f5_0_3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1d6b84c1f5_0_3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1d6b84c1f5_0_3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1d6b84c1f5_0_3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57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EPIDEMIC QUESTION ANSWERING</a:t>
            </a:r>
            <a:endParaRPr b="1" sz="3000">
              <a:solidFill>
                <a:srgbClr val="FF572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FF57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TAC 2020</a:t>
            </a:r>
            <a:endParaRPr b="1" sz="1400">
              <a:solidFill>
                <a:srgbClr val="FF572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5"/>
            <a:ext cx="38220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Group 21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3884725" y="2935675"/>
            <a:ext cx="34842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Ampolu Sahithi  - 12040130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Srinidhi Krishna - 12040930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Shaleen Malik     - 12041360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Vishesh Thakur  - 12041750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TASK:</a:t>
            </a:r>
            <a:endParaRPr/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75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Task A: Expert QA </a:t>
            </a:r>
            <a:endParaRPr sz="175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5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There is a separate dataset for Experts which contain Research articles so that answers can provide information that is useful to researchers, scientists, or clinicians</a:t>
            </a:r>
            <a:endParaRPr sz="175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5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Task B: Consumer QA</a:t>
            </a:r>
            <a:endParaRPr sz="175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5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There is other dataset for consumers which has general articles so that answers can be understandable by the general public.</a:t>
            </a:r>
            <a:endParaRPr sz="175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Steps: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064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Char char="●"/>
            </a:pPr>
            <a:r>
              <a:rPr lang="en" sz="235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Data Preprocessing</a:t>
            </a:r>
            <a:endParaRPr sz="235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4064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Char char="●"/>
            </a:pPr>
            <a:r>
              <a:rPr lang="en" sz="235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TOP k DOCs Retrieval BM25</a:t>
            </a:r>
            <a:endParaRPr sz="235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77825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50"/>
              <a:buFont typeface="Oswald"/>
              <a:buChar char="●"/>
            </a:pPr>
            <a:r>
              <a:rPr lang="en" sz="235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Sentences BERT ReRanking</a:t>
            </a:r>
            <a:endParaRPr sz="235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77825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50"/>
              <a:buFont typeface="Oswald"/>
              <a:buChar char="●"/>
            </a:pPr>
            <a:r>
              <a:rPr lang="en" sz="235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BERT Question Answering Model for Answer Key Generation</a:t>
            </a:r>
            <a:endParaRPr sz="235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35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490250" y="526350"/>
            <a:ext cx="6060300" cy="113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Novelty:</a:t>
            </a:r>
            <a:endParaRPr/>
          </a:p>
        </p:txBody>
      </p:sp>
      <p:sp>
        <p:nvSpPr>
          <p:cNvPr id="79" name="Google Shape;79;p16"/>
          <p:cNvSpPr txBox="1"/>
          <p:nvPr/>
        </p:nvSpPr>
        <p:spPr>
          <a:xfrm>
            <a:off x="898175" y="2172425"/>
            <a:ext cx="7853400" cy="15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50">
                <a:solidFill>
                  <a:srgbClr val="1A1A1A"/>
                </a:solidFill>
                <a:latin typeface="Oswald Medium"/>
                <a:ea typeface="Oswald Medium"/>
                <a:cs typeface="Oswald Medium"/>
                <a:sym typeface="Oswald Medium"/>
              </a:rPr>
              <a:t>1. </a:t>
            </a:r>
            <a:r>
              <a:rPr lang="en" sz="1500">
                <a:latin typeface="Oswald Medium"/>
                <a:ea typeface="Oswald Medium"/>
                <a:cs typeface="Oswald Medium"/>
                <a:sym typeface="Oswald Medium"/>
              </a:rPr>
              <a:t>PASSAGE ANNOTATION ANSWER</a:t>
            </a:r>
            <a:endParaRPr sz="1500">
              <a:latin typeface="Oswald Medium"/>
              <a:ea typeface="Oswald Medium"/>
              <a:cs typeface="Oswald Medium"/>
              <a:sym typeface="Oswald Medium"/>
            </a:endParaRPr>
          </a:p>
          <a:p>
            <a:pPr indent="0" lvl="0" marL="0" rtl="0" algn="just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latin typeface="Oswald Medium"/>
                <a:ea typeface="Oswald Medium"/>
                <a:cs typeface="Oswald Medium"/>
                <a:sym typeface="Oswald Medium"/>
              </a:rPr>
              <a:t>ANSWER-KEY GENERATION ANSWER</a:t>
            </a:r>
            <a:endParaRPr sz="1500">
              <a:latin typeface="Oswald Medium"/>
              <a:ea typeface="Oswald Medium"/>
              <a:cs typeface="Oswald Medium"/>
              <a:sym typeface="Oswald Medium"/>
            </a:endParaRPr>
          </a:p>
          <a:p>
            <a:pPr indent="0" lvl="0" marL="0" rtl="0" algn="just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Oswald Medium"/>
              <a:ea typeface="Oswald Medium"/>
              <a:cs typeface="Oswald Medium"/>
              <a:sym typeface="Oswald Medium"/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en" sz="1700">
                <a:latin typeface="Oswald"/>
                <a:ea typeface="Oswald"/>
                <a:cs typeface="Oswald"/>
                <a:sym typeface="Oswald"/>
              </a:rPr>
              <a:t>For Both Expert QA and Consumer QA</a:t>
            </a:r>
            <a:endParaRPr sz="17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490250" y="526350"/>
            <a:ext cx="6060300" cy="113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Novelty:</a:t>
            </a:r>
            <a:endParaRPr/>
          </a:p>
        </p:txBody>
      </p:sp>
      <p:sp>
        <p:nvSpPr>
          <p:cNvPr id="85" name="Google Shape;85;p17"/>
          <p:cNvSpPr txBox="1"/>
          <p:nvPr/>
        </p:nvSpPr>
        <p:spPr>
          <a:xfrm>
            <a:off x="898175" y="2172425"/>
            <a:ext cx="7853400" cy="16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50">
                <a:solidFill>
                  <a:srgbClr val="1A1A1A"/>
                </a:solidFill>
                <a:latin typeface="Oswald Medium"/>
                <a:ea typeface="Oswald Medium"/>
                <a:cs typeface="Oswald Medium"/>
                <a:sym typeface="Oswald Medium"/>
              </a:rPr>
              <a:t>2.Next Possible Question Generation:</a:t>
            </a:r>
            <a:endParaRPr sz="1750">
              <a:solidFill>
                <a:srgbClr val="1A1A1A"/>
              </a:solidFill>
              <a:latin typeface="Oswald Medium"/>
              <a:ea typeface="Oswald Medium"/>
              <a:cs typeface="Oswald Medium"/>
              <a:sym typeface="Oswald Medium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50">
                <a:solidFill>
                  <a:srgbClr val="1A1A1A"/>
                </a:solidFill>
                <a:latin typeface="Oswald"/>
                <a:ea typeface="Oswald"/>
                <a:cs typeface="Oswald"/>
                <a:sym typeface="Oswald"/>
              </a:rPr>
              <a:t>Based on the Extracted Context and the Passage Annotated answer We have generated next possible questions the user may ask for his understanding.</a:t>
            </a:r>
            <a:endParaRPr sz="1600">
              <a:solidFill>
                <a:srgbClr val="1A1A1A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:)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