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94ea964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94ea964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94ea964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94ea964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94ea964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94ea964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94ea964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94ea964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94ea9645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94ea9645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94ea9645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94ea9645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94ea9645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94ea9645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94ea9645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94ea9645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94ea9645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94ea9645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94ea9645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94ea9645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94ea9645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94ea9645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94ea964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94ea964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94ea964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94ea964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94ea9645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94ea9645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94ea9645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94ea9645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94ea964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94ea964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94ea964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94ea964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94ea964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94ea964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4ea964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4ea964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94ea964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94ea964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94ea9645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94ea9645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94ea9645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94ea9645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77050" y="733400"/>
            <a:ext cx="7989900" cy="1990200"/>
          </a:xfrm>
          <a:prstGeom prst="rect">
            <a:avLst/>
          </a:prstGeom>
        </p:spPr>
        <p:txBody>
          <a:bodyPr anchorCtr="0" anchor="b" bIns="91425" lIns="91425" spcFirstLastPara="1" rIns="91425" wrap="square" tIns="91425">
            <a:normAutofit fontScale="90000"/>
          </a:bodyPr>
          <a:lstStyle/>
          <a:p>
            <a:pPr indent="0" lvl="0" marL="0" rtl="0" algn="ctr">
              <a:lnSpc>
                <a:spcPct val="150000"/>
              </a:lnSpc>
              <a:spcBef>
                <a:spcPts val="1200"/>
              </a:spcBef>
              <a:spcAft>
                <a:spcPts val="0"/>
              </a:spcAft>
              <a:buClr>
                <a:schemeClr val="dk1"/>
              </a:buClr>
              <a:buSzPts val="990"/>
              <a:buFont typeface="Arial"/>
              <a:buNone/>
            </a:pPr>
            <a:r>
              <a:t/>
            </a:r>
            <a:endParaRPr b="1" sz="4800">
              <a:solidFill>
                <a:srgbClr val="0D0D0D"/>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a:p>
            <a:pPr indent="0" lvl="0" marL="0" rtl="0" algn="ctr">
              <a:lnSpc>
                <a:spcPct val="150000"/>
              </a:lnSpc>
              <a:spcBef>
                <a:spcPts val="1200"/>
              </a:spcBef>
              <a:spcAft>
                <a:spcPts val="0"/>
              </a:spcAft>
              <a:buClr>
                <a:schemeClr val="dk1"/>
              </a:buClr>
              <a:buSzPts val="990"/>
              <a:buFont typeface="Arial"/>
              <a:buNone/>
            </a:pPr>
            <a:r>
              <a:rPr b="1" lang="en" sz="4800">
                <a:solidFill>
                  <a:srgbClr val="0D0D0D"/>
                </a:solidFill>
                <a:latin typeface="Times New Roman"/>
                <a:ea typeface="Times New Roman"/>
                <a:cs typeface="Times New Roman"/>
                <a:sym typeface="Times New Roman"/>
              </a:rPr>
              <a:t>Internet Of Things - 18CSE379T</a:t>
            </a:r>
            <a:endParaRPr/>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203477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Clr>
                <a:schemeClr val="dk1"/>
              </a:buClr>
              <a:buSzPts val="1018"/>
              <a:buFont typeface="Arial"/>
              <a:buNone/>
            </a:pPr>
            <a:r>
              <a:rPr lang="en" sz="5200">
                <a:solidFill>
                  <a:schemeClr val="dk1"/>
                </a:solidFill>
              </a:rPr>
              <a:t>Distance Sensor</a:t>
            </a:r>
            <a:endParaRPr/>
          </a:p>
        </p:txBody>
      </p:sp>
      <p:sp>
        <p:nvSpPr>
          <p:cNvPr id="56" name="Google Shape;56;p13"/>
          <p:cNvSpPr txBox="1"/>
          <p:nvPr/>
        </p:nvSpPr>
        <p:spPr>
          <a:xfrm>
            <a:off x="2661875" y="3252575"/>
            <a:ext cx="357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SOUMYA RATHORE- RA2011029010033</a:t>
            </a:r>
            <a:endParaRPr b="1"/>
          </a:p>
          <a:p>
            <a:pPr indent="0" lvl="0" marL="0" rtl="0" algn="ctr">
              <a:spcBef>
                <a:spcPts val="0"/>
              </a:spcBef>
              <a:spcAft>
                <a:spcPts val="0"/>
              </a:spcAft>
              <a:buNone/>
            </a:pPr>
            <a:r>
              <a:rPr b="1" lang="en"/>
              <a:t>SHALEEN DUBEY- RA2011029010054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0" y="554050"/>
            <a:ext cx="9144000" cy="724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500"/>
              </a:spcAft>
              <a:buClr>
                <a:schemeClr val="dk1"/>
              </a:buClr>
              <a:buSzPts val="990"/>
              <a:buFont typeface="Arial"/>
              <a:buNone/>
            </a:pPr>
            <a:r>
              <a:rPr b="1" lang="en" sz="2940">
                <a:solidFill>
                  <a:srgbClr val="121212"/>
                </a:solidFill>
              </a:rPr>
              <a:t>Working Code</a:t>
            </a:r>
            <a:endParaRPr b="1" sz="4020"/>
          </a:p>
        </p:txBody>
      </p:sp>
      <p:sp>
        <p:nvSpPr>
          <p:cNvPr id="108" name="Google Shape;108;p22"/>
          <p:cNvSpPr txBox="1"/>
          <p:nvPr>
            <p:ph idx="1" type="body"/>
          </p:nvPr>
        </p:nvSpPr>
        <p:spPr>
          <a:xfrm>
            <a:off x="442500" y="1730100"/>
            <a:ext cx="8259000" cy="12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600">
                <a:solidFill>
                  <a:srgbClr val="121212"/>
                </a:solidFill>
              </a:rPr>
              <a:t>The complete code for this Ultrasonic Distance Measurement Project is as follows:</a:t>
            </a:r>
            <a:endParaRPr sz="1600">
              <a:solidFill>
                <a:srgbClr val="121212"/>
              </a:solidFill>
            </a:endParaRPr>
          </a:p>
          <a:p>
            <a:pPr indent="0" lvl="0" marL="0" rtl="0" algn="just">
              <a:spcBef>
                <a:spcPts val="1500"/>
              </a:spcBef>
              <a:spcAft>
                <a:spcPts val="1500"/>
              </a:spcAft>
              <a:buClr>
                <a:schemeClr val="dk1"/>
              </a:buClr>
              <a:buSzPts val="1100"/>
              <a:buFont typeface="Arial"/>
              <a:buNone/>
            </a:pPr>
            <a:r>
              <a:rPr lang="en" sz="1600">
                <a:solidFill>
                  <a:srgbClr val="121212"/>
                </a:solidFill>
              </a:rPr>
              <a:t>In the code we read time by using pulseIn(pin). And then perform the calculations and display the result on 16x2 LCD by using appropriate functions.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600200" y="357188"/>
            <a:ext cx="5943600" cy="442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600200" y="1147763"/>
            <a:ext cx="5943600" cy="284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476475" y="354300"/>
            <a:ext cx="8222400" cy="66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a:t>Working of the HC-SRO4 Distance Sensor</a:t>
            </a:r>
            <a:endParaRPr b="1" sz="2500"/>
          </a:p>
        </p:txBody>
      </p:sp>
      <p:pic>
        <p:nvPicPr>
          <p:cNvPr id="124" name="Google Shape;124;p25"/>
          <p:cNvPicPr preferRelativeResize="0"/>
          <p:nvPr/>
        </p:nvPicPr>
        <p:blipFill>
          <a:blip r:embed="rId3">
            <a:alphaModFix/>
          </a:blip>
          <a:stretch>
            <a:fillRect/>
          </a:stretch>
        </p:blipFill>
        <p:spPr>
          <a:xfrm>
            <a:off x="1868638" y="1017600"/>
            <a:ext cx="5406726" cy="382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875"/>
              <a:t>Working</a:t>
            </a:r>
            <a:endParaRPr b="1" sz="2875"/>
          </a:p>
          <a:p>
            <a:pPr indent="0" lvl="0" marL="0" rtl="0" algn="l">
              <a:spcBef>
                <a:spcPts val="0"/>
              </a:spcBef>
              <a:spcAft>
                <a:spcPts val="0"/>
              </a:spcAft>
              <a:buSzPts val="990"/>
              <a:buNone/>
            </a:pPr>
            <a:r>
              <a:t/>
            </a:r>
            <a:endParaRPr sz="2820"/>
          </a:p>
        </p:txBody>
      </p:sp>
      <p:sp>
        <p:nvSpPr>
          <p:cNvPr id="130" name="Google Shape;130;p26"/>
          <p:cNvSpPr txBox="1"/>
          <p:nvPr>
            <p:ph idx="1" type="body"/>
          </p:nvPr>
        </p:nvSpPr>
        <p:spPr>
          <a:xfrm>
            <a:off x="311700" y="1135325"/>
            <a:ext cx="8520600" cy="3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Components Required: An Object, two holders, and two distance sensors.</a:t>
            </a:r>
            <a:endParaRPr sz="1600">
              <a:solidFill>
                <a:schemeClr val="dk1"/>
              </a:solidFill>
            </a:endParaRPr>
          </a:p>
          <a:p>
            <a:pPr indent="0" lvl="0" marL="0" rtl="0" algn="l">
              <a:spcBef>
                <a:spcPts val="1200"/>
              </a:spcBef>
              <a:spcAft>
                <a:spcPts val="0"/>
              </a:spcAft>
              <a:buNone/>
            </a:pPr>
            <a:r>
              <a:rPr lang="en" sz="1600">
                <a:solidFill>
                  <a:schemeClr val="dk1"/>
                </a:solidFill>
              </a:rPr>
              <a:t>One sensor is placed at the middle of the machine </a:t>
            </a:r>
            <a:r>
              <a:rPr lang="en" sz="1600">
                <a:solidFill>
                  <a:schemeClr val="dk1"/>
                </a:solidFill>
              </a:rPr>
              <a:t>whereas</a:t>
            </a:r>
            <a:r>
              <a:rPr lang="en" sz="1600">
                <a:solidFill>
                  <a:schemeClr val="dk1"/>
                </a:solidFill>
              </a:rPr>
              <a:t> the other sensor is placed towards the right side which </a:t>
            </a:r>
            <a:r>
              <a:rPr lang="en" sz="1600">
                <a:solidFill>
                  <a:schemeClr val="dk1"/>
                </a:solidFill>
              </a:rPr>
              <a:t>measures</a:t>
            </a:r>
            <a:r>
              <a:rPr lang="en" sz="1600">
                <a:solidFill>
                  <a:schemeClr val="dk1"/>
                </a:solidFill>
              </a:rPr>
              <a:t> the height of the object.  </a:t>
            </a:r>
            <a:endParaRPr sz="1600">
              <a:solidFill>
                <a:schemeClr val="dk1"/>
              </a:solidFill>
            </a:endParaRPr>
          </a:p>
          <a:p>
            <a:pPr indent="0" lvl="0" marL="0" rtl="0" algn="l">
              <a:spcBef>
                <a:spcPts val="1200"/>
              </a:spcBef>
              <a:spcAft>
                <a:spcPts val="0"/>
              </a:spcAft>
              <a:buNone/>
            </a:pPr>
            <a:r>
              <a:rPr lang="en" sz="1600">
                <a:solidFill>
                  <a:schemeClr val="dk1"/>
                </a:solidFill>
              </a:rPr>
              <a:t>One distance sensor will measure the distance</a:t>
            </a:r>
            <a:r>
              <a:rPr lang="en" sz="1600">
                <a:solidFill>
                  <a:schemeClr val="dk1"/>
                </a:solidFill>
              </a:rPr>
              <a:t> of the object from the machine and other sensor will measure the dimensions of the object in front of the machine. Then it will give the value to the sensor which is measured in centimeters. According to which the liquid will be filled in the object  present in front of it </a:t>
            </a:r>
            <a:endParaRPr sz="1600">
              <a:solidFill>
                <a:schemeClr val="dk1"/>
              </a:solidFill>
            </a:endParaRPr>
          </a:p>
          <a:p>
            <a:pPr indent="0" lvl="0" marL="0" rtl="0" algn="l">
              <a:spcBef>
                <a:spcPts val="1200"/>
              </a:spcBef>
              <a:spcAft>
                <a:spcPts val="1200"/>
              </a:spcAft>
              <a:buNone/>
            </a:pPr>
            <a:r>
              <a:rPr lang="en" sz="1600">
                <a:solidFill>
                  <a:schemeClr val="dk1"/>
                </a:solidFill>
              </a:rPr>
              <a:t>These dimensions help in providing the information of the object present in front of the machine which helps to measure the amount of liquid to be poured.</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1258075"/>
            <a:ext cx="8520600" cy="352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600">
                <a:solidFill>
                  <a:schemeClr val="dk1"/>
                </a:solidFill>
              </a:rPr>
              <a:t>This dimension is then measured with the help of the formula of Distance given by, D = S * T </a:t>
            </a:r>
            <a:endParaRPr sz="16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600">
                <a:solidFill>
                  <a:schemeClr val="dk1"/>
                </a:solidFill>
              </a:rPr>
              <a:t>The frequency sent by the sensor to the object is then noted by the sensor which shows how far or close it is placed. </a:t>
            </a:r>
            <a:endParaRPr sz="16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600">
                <a:solidFill>
                  <a:schemeClr val="dk1"/>
                </a:solidFill>
              </a:rPr>
              <a:t>The height of the object is measured from another sensor. </a:t>
            </a:r>
            <a:endParaRPr sz="16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600">
                <a:solidFill>
                  <a:schemeClr val="dk1"/>
                </a:solidFill>
              </a:rPr>
              <a:t>The liquid filled is according to the data sent back to the sensor which calculates the amount of the fluid which needs to be processed in order to fill the object.</a:t>
            </a:r>
            <a:endParaRPr sz="1600">
              <a:solidFill>
                <a:schemeClr val="dk1"/>
              </a:solidFill>
            </a:endParaRPr>
          </a:p>
          <a:p>
            <a:pPr indent="0" lvl="0" marL="0" rtl="0" algn="l">
              <a:lnSpc>
                <a:spcPct val="105000"/>
              </a:lnSpc>
              <a:spcBef>
                <a:spcPts val="1200"/>
              </a:spcBef>
              <a:spcAft>
                <a:spcPts val="1200"/>
              </a:spcAft>
              <a:buClr>
                <a:schemeClr val="dk1"/>
              </a:buClr>
              <a:buSzPts val="1100"/>
              <a:buFont typeface="Arial"/>
              <a:buNone/>
            </a:pPr>
            <a:r>
              <a:rPr lang="en" sz="1600">
                <a:solidFill>
                  <a:schemeClr val="dk1"/>
                </a:solidFill>
              </a:rPr>
              <a:t>This helps in pouring the accurate amount of the liquid to be filled which reduces the wastage to the significant amount.</a:t>
            </a:r>
            <a:endParaRPr sz="1600"/>
          </a:p>
        </p:txBody>
      </p:sp>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75"/>
              <a:t>Working</a:t>
            </a:r>
            <a:endParaRPr b="1" sz="2875"/>
          </a:p>
          <a:p>
            <a:pPr indent="0" lvl="0" marL="0" rtl="0" algn="l">
              <a:spcBef>
                <a:spcPts val="0"/>
              </a:spcBef>
              <a:spcAft>
                <a:spcPts val="0"/>
              </a:spcAft>
              <a:buSzPts val="990"/>
              <a:buNone/>
            </a:pPr>
            <a:r>
              <a:t/>
            </a:r>
            <a:endParaRPr sz="28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HC-SRO4</a:t>
            </a:r>
            <a:endParaRPr b="1"/>
          </a:p>
        </p:txBody>
      </p:sp>
      <p:pic>
        <p:nvPicPr>
          <p:cNvPr id="142" name="Google Shape;142;p28"/>
          <p:cNvPicPr preferRelativeResize="0"/>
          <p:nvPr/>
        </p:nvPicPr>
        <p:blipFill rotWithShape="1">
          <a:blip r:embed="rId3">
            <a:alphaModFix/>
          </a:blip>
          <a:srcRect b="0" l="0" r="14266" t="0"/>
          <a:stretch/>
        </p:blipFill>
        <p:spPr>
          <a:xfrm>
            <a:off x="2269950" y="1182350"/>
            <a:ext cx="4604103"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Timing Diagram</a:t>
            </a:r>
            <a:endParaRPr b="1"/>
          </a:p>
        </p:txBody>
      </p:sp>
      <p:pic>
        <p:nvPicPr>
          <p:cNvPr id="148" name="Google Shape;148;p29"/>
          <p:cNvPicPr preferRelativeResize="0"/>
          <p:nvPr/>
        </p:nvPicPr>
        <p:blipFill>
          <a:blip r:embed="rId3">
            <a:alphaModFix/>
          </a:blip>
          <a:stretch>
            <a:fillRect/>
          </a:stretch>
        </p:blipFill>
        <p:spPr>
          <a:xfrm>
            <a:off x="1600200" y="1438900"/>
            <a:ext cx="5943600" cy="320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Hardware Required</a:t>
            </a:r>
            <a:endParaRPr b="1" sz="2920"/>
          </a:p>
        </p:txBody>
      </p:sp>
      <p:sp>
        <p:nvSpPr>
          <p:cNvPr id="154" name="Google Shape;154;p30"/>
          <p:cNvSpPr txBox="1"/>
          <p:nvPr>
            <p:ph idx="1" type="body"/>
          </p:nvPr>
        </p:nvSpPr>
        <p:spPr>
          <a:xfrm>
            <a:off x="311700" y="1749850"/>
            <a:ext cx="8520600" cy="24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700">
                <a:solidFill>
                  <a:srgbClr val="333333"/>
                </a:solidFill>
              </a:rPr>
              <a:t>The components required to create the project are listed below:</a:t>
            </a:r>
            <a:endParaRPr sz="1700">
              <a:solidFill>
                <a:srgbClr val="333333"/>
              </a:solidFill>
            </a:endParaRPr>
          </a:p>
          <a:p>
            <a:pPr indent="-336550" lvl="0" marL="914400" rtl="0" algn="l">
              <a:lnSpc>
                <a:spcPct val="156250"/>
              </a:lnSpc>
              <a:spcBef>
                <a:spcPts val="1500"/>
              </a:spcBef>
              <a:spcAft>
                <a:spcPts val="0"/>
              </a:spcAft>
              <a:buClr>
                <a:schemeClr val="dk1"/>
              </a:buClr>
              <a:buSzPts val="1700"/>
              <a:buFont typeface="Arial"/>
              <a:buChar char="●"/>
            </a:pPr>
            <a:r>
              <a:rPr lang="en" sz="1700">
                <a:solidFill>
                  <a:schemeClr val="dk1"/>
                </a:solidFill>
              </a:rPr>
              <a:t>Arduino UNO R3 board (We can also use any Arduino board)</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Jump wires</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Ultrasonic sensor HC-SRO4</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Breadboard</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1400"/>
              </a:spcBef>
              <a:spcAft>
                <a:spcPts val="400"/>
              </a:spcAft>
              <a:buClr>
                <a:schemeClr val="dk1"/>
              </a:buClr>
              <a:buSzPts val="990"/>
              <a:buFont typeface="Arial"/>
              <a:buNone/>
            </a:pPr>
            <a:r>
              <a:rPr b="1" lang="en" sz="2640"/>
              <a:t>Steps To Upload The Code To The Project</a:t>
            </a:r>
            <a:endParaRPr sz="3720"/>
          </a:p>
        </p:txBody>
      </p:sp>
      <p:sp>
        <p:nvSpPr>
          <p:cNvPr id="160" name="Google Shape;160;p31"/>
          <p:cNvSpPr txBox="1"/>
          <p:nvPr>
            <p:ph idx="1" type="body"/>
          </p:nvPr>
        </p:nvSpPr>
        <p:spPr>
          <a:xfrm>
            <a:off x="311700" y="1884225"/>
            <a:ext cx="8520600" cy="2687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700">
                <a:solidFill>
                  <a:srgbClr val="333333"/>
                </a:solidFill>
              </a:rPr>
              <a:t>The steps are listed below:</a:t>
            </a:r>
            <a:endParaRPr sz="1700">
              <a:solidFill>
                <a:srgbClr val="333333"/>
              </a:solidFill>
            </a:endParaRPr>
          </a:p>
          <a:p>
            <a:pPr indent="-336550" lvl="0" marL="914400" rtl="0" algn="l">
              <a:lnSpc>
                <a:spcPct val="156250"/>
              </a:lnSpc>
              <a:spcBef>
                <a:spcPts val="1500"/>
              </a:spcBef>
              <a:spcAft>
                <a:spcPts val="0"/>
              </a:spcAft>
              <a:buClr>
                <a:schemeClr val="dk1"/>
              </a:buClr>
              <a:buSzPts val="1700"/>
              <a:buFont typeface="Arial"/>
              <a:buChar char="●"/>
            </a:pPr>
            <a:r>
              <a:rPr lang="en" sz="1700">
                <a:solidFill>
                  <a:schemeClr val="dk1"/>
                </a:solidFill>
              </a:rPr>
              <a:t>Open the Arduino IDE.</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Select the type of board from Tools -&gt; Board -&gt; Arduino UNO.</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Select the port from Tools -&gt; Port -&gt; COM..</a:t>
            </a:r>
            <a:endParaRPr sz="1700">
              <a:solidFill>
                <a:schemeClr val="dk1"/>
              </a:solidFill>
            </a:endParaRPr>
          </a:p>
          <a:p>
            <a:pPr indent="-336550" lvl="0" marL="914400" rtl="0" algn="l">
              <a:lnSpc>
                <a:spcPct val="156250"/>
              </a:lnSpc>
              <a:spcBef>
                <a:spcPts val="0"/>
              </a:spcBef>
              <a:spcAft>
                <a:spcPts val="0"/>
              </a:spcAft>
              <a:buClr>
                <a:schemeClr val="dk1"/>
              </a:buClr>
              <a:buSzPts val="1700"/>
              <a:buFont typeface="Arial"/>
              <a:buChar char="●"/>
            </a:pPr>
            <a:r>
              <a:rPr lang="en" sz="1700">
                <a:solidFill>
                  <a:schemeClr val="dk1"/>
                </a:solidFill>
              </a:rPr>
              <a:t>Upload the sketch to the connection diagram.</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92050" y="526200"/>
            <a:ext cx="9144000" cy="64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100"/>
              <a:t>Abstract</a:t>
            </a:r>
            <a:endParaRPr b="1" sz="3100"/>
          </a:p>
        </p:txBody>
      </p:sp>
      <p:sp>
        <p:nvSpPr>
          <p:cNvPr id="62" name="Google Shape;62;p14"/>
          <p:cNvSpPr txBox="1"/>
          <p:nvPr/>
        </p:nvSpPr>
        <p:spPr>
          <a:xfrm>
            <a:off x="454800" y="1472700"/>
            <a:ext cx="8234400" cy="2008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Our project is about Automatic Bottle Filling Machines with the novelty which not only improves it’s functionality but also helps to achieve less wastage of resources inside the machine like any other liquid in it.</a:t>
            </a:r>
            <a:endParaRPr sz="1500">
              <a:solidFill>
                <a:schemeClr val="dk1"/>
              </a:solidFill>
            </a:endParaRPr>
          </a:p>
          <a:p>
            <a:pPr indent="45720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This project revolves around the idea of creating an Automatic System which not only senses but also measures the dimensions of the object in front of the machine using Smart Sensors and then sends a Sensor-Request to fill the liquid upto that proportions.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740"/>
              <a:t>Result</a:t>
            </a:r>
            <a:endParaRPr sz="3820"/>
          </a:p>
        </p:txBody>
      </p:sp>
      <p:sp>
        <p:nvSpPr>
          <p:cNvPr id="166" name="Google Shape;166;p3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There is a better efficient way with less wastage of resources and a better usage for multiple people.</a:t>
            </a:r>
            <a:r>
              <a:rPr lang="en" sz="1400">
                <a:solidFill>
                  <a:schemeClr val="dk1"/>
                </a:solidFill>
              </a:rPr>
              <a:t> </a:t>
            </a:r>
            <a:endParaRPr sz="2100"/>
          </a:p>
        </p:txBody>
      </p:sp>
      <p:sp>
        <p:nvSpPr>
          <p:cNvPr id="167" name="Google Shape;167;p32"/>
          <p:cNvSpPr txBox="1"/>
          <p:nvPr/>
        </p:nvSpPr>
        <p:spPr>
          <a:xfrm>
            <a:off x="448650" y="2135838"/>
            <a:ext cx="8246700" cy="57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22">
                <a:solidFill>
                  <a:schemeClr val="dk1"/>
                </a:solidFill>
              </a:rPr>
              <a:t>Future Enhancement</a:t>
            </a:r>
            <a:endParaRPr sz="3722">
              <a:solidFill>
                <a:schemeClr val="dk1"/>
              </a:solidFill>
            </a:endParaRPr>
          </a:p>
        </p:txBody>
      </p:sp>
      <p:sp>
        <p:nvSpPr>
          <p:cNvPr id="168" name="Google Shape;168;p32"/>
          <p:cNvSpPr txBox="1"/>
          <p:nvPr/>
        </p:nvSpPr>
        <p:spPr>
          <a:xfrm>
            <a:off x="464275" y="2785550"/>
            <a:ext cx="8197800" cy="174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How we can make the working of this project more efficient. We can try to make our project work with a single sensor without compromising on the functionalities. We will not only try to Reduce the cost but also reduce the space the machine takes. We will try to bring more features to the project (not only for a few liquids). Try to cut down the time duration to make it work faster. We will also try to make accessibility a little bit easier. We will also try to make the machine work remotely i.e. try to make it work from any mobile devices through automation.</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840"/>
              <a:t>Conclusion</a:t>
            </a:r>
            <a:endParaRPr sz="3920"/>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Curated and Implemented an Automatic Filling System with a few changes in the currently present system to make it more efficient and resourceful with less wastage.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2066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540"/>
              <a:t>References</a:t>
            </a:r>
            <a:endParaRPr sz="3620"/>
          </a:p>
        </p:txBody>
      </p:sp>
      <p:sp>
        <p:nvSpPr>
          <p:cNvPr id="180" name="Google Shape;180;p34"/>
          <p:cNvSpPr txBox="1"/>
          <p:nvPr>
            <p:ph idx="1" type="body"/>
          </p:nvPr>
        </p:nvSpPr>
        <p:spPr>
          <a:xfrm>
            <a:off x="311700" y="779325"/>
            <a:ext cx="8520600" cy="4213500"/>
          </a:xfrm>
          <a:prstGeom prst="rect">
            <a:avLst/>
          </a:prstGeom>
        </p:spPr>
        <p:txBody>
          <a:bodyPr anchorCtr="0" anchor="t" bIns="91425" lIns="91425" spcFirstLastPara="1" rIns="91425" wrap="square" tIns="91425">
            <a:noAutofit/>
          </a:bodyPr>
          <a:lstStyle/>
          <a:p>
            <a:pPr indent="-307975" lvl="0" marL="457200" rtl="0" algn="l">
              <a:lnSpc>
                <a:spcPct val="80000"/>
              </a:lnSpc>
              <a:spcBef>
                <a:spcPts val="1200"/>
              </a:spcBef>
              <a:spcAft>
                <a:spcPts val="0"/>
              </a:spcAft>
              <a:buClr>
                <a:schemeClr val="dk1"/>
              </a:buClr>
              <a:buSzPts val="1250"/>
              <a:buAutoNum type="arabicPeriod"/>
            </a:pPr>
            <a:r>
              <a:rPr lang="en" sz="1250">
                <a:solidFill>
                  <a:schemeClr val="dk1"/>
                </a:solidFill>
              </a:rPr>
              <a:t>Team, T. A. (n.d.). </a:t>
            </a:r>
            <a:r>
              <a:rPr i="1" lang="en" sz="1250">
                <a:solidFill>
                  <a:schemeClr val="dk1"/>
                </a:solidFill>
              </a:rPr>
              <a:t>Getting started with the web editor: Arduino documentation</a:t>
            </a:r>
            <a:r>
              <a:rPr lang="en" sz="1250">
                <a:solidFill>
                  <a:schemeClr val="dk1"/>
                </a:solidFill>
              </a:rPr>
              <a:t>. Arduino Documentation | Arduino Documentation. Retrieved November 26, 2022, from https://docs.arduino.cc/arduino-cloud/getting-started/getting-started-web-editor </a:t>
            </a:r>
            <a:endParaRPr sz="1250">
              <a:solidFill>
                <a:schemeClr val="dk1"/>
              </a:solidFill>
            </a:endParaRPr>
          </a:p>
          <a:p>
            <a:pPr indent="-307975" lvl="0" marL="457200" rtl="0" algn="l">
              <a:lnSpc>
                <a:spcPct val="80000"/>
              </a:lnSpc>
              <a:spcBef>
                <a:spcPts val="1200"/>
              </a:spcBef>
              <a:spcAft>
                <a:spcPts val="0"/>
              </a:spcAft>
              <a:buClr>
                <a:schemeClr val="dk1"/>
              </a:buClr>
              <a:buSzPts val="1250"/>
              <a:buAutoNum type="arabicPeriod"/>
            </a:pPr>
            <a:r>
              <a:rPr i="1" lang="en" sz="1250">
                <a:solidFill>
                  <a:schemeClr val="dk1"/>
                </a:solidFill>
              </a:rPr>
              <a:t>Arduino ultrasonic distance sensor - javatpoint</a:t>
            </a:r>
            <a:r>
              <a:rPr lang="en" sz="1250">
                <a:solidFill>
                  <a:schemeClr val="dk1"/>
                </a:solidFill>
              </a:rPr>
              <a:t>. www.javatpoint.com. (n.d.). Retrieved November 26, 2022, from https://www.javatpoint.com/arduino-ultrasonic-distance-sensor </a:t>
            </a:r>
            <a:endParaRPr sz="1250">
              <a:solidFill>
                <a:schemeClr val="dk1"/>
              </a:solidFill>
            </a:endParaRPr>
          </a:p>
          <a:p>
            <a:pPr indent="0" lvl="0" marL="457200" rtl="0" algn="l">
              <a:lnSpc>
                <a:spcPct val="80000"/>
              </a:lnSpc>
              <a:spcBef>
                <a:spcPts val="1200"/>
              </a:spcBef>
              <a:spcAft>
                <a:spcPts val="0"/>
              </a:spcAft>
              <a:buNone/>
            </a:pPr>
            <a:r>
              <a:t/>
            </a:r>
            <a:endParaRPr sz="1250">
              <a:solidFill>
                <a:schemeClr val="dk1"/>
              </a:solidFill>
            </a:endParaRPr>
          </a:p>
          <a:p>
            <a:pPr indent="-307975" lvl="0" marL="457200" rtl="0" algn="l">
              <a:lnSpc>
                <a:spcPct val="80000"/>
              </a:lnSpc>
              <a:spcBef>
                <a:spcPts val="1200"/>
              </a:spcBef>
              <a:spcAft>
                <a:spcPts val="0"/>
              </a:spcAft>
              <a:buClr>
                <a:schemeClr val="dk1"/>
              </a:buClr>
              <a:buSzPts val="1250"/>
              <a:buAutoNum type="arabicPeriod"/>
            </a:pPr>
            <a:r>
              <a:rPr i="1" lang="en" sz="1250">
                <a:solidFill>
                  <a:schemeClr val="dk1"/>
                </a:solidFill>
              </a:rPr>
              <a:t>Distance measurement using ultrasonic sensor and Arduino</a:t>
            </a:r>
            <a:r>
              <a:rPr lang="en" sz="1250">
                <a:solidFill>
                  <a:schemeClr val="dk1"/>
                </a:solidFill>
              </a:rPr>
              <a:t>. Distance Measurement using Arduino Ultrasonic Sensor: Code &amp; Circuit Diagram. (n.d.). Retrieved November 26, 2022, from https://circuitdigest.com/microcontroller-projects/arduino-ultrasonic-sensor-based-distance-measurement </a:t>
            </a:r>
            <a:endParaRPr sz="1250">
              <a:solidFill>
                <a:schemeClr val="dk1"/>
              </a:solidFill>
            </a:endParaRPr>
          </a:p>
          <a:p>
            <a:pPr indent="0" lvl="0" marL="457200" rtl="0" algn="l">
              <a:lnSpc>
                <a:spcPct val="80000"/>
              </a:lnSpc>
              <a:spcBef>
                <a:spcPts val="1200"/>
              </a:spcBef>
              <a:spcAft>
                <a:spcPts val="0"/>
              </a:spcAft>
              <a:buNone/>
            </a:pPr>
            <a:r>
              <a:t/>
            </a:r>
            <a:endParaRPr sz="1250">
              <a:solidFill>
                <a:schemeClr val="dk1"/>
              </a:solidFill>
            </a:endParaRPr>
          </a:p>
          <a:p>
            <a:pPr indent="-307975" lvl="0" marL="457200" rtl="0" algn="l">
              <a:lnSpc>
                <a:spcPct val="80000"/>
              </a:lnSpc>
              <a:spcBef>
                <a:spcPts val="1200"/>
              </a:spcBef>
              <a:spcAft>
                <a:spcPts val="0"/>
              </a:spcAft>
              <a:buClr>
                <a:schemeClr val="dk1"/>
              </a:buClr>
              <a:buSzPts val="1250"/>
              <a:buAutoNum type="arabicPeriod"/>
            </a:pPr>
            <a:r>
              <a:rPr lang="en" sz="1250">
                <a:solidFill>
                  <a:schemeClr val="dk1"/>
                </a:solidFill>
              </a:rPr>
              <a:t>System. (2010, August 26). </a:t>
            </a:r>
            <a:r>
              <a:rPr i="1" lang="en" sz="1250">
                <a:solidFill>
                  <a:schemeClr val="dk1"/>
                </a:solidFill>
              </a:rPr>
              <a:t>Pseudo code clarification</a:t>
            </a:r>
            <a:r>
              <a:rPr lang="en" sz="1250">
                <a:solidFill>
                  <a:schemeClr val="dk1"/>
                </a:solidFill>
              </a:rPr>
              <a:t>. Arduino Forum. Retrieved November 26, 2022, from https://forum.arduino.cc/t/pseudo-code-clarification/44717/6 </a:t>
            </a:r>
            <a:endParaRPr sz="1250">
              <a:solidFill>
                <a:schemeClr val="dk1"/>
              </a:solidFill>
            </a:endParaRPr>
          </a:p>
          <a:p>
            <a:pPr indent="0" lvl="0" marL="0" rtl="0" algn="l">
              <a:lnSpc>
                <a:spcPct val="80000"/>
              </a:lnSpc>
              <a:spcBef>
                <a:spcPts val="1200"/>
              </a:spcBef>
              <a:spcAft>
                <a:spcPts val="0"/>
              </a:spcAft>
              <a:buNone/>
            </a:pPr>
            <a:r>
              <a:t/>
            </a:r>
            <a:endParaRPr sz="1250">
              <a:solidFill>
                <a:schemeClr val="dk1"/>
              </a:solidFill>
            </a:endParaRPr>
          </a:p>
          <a:p>
            <a:pPr indent="-307975" lvl="0" marL="457200" rtl="0" algn="l">
              <a:lnSpc>
                <a:spcPct val="80000"/>
              </a:lnSpc>
              <a:spcBef>
                <a:spcPts val="1200"/>
              </a:spcBef>
              <a:spcAft>
                <a:spcPts val="1200"/>
              </a:spcAft>
              <a:buClr>
                <a:schemeClr val="dk1"/>
              </a:buClr>
              <a:buSzPts val="1250"/>
              <a:buAutoNum type="arabicPeriod"/>
            </a:pPr>
            <a:r>
              <a:rPr i="1" lang="en" sz="1250">
                <a:solidFill>
                  <a:schemeClr val="dk1"/>
                </a:solidFill>
              </a:rPr>
              <a:t>Distance measurement using Arduino ultrasonic sensor</a:t>
            </a:r>
            <a:r>
              <a:rPr lang="en" sz="1250">
                <a:solidFill>
                  <a:schemeClr val="dk1"/>
                </a:solidFill>
              </a:rPr>
              <a:t>. Arduino Project Hub. (n.d.). Retrieved November 26, 2022, from https://create.arduino.cc/projecthub/Junezriyaz/distance-measurement-using-arduino-ultrasonic-sensor-409169 </a:t>
            </a:r>
            <a:endParaRPr sz="12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93275" y="1293700"/>
            <a:ext cx="8234700" cy="2480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600">
                <a:solidFill>
                  <a:schemeClr val="dk1"/>
                </a:solidFill>
              </a:rPr>
              <a:t>Automatic Filling Machines have a vast use case, some of them include many offices and public places. Where people tend to use a coffee dispensing machine or water bottle filling machine which leads to wastage of the respective resources due to the machine’s lack of correct judgment as to when to stop filling.</a:t>
            </a:r>
            <a:endParaRPr sz="1600">
              <a:solidFill>
                <a:schemeClr val="dk1"/>
              </a:solidFill>
            </a:endParaRPr>
          </a:p>
          <a:p>
            <a:pPr indent="457200" lvl="0" marL="0" rtl="0" algn="l">
              <a:spcBef>
                <a:spcPts val="0"/>
              </a:spcBef>
              <a:spcAft>
                <a:spcPts val="0"/>
              </a:spcAft>
              <a:buClr>
                <a:schemeClr val="dk1"/>
              </a:buClr>
              <a:buSzPts val="1100"/>
              <a:buFont typeface="Arial"/>
              <a:buNone/>
            </a:pPr>
            <a:r>
              <a:t/>
            </a:r>
            <a:endParaRPr sz="1600">
              <a:solidFill>
                <a:schemeClr val="dk1"/>
              </a:solidFill>
            </a:endParaRPr>
          </a:p>
          <a:p>
            <a:pPr indent="457200" lvl="0" marL="0" rtl="0" algn="l">
              <a:spcBef>
                <a:spcPts val="0"/>
              </a:spcBef>
              <a:spcAft>
                <a:spcPts val="0"/>
              </a:spcAft>
              <a:buClr>
                <a:schemeClr val="dk1"/>
              </a:buClr>
              <a:buSzPts val="1100"/>
              <a:buFont typeface="Arial"/>
              <a:buNone/>
            </a:pPr>
            <a:r>
              <a:rPr lang="en" sz="1600">
                <a:solidFill>
                  <a:schemeClr val="dk1"/>
                </a:solidFill>
              </a:rPr>
              <a:t>To prevent that from happening, this project uses not one but two Distance Sensors. One of which senses the distance of the object to be filled from the machine and the other measures the dimensions of the object which would be predefined to the machine.</a:t>
            </a:r>
            <a:endParaRPr sz="2000"/>
          </a:p>
        </p:txBody>
      </p:sp>
      <p:sp>
        <p:nvSpPr>
          <p:cNvPr id="68" name="Google Shape;68;p15"/>
          <p:cNvSpPr txBox="1"/>
          <p:nvPr>
            <p:ph idx="4294967295" type="ctrTitle"/>
          </p:nvPr>
        </p:nvSpPr>
        <p:spPr>
          <a:xfrm>
            <a:off x="0" y="498350"/>
            <a:ext cx="9144000" cy="59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About</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42075"/>
            <a:ext cx="8520600" cy="684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940"/>
              <a:t>Application</a:t>
            </a:r>
            <a:endParaRPr sz="4020"/>
          </a:p>
        </p:txBody>
      </p:sp>
      <p:sp>
        <p:nvSpPr>
          <p:cNvPr id="74" name="Google Shape;74;p16"/>
          <p:cNvSpPr txBox="1"/>
          <p:nvPr>
            <p:ph idx="1" type="body"/>
          </p:nvPr>
        </p:nvSpPr>
        <p:spPr>
          <a:xfrm>
            <a:off x="0" y="1257250"/>
            <a:ext cx="9144000" cy="9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chemeClr val="dk1"/>
                </a:solidFill>
              </a:rPr>
              <a:t>The application that it serves is how basic distance sensors can be used for Automatic and day-to-day work.</a:t>
            </a:r>
            <a:endParaRPr sz="1700"/>
          </a:p>
        </p:txBody>
      </p:sp>
      <p:pic>
        <p:nvPicPr>
          <p:cNvPr id="75" name="Google Shape;75;p16"/>
          <p:cNvPicPr preferRelativeResize="0"/>
          <p:nvPr/>
        </p:nvPicPr>
        <p:blipFill>
          <a:blip r:embed="rId3">
            <a:alphaModFix/>
          </a:blip>
          <a:stretch>
            <a:fillRect/>
          </a:stretch>
        </p:blipFill>
        <p:spPr>
          <a:xfrm>
            <a:off x="2909777" y="2164750"/>
            <a:ext cx="2997000" cy="22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501200"/>
            <a:ext cx="91440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Architecture</a:t>
            </a:r>
            <a:endParaRPr b="1" sz="3000"/>
          </a:p>
        </p:txBody>
      </p:sp>
      <p:pic>
        <p:nvPicPr>
          <p:cNvPr id="81" name="Google Shape;81;p17"/>
          <p:cNvPicPr preferRelativeResize="0"/>
          <p:nvPr/>
        </p:nvPicPr>
        <p:blipFill>
          <a:blip r:embed="rId3">
            <a:alphaModFix/>
          </a:blip>
          <a:stretch>
            <a:fillRect/>
          </a:stretch>
        </p:blipFill>
        <p:spPr>
          <a:xfrm>
            <a:off x="1600200" y="1487650"/>
            <a:ext cx="5943600" cy="279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2495425" y="152400"/>
            <a:ext cx="4153161"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17650"/>
            <a:ext cx="8520600" cy="69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620"/>
              <a:t>Pseudo Code</a:t>
            </a:r>
            <a:endParaRPr sz="3520"/>
          </a:p>
        </p:txBody>
      </p:sp>
      <p:pic>
        <p:nvPicPr>
          <p:cNvPr descr="Distance measurement program" id="92" name="Google Shape;92;p19"/>
          <p:cNvPicPr preferRelativeResize="0"/>
          <p:nvPr/>
        </p:nvPicPr>
        <p:blipFill>
          <a:blip r:embed="rId3">
            <a:alphaModFix/>
          </a:blip>
          <a:stretch>
            <a:fillRect/>
          </a:stretch>
        </p:blipFill>
        <p:spPr>
          <a:xfrm>
            <a:off x="2654225" y="1319425"/>
            <a:ext cx="3462600" cy="326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2138363" y="466725"/>
            <a:ext cx="4867275"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600200" y="300038"/>
            <a:ext cx="5943600" cy="454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