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4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4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rive.google.com/drive/my-drive" TargetMode="Externa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1" name="Screenshot 2024-05-07 at 11.39.16 AM.png" descr="Screenshot 2024-05-07 at 11.39.16 AM.png"/>
          <p:cNvPicPr>
            <a:picLocks noChangeAspect="1"/>
          </p:cNvPicPr>
          <p:nvPr/>
        </p:nvPicPr>
        <p:blipFill>
          <a:blip r:embed="rId2">
            <a:extLst/>
          </a:blip>
          <a:stretch>
            <a:fillRect/>
          </a:stretch>
        </p:blipFill>
        <p:spPr>
          <a:xfrm>
            <a:off x="8004025" y="980078"/>
            <a:ext cx="15756641" cy="11755844"/>
          </a:xfrm>
          <a:prstGeom prst="rect">
            <a:avLst/>
          </a:prstGeom>
          <a:ln w="12700">
            <a:miter lim="400000"/>
          </a:ln>
        </p:spPr>
      </p:pic>
      <p:sp>
        <p:nvSpPr>
          <p:cNvPr id="172" name="Log into your google account on your browser.…"/>
          <p:cNvSpPr txBox="1"/>
          <p:nvPr>
            <p:ph type="subTitle" sz="quarter" idx="1"/>
          </p:nvPr>
        </p:nvSpPr>
        <p:spPr>
          <a:xfrm>
            <a:off x="1346191" y="1211484"/>
            <a:ext cx="4773496" cy="11293032"/>
          </a:xfrm>
          <a:prstGeom prst="rect">
            <a:avLst/>
          </a:prstGeom>
        </p:spPr>
        <p:txBody>
          <a:bodyPr anchor="ctr"/>
          <a:lstStyle/>
          <a:p>
            <a:pPr marL="609600" indent="-609600" defTabSz="2438338">
              <a:lnSpc>
                <a:spcPct val="90000"/>
              </a:lnSpc>
              <a:spcBef>
                <a:spcPts val="4500"/>
              </a:spcBef>
              <a:buSzPct val="123000"/>
              <a:buChar char="•"/>
              <a:defRPr b="0" sz="2500">
                <a:latin typeface="Arial"/>
                <a:ea typeface="Arial"/>
                <a:cs typeface="Arial"/>
                <a:sym typeface="Arial"/>
              </a:defRPr>
            </a:pPr>
            <a:r>
              <a:t>Log into your google account on your browser.</a:t>
            </a:r>
          </a:p>
          <a:p>
            <a:pPr marL="609600" indent="-609600" defTabSz="2438338">
              <a:lnSpc>
                <a:spcPct val="90000"/>
              </a:lnSpc>
              <a:spcBef>
                <a:spcPts val="4500"/>
              </a:spcBef>
              <a:buSzPct val="123000"/>
              <a:buChar char="•"/>
              <a:defRPr b="0" sz="2500">
                <a:latin typeface="Arial"/>
                <a:ea typeface="Arial"/>
                <a:cs typeface="Arial"/>
                <a:sym typeface="Arial"/>
              </a:defRPr>
            </a:pPr>
            <a:r>
              <a:t>Open website “colab.research.google.com” in your browser.</a:t>
            </a:r>
          </a:p>
          <a:p>
            <a:pPr marL="609600" indent="-609600" defTabSz="2438338">
              <a:lnSpc>
                <a:spcPct val="90000"/>
              </a:lnSpc>
              <a:spcBef>
                <a:spcPts val="4500"/>
              </a:spcBef>
              <a:buSzPct val="123000"/>
              <a:buChar char="•"/>
              <a:defRPr b="0" sz="2500">
                <a:latin typeface="Arial"/>
                <a:ea typeface="Arial"/>
                <a:cs typeface="Arial"/>
                <a:sym typeface="Arial"/>
              </a:defRPr>
            </a:pPr>
            <a:r>
              <a:t>The window on the right opens automatically, titled “Open notebook”.</a:t>
            </a:r>
          </a:p>
          <a:p>
            <a:pPr marL="609600" indent="-609600" defTabSz="2438338">
              <a:lnSpc>
                <a:spcPct val="90000"/>
              </a:lnSpc>
              <a:spcBef>
                <a:spcPts val="4500"/>
              </a:spcBef>
              <a:buSzPct val="123000"/>
              <a:buChar char="•"/>
              <a:defRPr b="0" sz="2500">
                <a:latin typeface="Arial"/>
                <a:ea typeface="Arial"/>
                <a:cs typeface="Arial"/>
                <a:sym typeface="Arial"/>
              </a:defRPr>
            </a:pPr>
            <a:r>
              <a:t>Click on “Github” on the left panel in the open window.</a:t>
            </a:r>
          </a:p>
          <a:p>
            <a:pPr marL="609600" indent="-609600" defTabSz="2438338">
              <a:lnSpc>
                <a:spcPct val="90000"/>
              </a:lnSpc>
              <a:spcBef>
                <a:spcPts val="4500"/>
              </a:spcBef>
              <a:buSzPct val="123000"/>
              <a:buChar char="•"/>
              <a:defRPr b="0" sz="2500">
                <a:latin typeface="Arial"/>
                <a:ea typeface="Arial"/>
                <a:cs typeface="Arial"/>
                <a:sym typeface="Arial"/>
              </a:defRPr>
            </a:pPr>
            <a:r>
              <a:t>Click into the text field “Enter a GitHub URL..”</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4" name="Screenshot 2024-05-07 at 11.40.06 AM.png" descr="Screenshot 2024-05-07 at 11.40.06 AM.png"/>
          <p:cNvPicPr>
            <a:picLocks noChangeAspect="1"/>
          </p:cNvPicPr>
          <p:nvPr/>
        </p:nvPicPr>
        <p:blipFill>
          <a:blip r:embed="rId2">
            <a:extLst/>
          </a:blip>
          <a:srcRect l="0" t="0" r="11040" b="0"/>
          <a:stretch>
            <a:fillRect/>
          </a:stretch>
        </p:blipFill>
        <p:spPr>
          <a:xfrm>
            <a:off x="9360662" y="822630"/>
            <a:ext cx="14484263" cy="11744629"/>
          </a:xfrm>
          <a:prstGeom prst="rect">
            <a:avLst/>
          </a:prstGeom>
          <a:ln w="12700">
            <a:miter lim="400000"/>
          </a:ln>
        </p:spPr>
      </p:pic>
      <p:sp>
        <p:nvSpPr>
          <p:cNvPr id="175" name="Type into the text field:  “davidsebfischer/scRNAseq_workshop”…"/>
          <p:cNvSpPr txBox="1"/>
          <p:nvPr>
            <p:ph type="subTitle" sz="half" idx="1"/>
          </p:nvPr>
        </p:nvSpPr>
        <p:spPr>
          <a:xfrm>
            <a:off x="1346191" y="1211484"/>
            <a:ext cx="6324840" cy="11293032"/>
          </a:xfrm>
          <a:prstGeom prst="rect">
            <a:avLst/>
          </a:prstGeom>
        </p:spPr>
        <p:txBody>
          <a:bodyPr anchor="ctr"/>
          <a:lstStyle/>
          <a:p>
            <a:pPr marL="609600" indent="-609600" defTabSz="2438338">
              <a:lnSpc>
                <a:spcPct val="90000"/>
              </a:lnSpc>
              <a:spcBef>
                <a:spcPts val="4500"/>
              </a:spcBef>
              <a:buSzPct val="123000"/>
              <a:buChar char="•"/>
              <a:defRPr b="0" sz="2500">
                <a:latin typeface="Arial"/>
                <a:ea typeface="Arial"/>
                <a:cs typeface="Arial"/>
                <a:sym typeface="Arial"/>
              </a:defRPr>
            </a:pPr>
            <a:r>
              <a:t>Type into the text field: </a:t>
            </a:r>
            <a:br/>
            <a:r>
              <a:t>“davidsebfischer/scRNAseq_workshop”</a:t>
            </a:r>
          </a:p>
          <a:p>
            <a:pPr marL="609600" indent="-609600" defTabSz="2438338">
              <a:lnSpc>
                <a:spcPct val="90000"/>
              </a:lnSpc>
              <a:spcBef>
                <a:spcPts val="4500"/>
              </a:spcBef>
              <a:buSzPct val="123000"/>
              <a:buChar char="•"/>
              <a:defRPr b="0" sz="2500">
                <a:latin typeface="Arial"/>
                <a:ea typeface="Arial"/>
                <a:cs typeface="Arial"/>
                <a:sym typeface="Arial"/>
              </a:defRPr>
            </a:pPr>
            <a:r>
              <a:t>Click below the text field to load the selection from Github.</a:t>
            </a:r>
          </a:p>
          <a:p>
            <a:pPr marL="609600" indent="-609600" defTabSz="2438338">
              <a:lnSpc>
                <a:spcPct val="90000"/>
              </a:lnSpc>
              <a:spcBef>
                <a:spcPts val="4500"/>
              </a:spcBef>
              <a:buSzPct val="123000"/>
              <a:buChar char="•"/>
              <a:defRPr b="0" sz="2500">
                <a:latin typeface="Arial"/>
                <a:ea typeface="Arial"/>
                <a:cs typeface="Arial"/>
                <a:sym typeface="Arial"/>
              </a:defRPr>
            </a:pPr>
            <a:r>
              <a:t>Click on the notebook that you want to open and run.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This notebook opens in colab in a new window. To modify and save it, copy it into your own colab account."/>
          <p:cNvSpPr txBox="1"/>
          <p:nvPr>
            <p:ph type="subTitle" sz="half" idx="1"/>
          </p:nvPr>
        </p:nvSpPr>
        <p:spPr>
          <a:xfrm>
            <a:off x="1346191" y="1211484"/>
            <a:ext cx="6324840" cy="11293032"/>
          </a:xfrm>
          <a:prstGeom prst="rect">
            <a:avLst/>
          </a:prstGeom>
        </p:spPr>
        <p:txBody>
          <a:bodyPr anchor="ctr"/>
          <a:lstStyle>
            <a:lvl1pPr marL="609600" indent="-609600" defTabSz="2438338">
              <a:lnSpc>
                <a:spcPct val="90000"/>
              </a:lnSpc>
              <a:spcBef>
                <a:spcPts val="4500"/>
              </a:spcBef>
              <a:buSzPct val="123000"/>
              <a:buChar char="•"/>
              <a:defRPr b="0" sz="2500">
                <a:latin typeface="Arial"/>
                <a:ea typeface="Arial"/>
                <a:cs typeface="Arial"/>
                <a:sym typeface="Arial"/>
              </a:defRPr>
            </a:lvl1pPr>
          </a:lstStyle>
          <a:p>
            <a:pPr/>
            <a:r>
              <a:t>This notebook opens in colab in a new window. To modify and save it, copy it into your own colab account.</a:t>
            </a:r>
          </a:p>
        </p:txBody>
      </p:sp>
      <p:pic>
        <p:nvPicPr>
          <p:cNvPr id="178" name="pasted-movie.png" descr="pasted-movie.png"/>
          <p:cNvPicPr>
            <a:picLocks noChangeAspect="1"/>
          </p:cNvPicPr>
          <p:nvPr/>
        </p:nvPicPr>
        <p:blipFill>
          <a:blip r:embed="rId2">
            <a:extLst/>
          </a:blip>
          <a:stretch>
            <a:fillRect/>
          </a:stretch>
        </p:blipFill>
        <p:spPr>
          <a:xfrm>
            <a:off x="8049971" y="2252143"/>
            <a:ext cx="16210629" cy="9211714"/>
          </a:xfrm>
          <a:prstGeom prst="rect">
            <a:avLst/>
          </a:prstGeom>
          <a:ln w="12700">
            <a:miter lim="400000"/>
          </a:ln>
        </p:spPr>
      </p:pic>
      <p:sp>
        <p:nvSpPr>
          <p:cNvPr id="179" name="Line"/>
          <p:cNvSpPr/>
          <p:nvPr/>
        </p:nvSpPr>
        <p:spPr>
          <a:xfrm flipH="1">
            <a:off x="15484656" y="820309"/>
            <a:ext cx="2757493" cy="2165749"/>
          </a:xfrm>
          <a:prstGeom prst="line">
            <a:avLst/>
          </a:prstGeom>
          <a:ln w="127000">
            <a:solidFill>
              <a:schemeClr val="accent5">
                <a:hueOff val="-82419"/>
                <a:satOff val="-9513"/>
                <a:lumOff val="-16343"/>
              </a:schemeClr>
            </a:solidFill>
            <a:miter lim="400000"/>
            <a:tailEnd type="triangle"/>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Later, you will be able to retrieve this personal copy of the notebook via your colab account: all changes and comments that you make and save will be saved.…"/>
          <p:cNvSpPr txBox="1"/>
          <p:nvPr>
            <p:ph type="subTitle" sz="half" idx="1"/>
          </p:nvPr>
        </p:nvSpPr>
        <p:spPr>
          <a:xfrm>
            <a:off x="1346191" y="1211484"/>
            <a:ext cx="6324840" cy="11293032"/>
          </a:xfrm>
          <a:prstGeom prst="rect">
            <a:avLst/>
          </a:prstGeom>
        </p:spPr>
        <p:txBody>
          <a:bodyPr anchor="ctr"/>
          <a:lstStyle/>
          <a:p>
            <a:pPr marL="609600" indent="-609600" defTabSz="2438338">
              <a:lnSpc>
                <a:spcPct val="90000"/>
              </a:lnSpc>
              <a:spcBef>
                <a:spcPts val="4500"/>
              </a:spcBef>
              <a:buSzPct val="123000"/>
              <a:buChar char="•"/>
              <a:defRPr b="0" sz="2500">
                <a:latin typeface="Arial"/>
                <a:ea typeface="Arial"/>
                <a:cs typeface="Arial"/>
                <a:sym typeface="Arial"/>
              </a:defRPr>
            </a:pPr>
            <a:r>
              <a:t>Later, you will be able to retrieve this personal copy of the notebook via your colab account: all changes and comments that you make and save will be saved.</a:t>
            </a:r>
          </a:p>
          <a:p>
            <a:pPr marL="609600" indent="-609600" defTabSz="2438338">
              <a:lnSpc>
                <a:spcPct val="90000"/>
              </a:lnSpc>
              <a:spcBef>
                <a:spcPts val="4500"/>
              </a:spcBef>
              <a:buSzPct val="123000"/>
              <a:buChar char="•"/>
              <a:defRPr b="0" sz="2500">
                <a:latin typeface="Arial"/>
                <a:ea typeface="Arial"/>
                <a:cs typeface="Arial"/>
                <a:sym typeface="Arial"/>
              </a:defRPr>
            </a:pPr>
            <a:r>
              <a:t>You can find this page under on </a:t>
            </a:r>
            <a:r>
              <a:rPr u="sng">
                <a:hlinkClick r:id="rId2" invalidUrl="" action="" tgtFrame="" tooltip="" history="1" highlightClick="0" endSnd="0"/>
              </a:rPr>
              <a:t>https://drive.google.com/drive/my-drive</a:t>
            </a:r>
            <a:r>
              <a:t> under the yellow folder “Colab Notebooks”.</a:t>
            </a:r>
          </a:p>
          <a:p>
            <a:pPr marL="609600" indent="-609600" defTabSz="2438338">
              <a:lnSpc>
                <a:spcPct val="90000"/>
              </a:lnSpc>
              <a:spcBef>
                <a:spcPts val="4500"/>
              </a:spcBef>
              <a:buSzPct val="123000"/>
              <a:buChar char="•"/>
              <a:defRPr b="0" sz="2500">
                <a:latin typeface="Arial"/>
                <a:ea typeface="Arial"/>
                <a:cs typeface="Arial"/>
                <a:sym typeface="Arial"/>
              </a:defRPr>
            </a:pPr>
            <a:r>
              <a:t>We use colab for teaching because it allows us to control the software environment in which you execute code, this helps us avoid installation issues in workshops. If you use snippets of these tutorials in your own work, you might want to do that in other environments, for example locally on your laptop.</a:t>
            </a:r>
          </a:p>
        </p:txBody>
      </p:sp>
      <p:pic>
        <p:nvPicPr>
          <p:cNvPr id="182" name="pasted-movie.png" descr="pasted-movie.png"/>
          <p:cNvPicPr>
            <a:picLocks noChangeAspect="1"/>
          </p:cNvPicPr>
          <p:nvPr/>
        </p:nvPicPr>
        <p:blipFill>
          <a:blip r:embed="rId3">
            <a:extLst/>
          </a:blip>
          <a:stretch>
            <a:fillRect/>
          </a:stretch>
        </p:blipFill>
        <p:spPr>
          <a:xfrm>
            <a:off x="7898921" y="2275681"/>
            <a:ext cx="16329105" cy="9164528"/>
          </a:xfrm>
          <a:prstGeom prst="rect">
            <a:avLst/>
          </a:prstGeom>
          <a:ln w="12700">
            <a:miter lim="400000"/>
          </a:ln>
        </p:spPr>
      </p:pic>
      <p:sp>
        <p:nvSpPr>
          <p:cNvPr id="183" name="Rectangle"/>
          <p:cNvSpPr/>
          <p:nvPr/>
        </p:nvSpPr>
        <p:spPr>
          <a:xfrm>
            <a:off x="19147755" y="6223000"/>
            <a:ext cx="3648103" cy="4687221"/>
          </a:xfrm>
          <a:prstGeom prst="rect">
            <a:avLst/>
          </a:prstGeom>
          <a:solidFill>
            <a:srgbClr val="FFFFF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