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376" r:id="rId2"/>
    <p:sldId id="2431" r:id="rId3"/>
    <p:sldId id="2440" r:id="rId4"/>
    <p:sldId id="244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32B161E-B0F6-F267-7E7E-006529B0D13D}" name="Manuel Alexander Guzman" initials="MG" userId="S::maguzman@mit.edu::b32cfe73-98b9-48c3-b506-19bb2209d2dc" providerId="AD"/>
  <p188:author id="{26FE8D2F-DC2E-C133-A6DD-EAE3CFAB241C}" name="Sarah Ingabire" initials="SI" userId="S::singabir@broadinstitute.org::838c9c45-a5d9-4c49-8193-9986a9900f5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5485"/>
    <a:srgbClr val="CD5781"/>
    <a:srgbClr val="0200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2"/>
    <p:restoredTop sz="86691"/>
  </p:normalViewPr>
  <p:slideViewPr>
    <p:cSldViewPr snapToGrid="0">
      <p:cViewPr varScale="1">
        <p:scale>
          <a:sx n="104" d="100"/>
          <a:sy n="104" d="100"/>
        </p:scale>
        <p:origin x="1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E76BC-BD5A-264A-A336-010B771C7C89}" type="datetimeFigureOut">
              <a:rPr lang="en-US" smtClean="0"/>
              <a:t>8/2/24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941B4-9568-FE47-8F1B-23857D400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73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981234-6111-6D44-BC74-8658AA1F98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81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9004492d9_2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9004492d9_2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246" name="Google Shape;246;g109004492d9_2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5889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9004492d9_2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9004492d9_2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Recap: We did sample capture, transcriptome recovery, and 1</a:t>
            </a:r>
            <a:r>
              <a:rPr lang="en-US" b="1" baseline="30000" dirty="0"/>
              <a:t>st</a:t>
            </a:r>
            <a:r>
              <a:rPr lang="en-US" b="1" dirty="0"/>
              <a:t> strand synthesis.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246" name="Google Shape;246;g109004492d9_2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595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9004492d9_2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9004492d9_2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246" name="Google Shape;246;g109004492d9_2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8282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E7FC0-5728-12EC-4B6F-175F4CD31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03A47-12A2-6518-8F07-06BA37FD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8D0EC-CAD1-194C-C839-412D83CC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D0F3-EB4D-0944-91A5-FBE455B5BF00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071DE-588B-1862-AEEE-1A226CAE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650B2-0FB0-5401-E868-4AB2E275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7192-4AC1-DC41-860A-3F45DF8FE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6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365A2-2062-F302-0B4C-B2DE881C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467DD-6D55-86F1-0325-48A8C357F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B80B3-B013-32C1-0714-B20A94E1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D0F3-EB4D-0944-91A5-FBE455B5BF00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66060-E507-AC65-94A6-76B8FCD51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DA3FB-3A2C-5BBE-E4DE-CC83978F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7192-4AC1-DC41-860A-3F45DF8FE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1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56F180-7DB7-9607-FADF-FFAD16B60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64AB8-6C2F-E2FD-4CA2-937839097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3E302-F18D-CAD8-634E-B8DBF266E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D0F3-EB4D-0944-91A5-FBE455B5BF00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3973C-2687-98D4-5291-286A0FE8C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53366-7034-0F6D-3789-82FA9361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7192-4AC1-DC41-860A-3F45DF8FE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41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emergence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914400"/>
            <a:ext cx="12192000" cy="5943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133C68"/>
              </a:solidFill>
            </a:endParaRP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609608" y="914401"/>
            <a:ext cx="10972792" cy="5091288"/>
          </a:xfrm>
        </p:spPr>
        <p:txBody>
          <a:bodyPr anchor="t">
            <a:normAutofit/>
          </a:bodyPr>
          <a:lstStyle>
            <a:lvl1pPr marL="380990" indent="-380990" algn="l">
              <a:lnSpc>
                <a:spcPct val="100000"/>
              </a:lnSpc>
              <a:buFont typeface="Arial"/>
              <a:buChar char="•"/>
              <a:defRPr sz="1867" baseline="0">
                <a:solidFill>
                  <a:srgbClr val="185485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Shalek_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82" y="6319295"/>
            <a:ext cx="1931735" cy="42017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180624"/>
            <a:ext cx="10972800" cy="733777"/>
          </a:xfrm>
        </p:spPr>
        <p:txBody>
          <a:bodyPr>
            <a:normAutofit/>
          </a:bodyPr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64316" y="6356354"/>
            <a:ext cx="7863368" cy="365125"/>
          </a:xfrm>
          <a:prstGeom prst="rect">
            <a:avLst/>
          </a:prstGeom>
        </p:spPr>
        <p:txBody>
          <a:bodyPr/>
          <a:lstStyle>
            <a:lvl1pPr algn="ctr">
              <a:defRPr sz="1333">
                <a:solidFill>
                  <a:srgbClr val="133C68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3042" y="6356354"/>
            <a:ext cx="675759" cy="365125"/>
          </a:xfrm>
          <a:prstGeom prst="rect">
            <a:avLst/>
          </a:prstGeom>
        </p:spPr>
        <p:txBody>
          <a:bodyPr/>
          <a:lstStyle>
            <a:lvl1pPr algn="r">
              <a:defRPr sz="1333">
                <a:solidFill>
                  <a:srgbClr val="133C68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982F46DF-238F-F546-98B7-70B77862DA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t slide option 2">
  <p:cSld name="3_Content slide option 2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g10ce75dfe91_1_20" descr="emergence_ppt.jpg"/>
          <p:cNvPicPr preferRelativeResize="0"/>
          <p:nvPr/>
        </p:nvPicPr>
        <p:blipFill rotWithShape="1">
          <a:blip r:embed="rId2">
            <a:alphaModFix amt="70000"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10ce75dfe91_1_20"/>
          <p:cNvSpPr/>
          <p:nvPr/>
        </p:nvSpPr>
        <p:spPr>
          <a:xfrm>
            <a:off x="0" y="914400"/>
            <a:ext cx="12192000" cy="594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133C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10ce75dfe91_1_20"/>
          <p:cNvSpPr txBox="1">
            <a:spLocks noGrp="1"/>
          </p:cNvSpPr>
          <p:nvPr>
            <p:ph type="body" idx="1"/>
          </p:nvPr>
        </p:nvSpPr>
        <p:spPr>
          <a:xfrm>
            <a:off x="609608" y="914401"/>
            <a:ext cx="10972792" cy="509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5718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85485"/>
              </a:buClr>
              <a:buSzPts val="1800"/>
              <a:buFont typeface="Arial"/>
              <a:buChar char="•"/>
              <a:defRPr sz="2400">
                <a:solidFill>
                  <a:srgbClr val="185485"/>
                </a:solidFill>
              </a:defRPr>
            </a:lvl1pPr>
            <a:lvl2pPr marL="1219170" lvl="1" indent="-304792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2pPr>
            <a:lvl3pPr marL="1828754" lvl="2" indent="-304792" algn="l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133">
                <a:solidFill>
                  <a:srgbClr val="888888"/>
                </a:solidFill>
              </a:defRPr>
            </a:lvl3pPr>
            <a:lvl4pPr marL="2438339" lvl="3" indent="-304792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4pPr>
            <a:lvl5pPr marL="3047924" lvl="4" indent="-304792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5pPr>
            <a:lvl6pPr marL="3657509" lvl="5" indent="-304792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6pPr>
            <a:lvl7pPr marL="4267093" lvl="6" indent="-304792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7pPr>
            <a:lvl8pPr marL="4876678" lvl="7" indent="-304792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8pPr>
            <a:lvl9pPr marL="5486263" lvl="8" indent="-304792" algn="l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154" name="Google Shape;154;g10ce75dfe91_1_20" descr="Shalek_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782" y="6319295"/>
            <a:ext cx="1931735" cy="42017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10ce75dfe91_1_20"/>
          <p:cNvSpPr txBox="1">
            <a:spLocks noGrp="1"/>
          </p:cNvSpPr>
          <p:nvPr>
            <p:ph type="title"/>
          </p:nvPr>
        </p:nvSpPr>
        <p:spPr>
          <a:xfrm>
            <a:off x="0" y="180624"/>
            <a:ext cx="12192000" cy="733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33C68"/>
              </a:buClr>
              <a:buSzPts val="2000"/>
              <a:buFont typeface="Arial"/>
              <a:buNone/>
              <a:defRPr sz="266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g10ce75dfe91_1_20"/>
          <p:cNvSpPr txBox="1">
            <a:spLocks noGrp="1"/>
          </p:cNvSpPr>
          <p:nvPr>
            <p:ph type="sldNum" idx="12"/>
          </p:nvPr>
        </p:nvSpPr>
        <p:spPr>
          <a:xfrm>
            <a:off x="11313042" y="6356354"/>
            <a:ext cx="6757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33">
                <a:solidFill>
                  <a:srgbClr val="133C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333">
                <a:solidFill>
                  <a:srgbClr val="133C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333">
                <a:solidFill>
                  <a:srgbClr val="133C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333">
                <a:solidFill>
                  <a:srgbClr val="133C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333">
                <a:solidFill>
                  <a:srgbClr val="133C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333">
                <a:solidFill>
                  <a:srgbClr val="133C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333">
                <a:solidFill>
                  <a:srgbClr val="133C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333">
                <a:solidFill>
                  <a:srgbClr val="133C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333">
                <a:solidFill>
                  <a:srgbClr val="133C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7" name="Google Shape;157;g10ce75dfe91_1_20"/>
          <p:cNvSpPr txBox="1">
            <a:spLocks noGrp="1"/>
          </p:cNvSpPr>
          <p:nvPr>
            <p:ph type="body" idx="2"/>
          </p:nvPr>
        </p:nvSpPr>
        <p:spPr>
          <a:xfrm>
            <a:off x="2165351" y="5683251"/>
            <a:ext cx="7861300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609585" lvl="0" indent="-304792" algn="ctr">
              <a:spcBef>
                <a:spcPts val="400"/>
              </a:spcBef>
              <a:spcAft>
                <a:spcPts val="0"/>
              </a:spcAft>
              <a:buClr>
                <a:srgbClr val="133C68"/>
              </a:buClr>
              <a:buSzPts val="1500"/>
              <a:buNone/>
              <a:defRPr sz="2000"/>
            </a:lvl1pPr>
            <a:lvl2pPr marL="1219170" lvl="1" indent="-304792" algn="l">
              <a:spcBef>
                <a:spcPts val="533"/>
              </a:spcBef>
              <a:spcAft>
                <a:spcPts val="0"/>
              </a:spcAft>
              <a:buClr>
                <a:srgbClr val="133C68"/>
              </a:buClr>
              <a:buSzPts val="2000"/>
              <a:buNone/>
              <a:defRPr/>
            </a:lvl2pPr>
            <a:lvl3pPr marL="1828754" lvl="2" indent="-304792" algn="l">
              <a:spcBef>
                <a:spcPts val="480"/>
              </a:spcBef>
              <a:spcAft>
                <a:spcPts val="0"/>
              </a:spcAft>
              <a:buClr>
                <a:srgbClr val="133C68"/>
              </a:buClr>
              <a:buSzPts val="1800"/>
              <a:buNone/>
              <a:defRPr/>
            </a:lvl3pPr>
            <a:lvl4pPr marL="2438339" lvl="3" indent="-304792" algn="l">
              <a:spcBef>
                <a:spcPts val="427"/>
              </a:spcBef>
              <a:spcAft>
                <a:spcPts val="0"/>
              </a:spcAft>
              <a:buClr>
                <a:srgbClr val="133C68"/>
              </a:buClr>
              <a:buSzPts val="1600"/>
              <a:buNone/>
              <a:defRPr/>
            </a:lvl4pPr>
            <a:lvl5pPr marL="3047924" lvl="4" indent="-304792" algn="l">
              <a:spcBef>
                <a:spcPts val="427"/>
              </a:spcBef>
              <a:spcAft>
                <a:spcPts val="0"/>
              </a:spcAft>
              <a:buClr>
                <a:srgbClr val="133C68"/>
              </a:buClr>
              <a:buSzPts val="1600"/>
              <a:buNone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g10ce75dfe91_1_20"/>
          <p:cNvSpPr txBox="1">
            <a:spLocks noGrp="1"/>
          </p:cNvSpPr>
          <p:nvPr>
            <p:ph type="body" idx="3"/>
          </p:nvPr>
        </p:nvSpPr>
        <p:spPr>
          <a:xfrm>
            <a:off x="2165351" y="6356355"/>
            <a:ext cx="786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ctr">
              <a:spcBef>
                <a:spcPts val="267"/>
              </a:spcBef>
              <a:spcAft>
                <a:spcPts val="0"/>
              </a:spcAft>
              <a:buClr>
                <a:srgbClr val="133C68"/>
              </a:buClr>
              <a:buSzPts val="1000"/>
              <a:buNone/>
              <a:defRPr sz="1333"/>
            </a:lvl1pPr>
            <a:lvl2pPr marL="1219170" lvl="1" indent="-304792" algn="l">
              <a:spcBef>
                <a:spcPts val="533"/>
              </a:spcBef>
              <a:spcAft>
                <a:spcPts val="0"/>
              </a:spcAft>
              <a:buClr>
                <a:srgbClr val="133C68"/>
              </a:buClr>
              <a:buSzPts val="2000"/>
              <a:buNone/>
              <a:defRPr/>
            </a:lvl2pPr>
            <a:lvl3pPr marL="1828754" lvl="2" indent="-304792" algn="l">
              <a:spcBef>
                <a:spcPts val="480"/>
              </a:spcBef>
              <a:spcAft>
                <a:spcPts val="0"/>
              </a:spcAft>
              <a:buClr>
                <a:srgbClr val="133C68"/>
              </a:buClr>
              <a:buSzPts val="1800"/>
              <a:buNone/>
              <a:defRPr/>
            </a:lvl3pPr>
            <a:lvl4pPr marL="2438339" lvl="3" indent="-304792" algn="l">
              <a:spcBef>
                <a:spcPts val="427"/>
              </a:spcBef>
              <a:spcAft>
                <a:spcPts val="0"/>
              </a:spcAft>
              <a:buClr>
                <a:srgbClr val="133C68"/>
              </a:buClr>
              <a:buSzPts val="1600"/>
              <a:buNone/>
              <a:defRPr/>
            </a:lvl4pPr>
            <a:lvl5pPr marL="3047924" lvl="4" indent="-304792" algn="l">
              <a:spcBef>
                <a:spcPts val="427"/>
              </a:spcBef>
              <a:spcAft>
                <a:spcPts val="0"/>
              </a:spcAft>
              <a:buClr>
                <a:srgbClr val="133C68"/>
              </a:buClr>
              <a:buSzPts val="1600"/>
              <a:buNone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791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F93B-5B3C-CB97-3B37-8791D4AC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7801E-D180-9BD4-0740-7806A617B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F7C96-43EE-BE1E-8569-4CCE94950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D0F3-EB4D-0944-91A5-FBE455B5BF00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3C734-E267-B11B-8E0A-4ECEFB1D2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9BCCB-B70A-108A-F0E1-24CC31FE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7192-4AC1-DC41-860A-3F45DF8FE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1F97-82EF-E348-A944-1E2A2796E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46BC9-9EFF-0578-3C86-34C4A9205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851E3-8395-6A36-E5DF-103BEB1A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D0F3-EB4D-0944-91A5-FBE455B5BF00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001F3-6CE2-E394-2168-4C7DA867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42CFA-BAA0-1134-3A1F-0F1F808C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7192-4AC1-DC41-860A-3F45DF8FE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4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29E5-0924-9CDE-12DA-574DB329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600CC-E4C0-AB56-D29D-53374FAB9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68774-D1E5-9F26-EA9C-CC8D3EA3A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1963D-17F8-CD03-F8A0-A66168DE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D0F3-EB4D-0944-91A5-FBE455B5BF00}" type="datetimeFigureOut">
              <a:rPr lang="en-US" smtClean="0"/>
              <a:t>8/2/24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38A07-4B8D-C7B6-9C88-B9E6AF59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68DEA-FCC9-D8C0-C941-4BA56C5F5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7192-4AC1-DC41-860A-3F45DF8FE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8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071F-04C1-3B37-020B-6D71FF9E2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C1BD1-B861-A06C-BCDD-B966C1CF5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2FD33-825C-1D80-2058-3B9272481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D9C4B-DF20-29BA-CDCB-58B4C6CD7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E51A39-8E86-2941-EDDB-FCF122D5E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56DDA6-E84E-36DC-0AE5-D29C6114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D0F3-EB4D-0944-91A5-FBE455B5BF00}" type="datetimeFigureOut">
              <a:rPr lang="en-US" smtClean="0"/>
              <a:t>8/2/24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D227F5-B6EB-3CD6-5F3A-BA5E9C63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1A296-2FCC-AB6F-97EE-A17CAD22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7192-4AC1-DC41-860A-3F45DF8FE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2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59AE-D782-BD07-DEE4-60A177F7C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46316B-5392-CBC9-E672-79E37988D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D0F3-EB4D-0944-91A5-FBE455B5BF00}" type="datetimeFigureOut">
              <a:rPr lang="en-US" smtClean="0"/>
              <a:t>8/2/24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9D4EE-A53C-3827-C903-026CA870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FA07C-6F02-C8CB-0F00-BA225CBD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7192-4AC1-DC41-860A-3F45DF8FE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3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2665D-6DD6-F187-7681-5E0A8439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D0F3-EB4D-0944-91A5-FBE455B5BF00}" type="datetimeFigureOut">
              <a:rPr lang="en-US" smtClean="0"/>
              <a:t>8/2/24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F5F2C-45D5-D2B4-8468-A38F0FAE0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0DFF1-6486-2AE4-CD2B-582043A8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7192-4AC1-DC41-860A-3F45DF8FE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5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7EAA-9F9A-B262-6803-6B6C76CE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BD969-DD43-3FE4-7AB3-9CFF8FEAB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8D5B5-CE09-FE37-8B79-2DC2902A7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E245D-059E-B5AC-110A-C2D60C9DB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D0F3-EB4D-0944-91A5-FBE455B5BF00}" type="datetimeFigureOut">
              <a:rPr lang="en-US" smtClean="0"/>
              <a:t>8/2/24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70EE8-8C44-D384-B7EC-67A44370E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B2F62-B98F-8F6E-D056-78AF5D7B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7192-4AC1-DC41-860A-3F45DF8FE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4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F95C-7502-0EF2-94A8-91AD25659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83BDDC-B503-BB28-9189-15F43FB1A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D31A2-0AE8-8968-D816-540CAF050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E6115-C33B-0308-156B-5E16981F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0D0F3-EB4D-0944-91A5-FBE455B5BF00}" type="datetimeFigureOut">
              <a:rPr lang="en-US" smtClean="0"/>
              <a:t>8/2/24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9AC49-F788-1E53-70A0-57F237C5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EA436-26AE-588C-A2EB-D48006A3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17192-4AC1-DC41-860A-3F45DF8FE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7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31F5E-606C-93A8-D865-9F57810E2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8FA20-6441-4B8B-5459-6E6365FB3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98591-8801-CA25-826E-2C3D12AA9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0D0F3-EB4D-0944-91A5-FBE455B5BF00}" type="datetimeFigureOut">
              <a:rPr lang="en-US" smtClean="0"/>
              <a:t>8/2/24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5E0B9-A1B0-F8E3-1D4A-2A723DA4B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F2FE6-7D8E-5DAC-0EB9-98C5EC0C9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17192-4AC1-DC41-860A-3F45DF8FE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2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A9079A6-53AB-7B63-37CD-016B70B8A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1857" y="5862433"/>
            <a:ext cx="2693225" cy="83387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July 15-19, 2024</a:t>
            </a: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Bogota, Colombia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3DD04-E1E5-66F7-9CC2-E30683EA7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79291"/>
            <a:ext cx="10972800" cy="833875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tabLst>
                <a:tab pos="2971726" algn="ctr"/>
                <a:tab pos="5943451" algn="r"/>
              </a:tabLst>
            </a:pPr>
            <a:r>
              <a:rPr lang="en-US" sz="4400" kern="100" dirty="0">
                <a:solidFill>
                  <a:srgbClr val="020056"/>
                </a:solidFill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2024 Single Cell Workship Colombia:</a:t>
            </a:r>
            <a:br>
              <a:rPr lang="en-US" sz="4400" kern="100" dirty="0">
                <a:solidFill>
                  <a:srgbClr val="020056"/>
                </a:solidFill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</a:br>
            <a:r>
              <a:rPr lang="en-US" sz="4400" kern="100" dirty="0">
                <a:solidFill>
                  <a:srgbClr val="020056"/>
                </a:solidFill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Day 3 Honeycomb Library Prep and 10X</a:t>
            </a:r>
            <a:br>
              <a:rPr lang="en-US" sz="4400" kern="100" dirty="0">
                <a:solidFill>
                  <a:srgbClr val="020056"/>
                </a:solidFill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</a:br>
            <a:r>
              <a:rPr lang="en-US" sz="4400" kern="100" dirty="0">
                <a:solidFill>
                  <a:srgbClr val="020056"/>
                </a:solidFill>
                <a:latin typeface="Calibri" panose="020F0502020204030204" pitchFamily="34" charset="0"/>
                <a:ea typeface="Aptos" panose="020B0004020202020204" pitchFamily="34" charset="0"/>
                <a:cs typeface="Calibri" panose="020F0502020204030204" pitchFamily="34" charset="0"/>
              </a:rPr>
              <a:t>Cell Loading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97779C-AD0F-5A1D-02E3-8EA92BA07C2D}"/>
              </a:ext>
            </a:extLst>
          </p:cNvPr>
          <p:cNvSpPr/>
          <p:nvPr/>
        </p:nvSpPr>
        <p:spPr>
          <a:xfrm>
            <a:off x="1" y="6005690"/>
            <a:ext cx="2334127" cy="733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EC7554-0BDF-18B2-B585-C88AD9CA1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87" y="4559223"/>
            <a:ext cx="4627637" cy="1145928"/>
          </a:xfrm>
          <a:prstGeom prst="rect">
            <a:avLst/>
          </a:prstGeom>
        </p:spPr>
      </p:pic>
      <p:pic>
        <p:nvPicPr>
          <p:cNvPr id="8" name="Picture 7" descr="A close-up of a logo&#10;&#10;Description automatically generated">
            <a:extLst>
              <a:ext uri="{FF2B5EF4-FFF2-40B4-BE49-F238E27FC236}">
                <a16:creationId xmlns:a16="http://schemas.microsoft.com/office/drawing/2014/main" id="{B5F40BE1-6C28-5FB1-F353-AFFCBE62C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463" y="3429000"/>
            <a:ext cx="3373821" cy="958829"/>
          </a:xfrm>
          <a:prstGeom prst="rect">
            <a:avLst/>
          </a:prstGeom>
        </p:spPr>
      </p:pic>
      <p:pic>
        <p:nvPicPr>
          <p:cNvPr id="11" name="Picture 2" descr="Universidad de los Andes Online Courses | Coursera">
            <a:extLst>
              <a:ext uri="{FF2B5EF4-FFF2-40B4-BE49-F238E27FC236}">
                <a16:creationId xmlns:a16="http://schemas.microsoft.com/office/drawing/2014/main" id="{ECCDBFC7-F1D0-9539-109A-5FB966CDF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08" b="25406"/>
          <a:stretch/>
        </p:blipFill>
        <p:spPr bwMode="auto">
          <a:xfrm>
            <a:off x="7114374" y="4446072"/>
            <a:ext cx="2286000" cy="1188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E6A7A7A-8752-3C58-2BCC-CD73950876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4011" y="3351646"/>
            <a:ext cx="3326280" cy="9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7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9004492d9_2_66"/>
          <p:cNvSpPr txBox="1"/>
          <p:nvPr/>
        </p:nvSpPr>
        <p:spPr>
          <a:xfrm>
            <a:off x="9864009" y="6078052"/>
            <a:ext cx="1745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0812630-96DF-EACB-0CB3-6331ABF02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0"/>
            <a:ext cx="1410485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Google Shape;446;p29">
            <a:extLst>
              <a:ext uri="{FF2B5EF4-FFF2-40B4-BE49-F238E27FC236}">
                <a16:creationId xmlns:a16="http://schemas.microsoft.com/office/drawing/2014/main" id="{5863C8F3-3592-8E96-DBDB-D65D656047BB}"/>
              </a:ext>
            </a:extLst>
          </p:cNvPr>
          <p:cNvSpPr txBox="1"/>
          <p:nvPr/>
        </p:nvSpPr>
        <p:spPr>
          <a:xfrm>
            <a:off x="0" y="0"/>
            <a:ext cx="12192000" cy="1098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A99"/>
              </a:buClr>
              <a:buSzPts val="3200"/>
              <a:buFont typeface="Avenir"/>
              <a:buNone/>
            </a:pPr>
            <a:r>
              <a:rPr lang="en-US" sz="3200" dirty="0">
                <a:solidFill>
                  <a:srgbClr val="020056"/>
                </a:solidFill>
                <a:latin typeface="Avenir"/>
                <a:sym typeface="Avenir"/>
              </a:rPr>
              <a:t>Objectives for Today</a:t>
            </a:r>
            <a:endParaRPr dirty="0">
              <a:solidFill>
                <a:srgbClr val="020056"/>
              </a:solidFill>
            </a:endParaRPr>
          </a:p>
        </p:txBody>
      </p:sp>
      <p:pic>
        <p:nvPicPr>
          <p:cNvPr id="4" name="Picture 2" descr="Universidad de los Andes Online Courses | Coursera">
            <a:extLst>
              <a:ext uri="{FF2B5EF4-FFF2-40B4-BE49-F238E27FC236}">
                <a16:creationId xmlns:a16="http://schemas.microsoft.com/office/drawing/2014/main" id="{89212F30-E30C-C3DE-D6A6-FF659C44FC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08" b="25406"/>
          <a:stretch/>
        </p:blipFill>
        <p:spPr bwMode="auto">
          <a:xfrm>
            <a:off x="9792984" y="5913619"/>
            <a:ext cx="1816625" cy="94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E928CE-8EDB-7369-C9DE-CD0C55A5AADD}"/>
              </a:ext>
            </a:extLst>
          </p:cNvPr>
          <p:cNvSpPr txBox="1"/>
          <p:nvPr/>
        </p:nvSpPr>
        <p:spPr>
          <a:xfrm>
            <a:off x="5907696" y="1809460"/>
            <a:ext cx="43318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000" dirty="0">
                <a:solidFill>
                  <a:srgbClr val="175485"/>
                </a:solidFill>
              </a:rPr>
              <a:t>Load fixed nuclei and RNA into the 10X chip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>
                <a:solidFill>
                  <a:srgbClr val="175485"/>
                </a:solidFill>
              </a:rPr>
              <a:t>Retrieve 10X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386111-81AF-1352-1835-81983D2AA46B}"/>
              </a:ext>
            </a:extLst>
          </p:cNvPr>
          <p:cNvSpPr txBox="1"/>
          <p:nvPr/>
        </p:nvSpPr>
        <p:spPr>
          <a:xfrm>
            <a:off x="1548723" y="1440129"/>
            <a:ext cx="17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Honeycomb CLX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9314AB-2444-DFCA-3AD8-B76345E3F891}"/>
              </a:ext>
            </a:extLst>
          </p:cNvPr>
          <p:cNvSpPr txBox="1"/>
          <p:nvPr/>
        </p:nvSpPr>
        <p:spPr>
          <a:xfrm>
            <a:off x="7363593" y="1440129"/>
            <a:ext cx="159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10X Genomics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08E587-E600-B2DB-B34C-F8E4C0187664}"/>
              </a:ext>
            </a:extLst>
          </p:cNvPr>
          <p:cNvSpPr txBox="1"/>
          <p:nvPr/>
        </p:nvSpPr>
        <p:spPr>
          <a:xfrm>
            <a:off x="644853" y="1809461"/>
            <a:ext cx="47702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000" dirty="0">
                <a:solidFill>
                  <a:srgbClr val="175485"/>
                </a:solidFill>
              </a:rPr>
              <a:t>Perform Library clean-up steps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dirty="0">
                <a:solidFill>
                  <a:srgbClr val="175485"/>
                </a:solidFill>
              </a:rPr>
              <a:t>Quality control (QC) our libraries</a:t>
            </a:r>
          </a:p>
        </p:txBody>
      </p:sp>
    </p:spTree>
    <p:extLst>
      <p:ext uri="{BB962C8B-B14F-4D97-AF65-F5344CB8AC3E}">
        <p14:creationId xmlns:p14="http://schemas.microsoft.com/office/powerpoint/2010/main" val="72284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9004492d9_2_66"/>
          <p:cNvSpPr txBox="1"/>
          <p:nvPr/>
        </p:nvSpPr>
        <p:spPr>
          <a:xfrm>
            <a:off x="9373067" y="5150867"/>
            <a:ext cx="1745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0812630-96DF-EACB-0CB3-6331ABF02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0"/>
            <a:ext cx="1410485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Google Shape;446;p29">
            <a:extLst>
              <a:ext uri="{FF2B5EF4-FFF2-40B4-BE49-F238E27FC236}">
                <a16:creationId xmlns:a16="http://schemas.microsoft.com/office/drawing/2014/main" id="{5863C8F3-3592-8E96-DBDB-D65D656047BB}"/>
              </a:ext>
            </a:extLst>
          </p:cNvPr>
          <p:cNvSpPr txBox="1"/>
          <p:nvPr/>
        </p:nvSpPr>
        <p:spPr>
          <a:xfrm>
            <a:off x="0" y="0"/>
            <a:ext cx="12192000" cy="1098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A99"/>
              </a:buClr>
              <a:buSzPts val="3200"/>
              <a:buFont typeface="Avenir"/>
              <a:buNone/>
            </a:pPr>
            <a:r>
              <a:rPr lang="en-US" sz="3200" dirty="0">
                <a:solidFill>
                  <a:srgbClr val="020056"/>
                </a:solidFill>
                <a:latin typeface="Avenir"/>
                <a:sym typeface="Avenir"/>
              </a:rPr>
              <a:t>Honeycomb CLX Recap + Next Steps </a:t>
            </a:r>
            <a:endParaRPr dirty="0">
              <a:solidFill>
                <a:srgbClr val="020056"/>
              </a:solidFill>
            </a:endParaRPr>
          </a:p>
        </p:txBody>
      </p:sp>
      <p:pic>
        <p:nvPicPr>
          <p:cNvPr id="4" name="Picture 2" descr="Universidad de los Andes Online Courses | Coursera">
            <a:extLst>
              <a:ext uri="{FF2B5EF4-FFF2-40B4-BE49-F238E27FC236}">
                <a16:creationId xmlns:a16="http://schemas.microsoft.com/office/drawing/2014/main" id="{89212F30-E30C-C3DE-D6A6-FF659C44FC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08" b="25406"/>
          <a:stretch/>
        </p:blipFill>
        <p:spPr bwMode="auto">
          <a:xfrm>
            <a:off x="9792984" y="5913619"/>
            <a:ext cx="1816625" cy="94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white text on an orange background&#10;&#10;Description automatically generated">
            <a:extLst>
              <a:ext uri="{FF2B5EF4-FFF2-40B4-BE49-F238E27FC236}">
                <a16:creationId xmlns:a16="http://schemas.microsoft.com/office/drawing/2014/main" id="{A40406CB-F096-114E-C58D-D0535AC35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5542" y="197257"/>
            <a:ext cx="2451100" cy="571500"/>
          </a:xfrm>
          <a:prstGeom prst="rect">
            <a:avLst/>
          </a:prstGeom>
        </p:spPr>
      </p:pic>
      <p:pic>
        <p:nvPicPr>
          <p:cNvPr id="5" name="Picture 4" descr="A diagram of steps to process&#10;&#10;Description automatically generated">
            <a:extLst>
              <a:ext uri="{FF2B5EF4-FFF2-40B4-BE49-F238E27FC236}">
                <a16:creationId xmlns:a16="http://schemas.microsoft.com/office/drawing/2014/main" id="{54516B0C-96E2-8925-ABE4-5DD05146D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4466" y="973794"/>
            <a:ext cx="5903067" cy="54120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F09F1B-A8D6-D220-A2E7-C788D38EC387}"/>
              </a:ext>
            </a:extLst>
          </p:cNvPr>
          <p:cNvSpPr/>
          <p:nvPr/>
        </p:nvSpPr>
        <p:spPr>
          <a:xfrm>
            <a:off x="4880758" y="3800104"/>
            <a:ext cx="3075710" cy="1068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1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9004492d9_2_66"/>
          <p:cNvSpPr txBox="1"/>
          <p:nvPr/>
        </p:nvSpPr>
        <p:spPr>
          <a:xfrm>
            <a:off x="9373067" y="5150867"/>
            <a:ext cx="17456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0812630-96DF-EACB-0CB3-6331ABF02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0"/>
            <a:ext cx="1410485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Google Shape;446;p29">
            <a:extLst>
              <a:ext uri="{FF2B5EF4-FFF2-40B4-BE49-F238E27FC236}">
                <a16:creationId xmlns:a16="http://schemas.microsoft.com/office/drawing/2014/main" id="{5863C8F3-3592-8E96-DBDB-D65D656047BB}"/>
              </a:ext>
            </a:extLst>
          </p:cNvPr>
          <p:cNvSpPr txBox="1"/>
          <p:nvPr/>
        </p:nvSpPr>
        <p:spPr>
          <a:xfrm>
            <a:off x="0" y="0"/>
            <a:ext cx="12192000" cy="1098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A99"/>
              </a:buClr>
              <a:buSzPts val="3200"/>
              <a:buFont typeface="Avenir"/>
              <a:buNone/>
            </a:pPr>
            <a:r>
              <a:rPr lang="en-US" sz="3200" dirty="0">
                <a:solidFill>
                  <a:srgbClr val="020056"/>
                </a:solidFill>
                <a:latin typeface="Avenir"/>
                <a:sym typeface="Avenir"/>
              </a:rPr>
              <a:t>Honeycomb CLX Relevant Chemistry</a:t>
            </a:r>
            <a:endParaRPr dirty="0">
              <a:solidFill>
                <a:srgbClr val="020056"/>
              </a:solidFill>
            </a:endParaRPr>
          </a:p>
        </p:txBody>
      </p:sp>
      <p:pic>
        <p:nvPicPr>
          <p:cNvPr id="4" name="Picture 2" descr="Universidad de los Andes Online Courses | Coursera">
            <a:extLst>
              <a:ext uri="{FF2B5EF4-FFF2-40B4-BE49-F238E27FC236}">
                <a16:creationId xmlns:a16="http://schemas.microsoft.com/office/drawing/2014/main" id="{89212F30-E30C-C3DE-D6A6-FF659C44FC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08" b="25406"/>
          <a:stretch/>
        </p:blipFill>
        <p:spPr bwMode="auto">
          <a:xfrm>
            <a:off x="9792984" y="5913619"/>
            <a:ext cx="1816625" cy="94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white text on an orange background&#10;&#10;Description automatically generated">
            <a:extLst>
              <a:ext uri="{FF2B5EF4-FFF2-40B4-BE49-F238E27FC236}">
                <a16:creationId xmlns:a16="http://schemas.microsoft.com/office/drawing/2014/main" id="{A40406CB-F096-114E-C58D-D0535AC35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5542" y="197257"/>
            <a:ext cx="2451100" cy="571500"/>
          </a:xfrm>
          <a:prstGeom prst="rect">
            <a:avLst/>
          </a:prstGeom>
        </p:spPr>
      </p:pic>
      <p:pic>
        <p:nvPicPr>
          <p:cNvPr id="5" name="Picture 4" descr="A close-up of a diagram&#10;&#10;Description automatically generated">
            <a:extLst>
              <a:ext uri="{FF2B5EF4-FFF2-40B4-BE49-F238E27FC236}">
                <a16:creationId xmlns:a16="http://schemas.microsoft.com/office/drawing/2014/main" id="{0F035653-C2BA-5C65-7270-5E19842BBB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4982" y="1420474"/>
            <a:ext cx="7838002" cy="1974124"/>
          </a:xfrm>
          <a:prstGeom prst="rect">
            <a:avLst/>
          </a:prstGeom>
        </p:spPr>
      </p:pic>
      <p:pic>
        <p:nvPicPr>
          <p:cNvPr id="7" name="Picture 6" descr="A diagram of multiple lines&#10;&#10;Description automatically generated">
            <a:extLst>
              <a:ext uri="{FF2B5EF4-FFF2-40B4-BE49-F238E27FC236}">
                <a16:creationId xmlns:a16="http://schemas.microsoft.com/office/drawing/2014/main" id="{309C632A-978D-E5C4-98B1-88C20A2B0D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3733" y="3716523"/>
            <a:ext cx="4000500" cy="2171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5735F7-F4C5-38C6-53B8-093780DEB591}"/>
              </a:ext>
            </a:extLst>
          </p:cNvPr>
          <p:cNvSpPr txBox="1"/>
          <p:nvPr/>
        </p:nvSpPr>
        <p:spPr>
          <a:xfrm>
            <a:off x="593767" y="2176703"/>
            <a:ext cx="1087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Recap: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8951C1-AA2B-741D-5DFA-C5519D89B2B2}"/>
              </a:ext>
            </a:extLst>
          </p:cNvPr>
          <p:cNvSpPr txBox="1"/>
          <p:nvPr/>
        </p:nvSpPr>
        <p:spPr>
          <a:xfrm>
            <a:off x="2374899" y="4571540"/>
            <a:ext cx="1063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Today: </a:t>
            </a:r>
          </a:p>
        </p:txBody>
      </p:sp>
    </p:spTree>
    <p:extLst>
      <p:ext uri="{BB962C8B-B14F-4D97-AF65-F5344CB8AC3E}">
        <p14:creationId xmlns:p14="http://schemas.microsoft.com/office/powerpoint/2010/main" val="1777962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33035</TotalTime>
  <Words>86</Words>
  <Application>Microsoft Macintosh PowerPoint</Application>
  <PresentationFormat>Widescreen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Avenir</vt:lpstr>
      <vt:lpstr>Calibri</vt:lpstr>
      <vt:lpstr>Calibri Light</vt:lpstr>
      <vt:lpstr>Wingdings</vt:lpstr>
      <vt:lpstr>Office Theme</vt:lpstr>
      <vt:lpstr>2024 Single Cell Workship Colombia: Day 3 Honeycomb Library Prep and 10X Cell Loading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Tissue Dissociation for Single Cell RNA sequencing</dc:title>
  <dc:creator>Sarah Ingabire</dc:creator>
  <cp:lastModifiedBy>Sarah Lynne Quinn</cp:lastModifiedBy>
  <cp:revision>52</cp:revision>
  <dcterms:created xsi:type="dcterms:W3CDTF">2023-02-28T22:59:24Z</dcterms:created>
  <dcterms:modified xsi:type="dcterms:W3CDTF">2024-08-02T19:00:46Z</dcterms:modified>
</cp:coreProperties>
</file>