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showGuides="1">
      <p:cViewPr varScale="1">
        <p:scale>
          <a:sx n="93" d="100"/>
          <a:sy n="93" d="100"/>
        </p:scale>
        <p:origin x="-726" y="-96"/>
      </p:cViewPr>
      <p:guideLst>
        <p:guide orient="horz" pos="612"/>
        <p:guide orient="horz" pos="876"/>
        <p:guide pos="14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54076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a:t>
            </a:r>
            <a:r>
              <a:rPr lang="en-US" sz="2000" dirty="0" smtClean="0">
                <a:solidFill>
                  <a:srgbClr val="161D23"/>
                </a:solidFill>
              </a:rPr>
              <a:t>future-ready </a:t>
            </a:r>
            <a:r>
              <a:rPr lang="en-US" sz="2000" dirty="0">
                <a:solidFill>
                  <a:srgbClr val="161D23"/>
                </a:solidFill>
              </a:rPr>
              <a:t>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Shaleny.T.S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:au960221104107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Rectangle 2"/>
          <p:cNvSpPr/>
          <p:nvPr/>
        </p:nvSpPr>
        <p:spPr>
          <a:xfrm>
            <a:off x="492236" y="1160980"/>
            <a:ext cx="4963341" cy="338554"/>
          </a:xfrm>
          <a:prstGeom prst="rect">
            <a:avLst/>
          </a:prstGeom>
        </p:spPr>
        <p:txBody>
          <a:bodyPr wrap="square">
            <a:spAutoFit/>
          </a:bodyPr>
          <a:lstStyle/>
          <a:p>
            <a:r>
              <a:rPr lang="en-IN" sz="1600" b="1" dirty="0" smtClean="0">
                <a:solidFill>
                  <a:srgbClr val="0D0D0D"/>
                </a:solidFill>
                <a:latin typeface="Söhne"/>
              </a:rPr>
              <a:t>Modelling</a:t>
            </a:r>
            <a:r>
              <a:rPr lang="en-IN" sz="1600" b="1" dirty="0">
                <a:solidFill>
                  <a:srgbClr val="0D0D0D"/>
                </a:solidFill>
                <a:latin typeface="Söhne"/>
              </a:rPr>
              <a:t>:</a:t>
            </a:r>
          </a:p>
        </p:txBody>
      </p:sp>
      <p:sp>
        <p:nvSpPr>
          <p:cNvPr id="7" name="Rectangle 6"/>
          <p:cNvSpPr/>
          <p:nvPr/>
        </p:nvSpPr>
        <p:spPr>
          <a:xfrm>
            <a:off x="965772" y="1592495"/>
            <a:ext cx="7900826" cy="954107"/>
          </a:xfrm>
          <a:prstGeom prst="rect">
            <a:avLst/>
          </a:prstGeom>
        </p:spPr>
        <p:txBody>
          <a:bodyPr wrap="square">
            <a:spAutoFit/>
          </a:bodyPr>
          <a:lstStyle/>
          <a:p>
            <a:pPr>
              <a:buFont typeface="Arial"/>
              <a:buChar char="•"/>
            </a:pPr>
            <a:r>
              <a:rPr lang="en-US" b="1" dirty="0" smtClean="0">
                <a:solidFill>
                  <a:srgbClr val="0D0D0D"/>
                </a:solidFill>
                <a:latin typeface="Söhne"/>
              </a:rPr>
              <a:t> Cars</a:t>
            </a:r>
            <a:r>
              <a:rPr lang="en-US" b="1" dirty="0">
                <a:solidFill>
                  <a:srgbClr val="0D0D0D"/>
                </a:solidFill>
                <a:latin typeface="Söhne"/>
              </a:rPr>
              <a:t>: </a:t>
            </a:r>
            <a:r>
              <a:rPr lang="en-US" dirty="0">
                <a:solidFill>
                  <a:srgbClr val="0D0D0D"/>
                </a:solidFill>
                <a:latin typeface="Söhne"/>
              </a:rPr>
              <a:t>Create a model with fields for make, model, year, color, mileage, price per day, and availability status (</a:t>
            </a:r>
            <a:r>
              <a:rPr lang="en-US" dirty="0" err="1">
                <a:solidFill>
                  <a:srgbClr val="0D0D0D"/>
                </a:solidFill>
                <a:latin typeface="Söhne"/>
              </a:rPr>
              <a:t>boolean</a:t>
            </a:r>
            <a:r>
              <a:rPr lang="en-US" dirty="0" smtClean="0">
                <a:solidFill>
                  <a:srgbClr val="0D0D0D"/>
                </a:solidFill>
                <a:latin typeface="Söhne"/>
              </a:rPr>
              <a:t>).</a:t>
            </a:r>
            <a:endParaRPr lang="en-US" dirty="0">
              <a:solidFill>
                <a:srgbClr val="0D0D0D"/>
              </a:solidFill>
              <a:latin typeface="Söhne"/>
            </a:endParaRPr>
          </a:p>
          <a:p>
            <a:pPr>
              <a:buFont typeface="Arial"/>
              <a:buChar char="•"/>
            </a:pPr>
            <a:r>
              <a:rPr lang="en-US" dirty="0" smtClean="0">
                <a:solidFill>
                  <a:srgbClr val="0D0D0D"/>
                </a:solidFill>
                <a:latin typeface="Söhne"/>
              </a:rPr>
              <a:t> </a:t>
            </a:r>
            <a:r>
              <a:rPr lang="en-US" b="1" dirty="0" smtClean="0">
                <a:solidFill>
                  <a:srgbClr val="0D0D0D"/>
                </a:solidFill>
                <a:latin typeface="Söhne"/>
              </a:rPr>
              <a:t>Reservations</a:t>
            </a:r>
            <a:r>
              <a:rPr lang="en-US" b="1" dirty="0">
                <a:solidFill>
                  <a:srgbClr val="0D0D0D"/>
                </a:solidFill>
                <a:latin typeface="Söhne"/>
              </a:rPr>
              <a:t>:</a:t>
            </a:r>
            <a:r>
              <a:rPr lang="en-US" dirty="0">
                <a:solidFill>
                  <a:srgbClr val="0D0D0D"/>
                </a:solidFill>
                <a:latin typeface="Söhne"/>
              </a:rPr>
              <a:t> Design a model with foreign keys to the User and Car models, along with fields for start date, end date, total price, and any additional options.</a:t>
            </a:r>
          </a:p>
        </p:txBody>
      </p:sp>
      <p:sp>
        <p:nvSpPr>
          <p:cNvPr id="8" name="Rectangle 7"/>
          <p:cNvSpPr/>
          <p:nvPr/>
        </p:nvSpPr>
        <p:spPr>
          <a:xfrm rot="10800000" flipV="1">
            <a:off x="492236" y="2620733"/>
            <a:ext cx="3812636" cy="338554"/>
          </a:xfrm>
          <a:prstGeom prst="rect">
            <a:avLst/>
          </a:prstGeom>
        </p:spPr>
        <p:txBody>
          <a:bodyPr wrap="square">
            <a:spAutoFit/>
          </a:bodyPr>
          <a:lstStyle/>
          <a:p>
            <a:r>
              <a:rPr lang="en-IN" sz="1600" b="1" dirty="0">
                <a:solidFill>
                  <a:srgbClr val="0D0D0D"/>
                </a:solidFill>
                <a:latin typeface="Söhne"/>
              </a:rPr>
              <a:t>Results:</a:t>
            </a:r>
            <a:endParaRPr lang="en-IN" sz="1600" b="1" dirty="0"/>
          </a:p>
        </p:txBody>
      </p:sp>
      <p:sp>
        <p:nvSpPr>
          <p:cNvPr id="9" name="Rectangle 8"/>
          <p:cNvSpPr/>
          <p:nvPr/>
        </p:nvSpPr>
        <p:spPr>
          <a:xfrm>
            <a:off x="965771" y="2943899"/>
            <a:ext cx="7818633" cy="1600438"/>
          </a:xfrm>
          <a:prstGeom prst="rect">
            <a:avLst/>
          </a:prstGeom>
        </p:spPr>
        <p:txBody>
          <a:bodyPr wrap="square">
            <a:spAutoFit/>
          </a:bodyPr>
          <a:lstStyle/>
          <a:p>
            <a:pPr>
              <a:buFont typeface="Arial"/>
              <a:buChar char="•"/>
            </a:pPr>
            <a:r>
              <a:rPr lang="en-US" b="1" dirty="0" smtClean="0">
                <a:solidFill>
                  <a:srgbClr val="0D0D0D"/>
                </a:solidFill>
                <a:latin typeface="Söhne"/>
              </a:rPr>
              <a:t> Available </a:t>
            </a:r>
            <a:r>
              <a:rPr lang="en-US" b="1" dirty="0">
                <a:solidFill>
                  <a:srgbClr val="0D0D0D"/>
                </a:solidFill>
                <a:latin typeface="Söhne"/>
              </a:rPr>
              <a:t>Cars:</a:t>
            </a:r>
            <a:r>
              <a:rPr lang="en-US" dirty="0">
                <a:solidFill>
                  <a:srgbClr val="0D0D0D"/>
                </a:solidFill>
                <a:latin typeface="Söhne"/>
              </a:rPr>
              <a:t> Query the database for cars where the availability status is set to True, and display them on the website.</a:t>
            </a:r>
          </a:p>
          <a:p>
            <a:pPr>
              <a:buFont typeface="Arial"/>
              <a:buChar char="•"/>
            </a:pPr>
            <a:r>
              <a:rPr lang="en-US" dirty="0" smtClean="0">
                <a:solidFill>
                  <a:srgbClr val="0D0D0D"/>
                </a:solidFill>
                <a:latin typeface="Söhne"/>
              </a:rPr>
              <a:t> </a:t>
            </a:r>
            <a:r>
              <a:rPr lang="en-US" b="1" dirty="0" smtClean="0">
                <a:solidFill>
                  <a:srgbClr val="0D0D0D"/>
                </a:solidFill>
                <a:latin typeface="Söhne"/>
              </a:rPr>
              <a:t>User's </a:t>
            </a:r>
            <a:r>
              <a:rPr lang="en-US" b="1" dirty="0">
                <a:solidFill>
                  <a:srgbClr val="0D0D0D"/>
                </a:solidFill>
                <a:latin typeface="Söhne"/>
              </a:rPr>
              <a:t>Reservations: </a:t>
            </a:r>
            <a:r>
              <a:rPr lang="en-US" dirty="0">
                <a:solidFill>
                  <a:srgbClr val="0D0D0D"/>
                </a:solidFill>
                <a:latin typeface="Söhne"/>
              </a:rPr>
              <a:t>Retrieve reservations associated with the currently logged-in user from the database and present them in a user-friendly format.</a:t>
            </a:r>
          </a:p>
          <a:p>
            <a:pPr>
              <a:buFont typeface="Arial"/>
              <a:buChar char="•"/>
            </a:pPr>
            <a:r>
              <a:rPr lang="en-US" b="1" dirty="0" smtClean="0">
                <a:solidFill>
                  <a:srgbClr val="0D0D0D"/>
                </a:solidFill>
                <a:latin typeface="Söhne"/>
              </a:rPr>
              <a:t> Total </a:t>
            </a:r>
            <a:r>
              <a:rPr lang="en-US" b="1" dirty="0">
                <a:solidFill>
                  <a:srgbClr val="0D0D0D"/>
                </a:solidFill>
                <a:latin typeface="Söhne"/>
              </a:rPr>
              <a:t>Revenue: </a:t>
            </a:r>
            <a:r>
              <a:rPr lang="en-US" dirty="0">
                <a:solidFill>
                  <a:srgbClr val="0D0D0D"/>
                </a:solidFill>
                <a:latin typeface="Söhne"/>
              </a:rPr>
              <a:t>Calculate the total revenue by summing up the total price of all reservations made through the website. This can be done using aggregation functions provided by </a:t>
            </a:r>
            <a:r>
              <a:rPr lang="en-US" dirty="0" err="1">
                <a:solidFill>
                  <a:srgbClr val="0D0D0D"/>
                </a:solidFill>
                <a:latin typeface="Söhne"/>
              </a:rPr>
              <a:t>Django</a:t>
            </a:r>
            <a:r>
              <a:rPr lang="en-US" dirty="0">
                <a:solidFill>
                  <a:srgbClr val="0D0D0D"/>
                </a:solidFill>
                <a:latin typeface="Söhne"/>
              </a:rPr>
              <a:t> ORM.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8" y="1027417"/>
            <a:ext cx="8198777" cy="3657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724234"/>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49" y="1294546"/>
            <a:ext cx="7962471" cy="336992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68" y="1171255"/>
            <a:ext cx="7849457" cy="351376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36" y="643466"/>
            <a:ext cx="8917969" cy="624183"/>
          </a:xfrm>
        </p:spPr>
        <p:txBody>
          <a:bodyPr/>
          <a:lstStyle/>
          <a:p>
            <a:pPr algn="ctr"/>
            <a:r>
              <a:rPr lang="en-US" b="1" dirty="0" smtClean="0"/>
              <a:t>Cars-Page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99" y="1232899"/>
            <a:ext cx="7798084" cy="35240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9" y="618066"/>
            <a:ext cx="8371152" cy="649583"/>
          </a:xfrm>
        </p:spPr>
        <p:txBody>
          <a:bodyPr/>
          <a:lstStyle/>
          <a:p>
            <a:pPr algn="ctr"/>
            <a:r>
              <a:rPr lang="en-US" b="1" dirty="0" smtClean="0"/>
              <a:t>Contact Us-Page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49" y="1263721"/>
            <a:ext cx="7962472" cy="35137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5" name="Rectangle 4"/>
          <p:cNvSpPr/>
          <p:nvPr/>
        </p:nvSpPr>
        <p:spPr>
          <a:xfrm>
            <a:off x="852755" y="1263721"/>
            <a:ext cx="7746715" cy="3539430"/>
          </a:xfrm>
          <a:prstGeom prst="rect">
            <a:avLst/>
          </a:prstGeom>
        </p:spPr>
        <p:txBody>
          <a:bodyPr wrap="square">
            <a:spAutoFit/>
          </a:bodyPr>
          <a:lstStyle/>
          <a:p>
            <a:pPr>
              <a:buFont typeface="+mj-lt"/>
              <a:buAutoNum type="arabicPeriod"/>
            </a:pPr>
            <a:r>
              <a:rPr lang="en-US" b="1" dirty="0">
                <a:solidFill>
                  <a:srgbClr val="0D0D0D"/>
                </a:solidFill>
                <a:latin typeface="Söhne"/>
              </a:rPr>
              <a:t>Keyless Entry:</a:t>
            </a:r>
            <a:r>
              <a:rPr lang="en-US" dirty="0">
                <a:solidFill>
                  <a:srgbClr val="0D0D0D"/>
                </a:solidFill>
                <a:latin typeface="Söhne"/>
              </a:rPr>
              <a:t> Implement keyless entry systems for rental vehicles, enhancing security and streamlining the check-in process.</a:t>
            </a:r>
          </a:p>
          <a:p>
            <a:pPr>
              <a:buFont typeface="+mj-lt"/>
              <a:buAutoNum type="arabicPeriod"/>
            </a:pPr>
            <a:r>
              <a:rPr lang="en-US" b="1" dirty="0">
                <a:solidFill>
                  <a:srgbClr val="0D0D0D"/>
                </a:solidFill>
                <a:latin typeface="Söhne"/>
              </a:rPr>
              <a:t>Dynamic Pricing:</a:t>
            </a:r>
            <a:r>
              <a:rPr lang="en-US" dirty="0">
                <a:solidFill>
                  <a:srgbClr val="0D0D0D"/>
                </a:solidFill>
                <a:latin typeface="Söhne"/>
              </a:rPr>
              <a:t> Introduce dynamic pricing algorithms to adjust rental rates based on factors like demand, availability, and market trends.</a:t>
            </a:r>
          </a:p>
          <a:p>
            <a:pPr>
              <a:buFont typeface="+mj-lt"/>
              <a:buAutoNum type="arabicPeriod"/>
            </a:pPr>
            <a:r>
              <a:rPr lang="en-US" b="1" dirty="0">
                <a:solidFill>
                  <a:srgbClr val="0D0D0D"/>
                </a:solidFill>
                <a:latin typeface="Söhne"/>
              </a:rPr>
              <a:t>Social Sharing:</a:t>
            </a:r>
            <a:r>
              <a:rPr lang="en-US" dirty="0">
                <a:solidFill>
                  <a:srgbClr val="0D0D0D"/>
                </a:solidFill>
                <a:latin typeface="Söhne"/>
              </a:rPr>
              <a:t> Allow users to share their rental experiences on social media directly from the website, increasing brand visibility and engagement.</a:t>
            </a:r>
          </a:p>
          <a:p>
            <a:pPr>
              <a:buFont typeface="+mj-lt"/>
              <a:buAutoNum type="arabicPeriod"/>
            </a:pPr>
            <a:r>
              <a:rPr lang="en-US" b="1" dirty="0">
                <a:solidFill>
                  <a:srgbClr val="0D0D0D"/>
                </a:solidFill>
                <a:latin typeface="Söhne"/>
              </a:rPr>
              <a:t>Instant Booking Confirmation:</a:t>
            </a:r>
            <a:r>
              <a:rPr lang="en-US" dirty="0">
                <a:solidFill>
                  <a:srgbClr val="0D0D0D"/>
                </a:solidFill>
                <a:latin typeface="Söhne"/>
              </a:rPr>
              <a:t> Offer instant booking confirmation to users, providing immediate peace of mind and reducing friction in the booking process.</a:t>
            </a:r>
          </a:p>
          <a:p>
            <a:pPr>
              <a:buFont typeface="+mj-lt"/>
              <a:buAutoNum type="arabicPeriod"/>
            </a:pPr>
            <a:r>
              <a:rPr lang="en-US" b="1" dirty="0">
                <a:solidFill>
                  <a:srgbClr val="0D0D0D"/>
                </a:solidFill>
                <a:latin typeface="Söhne"/>
              </a:rPr>
              <a:t>Smartphone App Integration:</a:t>
            </a:r>
            <a:r>
              <a:rPr lang="en-US" dirty="0">
                <a:solidFill>
                  <a:srgbClr val="0D0D0D"/>
                </a:solidFill>
                <a:latin typeface="Söhne"/>
              </a:rPr>
              <a:t> Integrate the rental service with popular smartphone apps for navigation, parking, and travel planning, enhancing the overall user experience.</a:t>
            </a:r>
          </a:p>
          <a:p>
            <a:pPr>
              <a:buFont typeface="+mj-lt"/>
              <a:buAutoNum type="arabicPeriod"/>
            </a:pPr>
            <a:r>
              <a:rPr lang="en-US" b="1" dirty="0">
                <a:solidFill>
                  <a:srgbClr val="0D0D0D"/>
                </a:solidFill>
                <a:latin typeface="Söhne"/>
              </a:rPr>
              <a:t>Loyalty Program:</a:t>
            </a:r>
            <a:r>
              <a:rPr lang="en-US" dirty="0">
                <a:solidFill>
                  <a:srgbClr val="0D0D0D"/>
                </a:solidFill>
                <a:latin typeface="Söhne"/>
              </a:rPr>
              <a:t> Launch a loyalty program to reward frequent renters with discounts, upgrades, or exclusive perks, fostering customer loyalty and retention.</a:t>
            </a:r>
          </a:p>
          <a:p>
            <a:pPr>
              <a:buFont typeface="+mj-lt"/>
              <a:buAutoNum type="arabicPeriod"/>
            </a:pPr>
            <a:r>
              <a:rPr lang="en-US" b="1" dirty="0">
                <a:solidFill>
                  <a:srgbClr val="0D0D0D"/>
                </a:solidFill>
                <a:latin typeface="Söhne"/>
              </a:rPr>
              <a:t>Vehicle Customization Options:</a:t>
            </a:r>
            <a:r>
              <a:rPr lang="en-US" dirty="0">
                <a:solidFill>
                  <a:srgbClr val="0D0D0D"/>
                </a:solidFill>
                <a:latin typeface="Söhne"/>
              </a:rPr>
              <a:t> Allow users to customize their rental vehicle with optional features or accessories, such as car seats, roof racks, or entertainment systems.</a:t>
            </a:r>
          </a:p>
          <a:p>
            <a:pPr>
              <a:buFont typeface="+mj-lt"/>
              <a:buAutoNum type="arabicPeriod"/>
            </a:pPr>
            <a:r>
              <a:rPr lang="en-US" b="1" dirty="0">
                <a:solidFill>
                  <a:srgbClr val="0D0D0D"/>
                </a:solidFill>
                <a:latin typeface="Söhne"/>
              </a:rPr>
              <a:t>Data Analytics Dashboard:</a:t>
            </a:r>
            <a:r>
              <a:rPr lang="en-US" dirty="0">
                <a:solidFill>
                  <a:srgbClr val="0D0D0D"/>
                </a:solidFill>
                <a:latin typeface="Söhne"/>
              </a:rPr>
              <a:t> Develop a data analytics dashboard for administrators to track key performance metrics, identify trends, and make data-driven decisions.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Rectangle 1"/>
          <p:cNvSpPr>
            <a:spLocks noChangeArrowheads="1"/>
          </p:cNvSpPr>
          <p:nvPr/>
        </p:nvSpPr>
        <p:spPr bwMode="auto">
          <a:xfrm>
            <a:off x="739739" y="1852697"/>
            <a:ext cx="794192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In conclusion, the car rental website stands at the brink of exciting opportunities for growth and enhancement. By implementing features like keyless entry, dynamic pricing, and social sharing, it can elevate user experience and remain competitive in the market. Initiatives such as loyalty programs and instant booking confirmation will bolster customer satisfaction and loyalty. With a focus on innovation and customer-centricity, the website is well-positioned to thrive and lead the way in the ever-evolving car rental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0" y="0"/>
            <a:ext cx="4491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5" name="Text Box 4"/>
          <p:cNvSpPr txBox="1"/>
          <p:nvPr/>
        </p:nvSpPr>
        <p:spPr>
          <a:xfrm>
            <a:off x="748030" y="1556385"/>
            <a:ext cx="7240905" cy="2715895"/>
          </a:xfrm>
          <a:prstGeom prst="rect">
            <a:avLst/>
          </a:prstGeom>
          <a:noFill/>
        </p:spPr>
        <p:txBody>
          <a:bodyPr wrap="square" rtlCol="0" anchor="t">
            <a:noAutofit/>
          </a:bodyPr>
          <a:lstStyle/>
          <a:p>
            <a:r>
              <a:rPr lang="en-US"/>
              <a:t>Our project involves developing a dynamic car rental website utilizing Django, a powerful Python web framework. Through this platform, users will enjoy a seamless experience in browsing, selecting, and booking rental vehicles. We prioritize security by implementing robust authentication measures and secure payment processing to safeguard user data. The website's responsive design ensures optimal usability across various devices, enhancing accessibility for all users. Furthermore, administrators will benefit from Django's built-in admin interface, facilitating efficient backend management tasks such as inventory tracking and booking management. Our goal is to revolutionize the car rental industry by delivering a user-centric platform that prioritizes convenience, reliability, and security for travelers worldwide.</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845185" y="1436370"/>
            <a:ext cx="7111365" cy="2366010"/>
          </a:xfrm>
          <a:prstGeom prst="rect">
            <a:avLst/>
          </a:prstGeom>
          <a:noFill/>
        </p:spPr>
        <p:txBody>
          <a:bodyPr wrap="square" rtlCol="0" anchor="t">
            <a:noAutofit/>
          </a:bodyPr>
          <a:lstStyle/>
          <a:p>
            <a:r>
              <a:rPr lang="en-US"/>
              <a:t>The current landscape of car rental platforms suffers from fragmented user experiences and security vulnerabilities, both for customers and administrators. Users often encounter usability issues and concerns about the security of their personal data during transactions, while administrators struggle with inefficient backend management processes. Our project aims to tackle these challenges by developing a comprehensive car rental website using Django. Through this platform, users will benefit from a seamless and intuitive interface for vehicle selection, booking management, and secure payment processing. Meanwhile, administrators will have access to robust backend management tools to efficiently track inventory, manage bookings, and ensure platform security. By addressing usability and security concerns, our goal is to provide a unified and trustworthy solution for both customers and rental businesses, ultimately enhancing the overall car rental experience.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06176" y="1160980"/>
            <a:ext cx="7197340" cy="1027417"/>
          </a:xfrm>
          <a:prstGeom prst="rect">
            <a:avLst/>
          </a:prstGeom>
          <a:noFill/>
        </p:spPr>
        <p:txBody>
          <a:bodyPr wrap="square" rtlCol="0" anchor="t">
            <a:noAutofit/>
          </a:bodyPr>
          <a:lstStyle/>
          <a:p>
            <a:r>
              <a:rPr lang="en-US" dirty="0">
                <a:solidFill>
                  <a:srgbClr val="0D0D0D"/>
                </a:solidFill>
                <a:latin typeface="Söhne"/>
              </a:rPr>
              <a:t>Our project involves developing a comprehensive car rental website using the </a:t>
            </a:r>
            <a:r>
              <a:rPr lang="en-US" dirty="0" err="1">
                <a:solidFill>
                  <a:srgbClr val="0D0D0D"/>
                </a:solidFill>
                <a:latin typeface="Söhne"/>
              </a:rPr>
              <a:t>Django</a:t>
            </a:r>
            <a:r>
              <a:rPr lang="en-US" dirty="0">
                <a:solidFill>
                  <a:srgbClr val="0D0D0D"/>
                </a:solidFill>
                <a:latin typeface="Söhne"/>
              </a:rPr>
              <a:t> framework. The website aims to provide users with a seamless platform for renting vehicles for various purposes, from daily commutes to long-distance trips.</a:t>
            </a:r>
            <a:endParaRPr lang="en-US" dirty="0"/>
          </a:p>
        </p:txBody>
      </p:sp>
      <p:sp>
        <p:nvSpPr>
          <p:cNvPr id="5" name="Rectangle 4"/>
          <p:cNvSpPr/>
          <p:nvPr/>
        </p:nvSpPr>
        <p:spPr>
          <a:xfrm>
            <a:off x="606177" y="2054832"/>
            <a:ext cx="4325420" cy="307777"/>
          </a:xfrm>
          <a:prstGeom prst="rect">
            <a:avLst/>
          </a:prstGeom>
        </p:spPr>
        <p:txBody>
          <a:bodyPr wrap="square">
            <a:spAutoFit/>
          </a:bodyPr>
          <a:lstStyle/>
          <a:p>
            <a:r>
              <a:rPr lang="en-IN" dirty="0">
                <a:solidFill>
                  <a:srgbClr val="0D0D0D"/>
                </a:solidFill>
                <a:latin typeface="Söhne"/>
              </a:rPr>
              <a:t>Key Features:</a:t>
            </a:r>
            <a:endParaRPr lang="en-IN" dirty="0"/>
          </a:p>
        </p:txBody>
      </p:sp>
      <p:sp>
        <p:nvSpPr>
          <p:cNvPr id="6" name="Rectangle 5"/>
          <p:cNvSpPr/>
          <p:nvPr/>
        </p:nvSpPr>
        <p:spPr>
          <a:xfrm>
            <a:off x="845820" y="2496620"/>
            <a:ext cx="6839250" cy="1815882"/>
          </a:xfrm>
          <a:prstGeom prst="rect">
            <a:avLst/>
          </a:prstGeom>
        </p:spPr>
        <p:txBody>
          <a:bodyPr wrap="square">
            <a:spAutoFit/>
          </a:bodyPr>
          <a:lstStyle/>
          <a:p>
            <a:pPr>
              <a:buFont typeface="+mj-lt"/>
              <a:buAutoNum type="arabicPeriod"/>
            </a:pPr>
            <a:r>
              <a:rPr lang="en-US" b="1" dirty="0">
                <a:solidFill>
                  <a:srgbClr val="0D0D0D"/>
                </a:solidFill>
                <a:latin typeface="Söhne"/>
              </a:rPr>
              <a:t>User Registration and Authentication</a:t>
            </a:r>
            <a:r>
              <a:rPr lang="en-US" dirty="0">
                <a:solidFill>
                  <a:srgbClr val="0D0D0D"/>
                </a:solidFill>
                <a:latin typeface="Söhne"/>
              </a:rPr>
              <a:t>: Users can create accounts and log in securely to access the website's features</a:t>
            </a:r>
            <a:r>
              <a:rPr lang="en-US" dirty="0" smtClean="0">
                <a:solidFill>
                  <a:srgbClr val="0D0D0D"/>
                </a:solidFill>
                <a:latin typeface="Söhne"/>
              </a:rPr>
              <a:t>.</a:t>
            </a:r>
          </a:p>
          <a:p>
            <a:endParaRPr lang="en-US" dirty="0">
              <a:solidFill>
                <a:srgbClr val="0D0D0D"/>
              </a:solidFill>
              <a:latin typeface="Söhne"/>
            </a:endParaRPr>
          </a:p>
          <a:p>
            <a:r>
              <a:rPr lang="en-US" b="1" dirty="0" smtClean="0">
                <a:solidFill>
                  <a:srgbClr val="0D0D0D"/>
                </a:solidFill>
                <a:latin typeface="Söhne"/>
              </a:rPr>
              <a:t>2.Car </a:t>
            </a:r>
            <a:r>
              <a:rPr lang="en-US" b="1" dirty="0">
                <a:solidFill>
                  <a:srgbClr val="0D0D0D"/>
                </a:solidFill>
                <a:latin typeface="Söhne"/>
              </a:rPr>
              <a:t>Listings</a:t>
            </a:r>
            <a:r>
              <a:rPr lang="en-US" dirty="0">
                <a:solidFill>
                  <a:srgbClr val="0D0D0D"/>
                </a:solidFill>
                <a:latin typeface="Söhne"/>
              </a:rPr>
              <a:t>: A wide range of vehicles will be listed with detailed descriptions, including make, model, year, pricing, and availability status</a:t>
            </a:r>
            <a:r>
              <a:rPr lang="en-US" dirty="0" smtClean="0">
                <a:solidFill>
                  <a:srgbClr val="0D0D0D"/>
                </a:solidFill>
                <a:latin typeface="Söhne"/>
              </a:rPr>
              <a:t>.</a:t>
            </a:r>
          </a:p>
          <a:p>
            <a:endParaRPr lang="en-US" dirty="0">
              <a:solidFill>
                <a:srgbClr val="0D0D0D"/>
              </a:solidFill>
              <a:latin typeface="Söhne"/>
            </a:endParaRPr>
          </a:p>
          <a:p>
            <a:r>
              <a:rPr lang="en-US" b="1" dirty="0" smtClean="0">
                <a:solidFill>
                  <a:srgbClr val="0D0D0D"/>
                </a:solidFill>
                <a:latin typeface="Söhne"/>
              </a:rPr>
              <a:t>3.Booking </a:t>
            </a:r>
            <a:r>
              <a:rPr lang="en-US" b="1" dirty="0">
                <a:solidFill>
                  <a:srgbClr val="0D0D0D"/>
                </a:solidFill>
                <a:latin typeface="Söhne"/>
              </a:rPr>
              <a:t>System</a:t>
            </a:r>
            <a:r>
              <a:rPr lang="en-US" dirty="0">
                <a:solidFill>
                  <a:srgbClr val="0D0D0D"/>
                </a:solidFill>
                <a:latin typeface="Söhne"/>
              </a:rPr>
              <a:t>: Users can select their desired vehicle, choose rental dates, and make reservations with 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1285240" y="1928495"/>
            <a:ext cx="7072630" cy="1334770"/>
          </a:xfrm>
          <a:prstGeom prst="rect">
            <a:avLst/>
          </a:prstGeom>
          <a:noFill/>
        </p:spPr>
        <p:txBody>
          <a:bodyPr wrap="square" rtlCol="0" anchor="t">
            <a:noAutofit/>
          </a:bodyPr>
          <a:lstStyle/>
          <a:p>
            <a:r>
              <a:rPr lang="en-US"/>
              <a:t>Our solution entails developing a user-friendly car rental website using Django, a robust Python web framework. Key features include intuitive vehicle browsing, secure booking and payment processing, responsive design for cross-device compatibility, and efficient backend management tools. By prioritizing usability, security, and convenience, our solution aims to enhance the overall car rental experience for both users and administrators.</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674370" y="938530"/>
            <a:ext cx="7937500" cy="2143760"/>
          </a:xfrm>
          <a:prstGeom prst="rect">
            <a:avLst/>
          </a:prstGeom>
          <a:noFill/>
        </p:spPr>
        <p:txBody>
          <a:bodyPr wrap="square" rtlCol="0" anchor="t">
            <a:noAutofit/>
          </a:bodyPr>
          <a:lstStyle/>
          <a:p>
            <a:r>
              <a:rPr lang="en-US" b="1"/>
              <a:t>Effortless Booking:</a:t>
            </a:r>
          </a:p>
          <a:p>
            <a:r>
              <a:rPr lang="en-US"/>
              <a:t>Browse and select your ideal vehicle quickly and easily with our intuitive platform.</a:t>
            </a:r>
          </a:p>
          <a:p>
            <a:endParaRPr lang="en-US"/>
          </a:p>
          <a:p>
            <a:r>
              <a:rPr lang="en-US" b="1"/>
              <a:t>Secure Reservations:</a:t>
            </a:r>
          </a:p>
          <a:p>
            <a:r>
              <a:rPr lang="en-US"/>
              <a:t>Enjoy peace of mind with our streamlined booking system, ensuring a secure and hassle-free experience.</a:t>
            </a:r>
          </a:p>
          <a:p>
            <a:endParaRPr lang="en-US"/>
          </a:p>
          <a:p>
            <a:r>
              <a:rPr lang="en-US" b="1"/>
              <a:t>Mobile-Friendly Access:</a:t>
            </a:r>
          </a:p>
          <a:p>
            <a:r>
              <a:rPr lang="en-US"/>
              <a:t>Make reservations on-the-go from any device with our mobile-friendly interface.</a:t>
            </a:r>
          </a:p>
          <a:p>
            <a:endParaRPr lang="en-US"/>
          </a:p>
          <a:p>
            <a:r>
              <a:rPr lang="en-US" b="1"/>
              <a:t>Quality Assurance:</a:t>
            </a:r>
          </a:p>
          <a:p>
            <a:r>
              <a:rPr lang="en-US"/>
              <a:t>Drive with confidence knowing that all vehicles undergo rigorous maintenance and safety checks.</a:t>
            </a:r>
          </a:p>
          <a:p>
            <a:endParaRPr lang="en-US" b="1"/>
          </a:p>
          <a:p>
            <a:r>
              <a:rPr lang="en-US" b="1"/>
              <a:t>24/7 Support:</a:t>
            </a:r>
          </a:p>
          <a:p>
            <a:r>
              <a:rPr lang="en-US"/>
              <a:t>Our dedicated customer support team is available around the clock to assist you whenever you need.</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52" y="752832"/>
            <a:ext cx="4844313" cy="553998"/>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C</a:t>
            </a:r>
            <a:r>
              <a:rPr lang="en-US" sz="2000" b="1" i="0" dirty="0" smtClean="0">
                <a:solidFill>
                  <a:srgbClr val="374151"/>
                </a:solidFill>
                <a:effectLst/>
                <a:latin typeface="Times New Roman" panose="02020603050405020304" pitchFamily="18" charset="0"/>
                <a:cs typeface="Times New Roman" panose="02020603050405020304" pitchFamily="18" charset="0"/>
              </a:rPr>
              <a:t>ar </a:t>
            </a:r>
            <a:r>
              <a:rPr lang="en-US" sz="2000" b="1" i="0" dirty="0">
                <a:solidFill>
                  <a:srgbClr val="374151"/>
                </a:solidFill>
                <a:effectLst/>
                <a:latin typeface="Times New Roman" panose="02020603050405020304" pitchFamily="18" charset="0"/>
                <a:cs typeface="Times New Roman" panose="02020603050405020304" pitchFamily="18" charset="0"/>
              </a:rPr>
              <a:t>rental system </a:t>
            </a:r>
            <a:r>
              <a:rPr lang="en-US" sz="2000" b="1" i="0" dirty="0" smtClean="0">
                <a:solidFill>
                  <a:srgbClr val="374151"/>
                </a:solidFill>
                <a:effectLst/>
                <a:latin typeface="Times New Roman" panose="02020603050405020304" pitchFamily="18" charset="0"/>
                <a:cs typeface="Times New Roman" panose="02020603050405020304" pitchFamily="18" charset="0"/>
              </a:rPr>
              <a:t>architecture:</a:t>
            </a:r>
            <a:endParaRPr lang="en-US" sz="2000"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138" y="1561672"/>
            <a:ext cx="5969287" cy="29692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202</TotalTime>
  <Words>1064</Words>
  <Application>Microsoft Office PowerPoint</Application>
  <PresentationFormat>On-screen Show (16:9)</PresentationFormat>
  <Paragraphs>85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Contact Us-Page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Suyambu</cp:lastModifiedBy>
  <cp:revision>21</cp:revision>
  <dcterms:created xsi:type="dcterms:W3CDTF">2024-04-09T15:24:00Z</dcterms:created>
  <dcterms:modified xsi:type="dcterms:W3CDTF">2024-04-10T13:27:15Z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6BCF489299F243E1BA794CFF3F85F019_12</vt:lpwstr>
  </property>
  <property fmtid="{D5CDD505-2E9C-101B-9397-08002B2CF9AE}" pid="4" name="KSOProductBuildVer">
    <vt:lpwstr>1033-12.2.0.13489</vt:lpwstr>
  </property>
</Properties>
</file>