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Public Sans Bold Italic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png" Type="http://schemas.openxmlformats.org/officeDocument/2006/relationships/image"/><Relationship Id="rId33" Target="../media/image32.png" Type="http://schemas.openxmlformats.org/officeDocument/2006/relationships/image"/><Relationship Id="rId34" Target="../media/image33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4.png" Type="http://schemas.openxmlformats.org/officeDocument/2006/relationships/image"/><Relationship Id="rId3" Target="../media/image2.png" Type="http://schemas.openxmlformats.org/officeDocument/2006/relationships/image"/><Relationship Id="rId30" Target="../media/image35.png" Type="http://schemas.openxmlformats.org/officeDocument/2006/relationships/image"/><Relationship Id="rId31" Target="../media/image36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7.png" Type="http://schemas.openxmlformats.org/officeDocument/2006/relationships/image"/><Relationship Id="rId3" Target="../media/image2.png" Type="http://schemas.openxmlformats.org/officeDocument/2006/relationships/image"/><Relationship Id="rId30" Target="../media/image38.png" Type="http://schemas.openxmlformats.org/officeDocument/2006/relationships/image"/><Relationship Id="rId31" Target="../media/image39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648481" y="2365018"/>
            <a:ext cx="16610819" cy="474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Strategic HR Analytics Dashboard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7633817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Jatin Verma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413325" y="468319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-301414" y="5890897"/>
            <a:ext cx="3616967" cy="3314389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4040896" y="3032734"/>
            <a:ext cx="4090568" cy="3718021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13375190" y="6452156"/>
            <a:ext cx="3689276" cy="3880574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-395359" y="641480"/>
            <a:ext cx="4646639" cy="45870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5282" y="1328984"/>
            <a:ext cx="1293913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Dashboard Description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55282" y="3284019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579831" y="3284019"/>
            <a:ext cx="6998061" cy="2561528"/>
            <a:chOff x="0" y="0"/>
            <a:chExt cx="2342659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331711" y="6358133"/>
            <a:ext cx="6998061" cy="2561528"/>
            <a:chOff x="0" y="0"/>
            <a:chExt cx="2342659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267825" y="-2702486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-1510424" y="-1244191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6" y="0"/>
                </a:lnTo>
                <a:lnTo>
                  <a:pt x="2597326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086902" y="3786148"/>
            <a:ext cx="5572460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68" indent="-356234" lvl="1">
              <a:lnSpc>
                <a:spcPts val="4619"/>
              </a:lnSpc>
              <a:buFont typeface="Arial"/>
              <a:buChar char="•"/>
            </a:pPr>
            <a:r>
              <a:rPr lang="en-US" b="true" sz="3299" i="true" spc="-270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Contains Visual information of employees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75489" y="3786148"/>
            <a:ext cx="6464811" cy="115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4518" indent="-357259" lvl="1">
              <a:lnSpc>
                <a:spcPts val="4633"/>
              </a:lnSpc>
              <a:buFont typeface="Arial"/>
              <a:buChar char="•"/>
            </a:pPr>
            <a:r>
              <a:rPr lang="en-US" b="true" sz="3309" i="true" spc="-271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Gives insights of employees. </a:t>
            </a:r>
          </a:p>
          <a:p>
            <a:pPr algn="ctr" marL="714518" indent="-357259" lvl="1">
              <a:lnSpc>
                <a:spcPts val="4633"/>
              </a:lnSpc>
              <a:buFont typeface="Arial"/>
              <a:buChar char="•"/>
            </a:pPr>
            <a:r>
              <a:rPr lang="en-US" b="true" sz="3309" i="true" spc="-271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Why they left company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48193" y="6749897"/>
            <a:ext cx="6165097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68" indent="-356234" lvl="1">
              <a:lnSpc>
                <a:spcPts val="4619"/>
              </a:lnSpc>
              <a:buFont typeface="Arial"/>
              <a:buChar char="•"/>
            </a:pPr>
            <a:r>
              <a:rPr lang="en-US" b="true" sz="3299" i="true" spc="-270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Gives insights of Monthly Salary  given to the employee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3807" y="985435"/>
            <a:ext cx="11683263" cy="168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72"/>
              </a:lnSpc>
            </a:pPr>
            <a:r>
              <a:rPr lang="en-US" b="true" sz="1296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About Dataset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493807" y="3774980"/>
            <a:ext cx="13100702" cy="454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1205" indent="-400603" lvl="1">
              <a:lnSpc>
                <a:spcPts val="5195"/>
              </a:lnSpc>
              <a:buFont typeface="Arial"/>
              <a:buChar char="•"/>
            </a:pPr>
            <a:r>
              <a:rPr lang="en-US" b="true" sz="3711" i="true" spc="-304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Dataset is gathered from Kaggle provided by IBM</a:t>
            </a:r>
          </a:p>
          <a:p>
            <a:pPr algn="ctr" marL="801205" indent="-400603" lvl="1">
              <a:lnSpc>
                <a:spcPts val="5195"/>
              </a:lnSpc>
              <a:buFont typeface="Arial"/>
              <a:buChar char="•"/>
            </a:pPr>
            <a:r>
              <a:rPr lang="en-US" b="true" sz="3711" i="true" spc="-304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Mainly divided in three parts </a:t>
            </a:r>
          </a:p>
          <a:p>
            <a:pPr algn="ctr" marL="801205" indent="-400603" lvl="1">
              <a:lnSpc>
                <a:spcPts val="5195"/>
              </a:lnSpc>
              <a:buFont typeface="Arial"/>
              <a:buChar char="•"/>
            </a:pPr>
            <a:r>
              <a:rPr lang="en-US" b="true" sz="3711" i="true" spc="-304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Employee details which includes age,experience,dailyhours , worklife balance ,overtime,marital satus etc.</a:t>
            </a:r>
          </a:p>
          <a:p>
            <a:pPr algn="ctr" marL="801205" indent="-400603" lvl="1">
              <a:lnSpc>
                <a:spcPts val="5195"/>
              </a:lnSpc>
              <a:buFont typeface="Arial"/>
              <a:buChar char="•"/>
            </a:pPr>
            <a:r>
              <a:rPr lang="en-US" b="true" sz="3711" i="true" spc="-304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Monthly salary which includes annual salary , monthly base salary,stock options etc.</a:t>
            </a:r>
          </a:p>
          <a:p>
            <a:pPr algn="ctr" marL="801205" indent="-400603" lvl="1">
              <a:lnSpc>
                <a:spcPts val="5195"/>
              </a:lnSpc>
              <a:buFont typeface="Arial"/>
              <a:buChar char="•"/>
            </a:pPr>
            <a:r>
              <a:rPr lang="en-US" b="true" sz="3711" i="true" spc="-304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Employee attrition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44525"/>
            <a:ext cx="11772833" cy="352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78735" indent="-439368" lvl="1">
              <a:lnSpc>
                <a:spcPts val="3947"/>
              </a:lnSpc>
              <a:buFont typeface="Arial"/>
              <a:buChar char="•"/>
            </a:pPr>
            <a:r>
              <a:rPr lang="en-US" b="true" sz="40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Labeled columns job satisfaction,job environment with string values</a:t>
            </a:r>
          </a:p>
          <a:p>
            <a:pPr algn="ctr">
              <a:lnSpc>
                <a:spcPts val="3947"/>
              </a:lnSpc>
            </a:pPr>
          </a:p>
          <a:p>
            <a:pPr algn="ctr">
              <a:lnSpc>
                <a:spcPts val="3947"/>
              </a:lnSpc>
            </a:pPr>
          </a:p>
          <a:p>
            <a:pPr algn="ctr" marL="878735" indent="-439368" lvl="1">
              <a:lnSpc>
                <a:spcPts val="3947"/>
              </a:lnSpc>
              <a:buFont typeface="Arial"/>
              <a:buChar char="•"/>
            </a:pPr>
            <a:r>
              <a:rPr lang="en-US" b="true" sz="40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Handled wrong data values</a:t>
            </a:r>
          </a:p>
          <a:p>
            <a:pPr algn="ctr">
              <a:lnSpc>
                <a:spcPts val="3947"/>
              </a:lnSpc>
            </a:pPr>
          </a:p>
          <a:p>
            <a:pPr algn="ctr">
              <a:lnSpc>
                <a:spcPts val="394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47657" y="1682772"/>
            <a:ext cx="13747115" cy="136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39"/>
              </a:lnSpc>
            </a:pPr>
            <a:r>
              <a:rPr lang="en-US" b="true" sz="10452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Preprocessing steps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1010" y="744931"/>
            <a:ext cx="15489659" cy="1626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04"/>
              </a:lnSpc>
            </a:pPr>
            <a:r>
              <a:rPr lang="en-US" b="true" sz="124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Dashboard Details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949627" y="-19354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1952384" y="2197124"/>
            <a:ext cx="6335616" cy="3482354"/>
          </a:xfrm>
          <a:custGeom>
            <a:avLst/>
            <a:gdLst/>
            <a:ahLst/>
            <a:cxnLst/>
            <a:rect r="r" b="b" t="t" l="l"/>
            <a:pathLst>
              <a:path h="3482354" w="6335616">
                <a:moveTo>
                  <a:pt x="0" y="0"/>
                </a:moveTo>
                <a:lnTo>
                  <a:pt x="6335616" y="0"/>
                </a:lnTo>
                <a:lnTo>
                  <a:pt x="6335616" y="3482354"/>
                </a:lnTo>
                <a:lnTo>
                  <a:pt x="0" y="3482354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-1455" t="0" r="0" b="-293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910008" y="5837883"/>
            <a:ext cx="6377992" cy="3451786"/>
          </a:xfrm>
          <a:custGeom>
            <a:avLst/>
            <a:gdLst/>
            <a:ahLst/>
            <a:cxnLst/>
            <a:rect r="r" b="b" t="t" l="l"/>
            <a:pathLst>
              <a:path h="3451786" w="6377992">
                <a:moveTo>
                  <a:pt x="0" y="0"/>
                </a:moveTo>
                <a:lnTo>
                  <a:pt x="6377992" y="0"/>
                </a:lnTo>
                <a:lnTo>
                  <a:pt x="6377992" y="3451787"/>
                </a:lnTo>
                <a:lnTo>
                  <a:pt x="0" y="3451787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962163" y="5679478"/>
            <a:ext cx="5133676" cy="3817349"/>
          </a:xfrm>
          <a:custGeom>
            <a:avLst/>
            <a:gdLst/>
            <a:ahLst/>
            <a:cxnLst/>
            <a:rect r="r" b="b" t="t" l="l"/>
            <a:pathLst>
              <a:path h="3817349" w="5133676">
                <a:moveTo>
                  <a:pt x="0" y="0"/>
                </a:moveTo>
                <a:lnTo>
                  <a:pt x="5133676" y="0"/>
                </a:lnTo>
                <a:lnTo>
                  <a:pt x="5133676" y="3817349"/>
                </a:lnTo>
                <a:lnTo>
                  <a:pt x="0" y="3817349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80812" y="2238046"/>
            <a:ext cx="8258739" cy="3191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5205" indent="-347602" lvl="1">
              <a:lnSpc>
                <a:spcPts val="3123"/>
              </a:lnSpc>
              <a:buFont typeface="Arial"/>
              <a:buChar char="•"/>
            </a:pPr>
            <a:r>
              <a:rPr lang="en-US" b="true" sz="32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line chart and bar chart is used to visualize number of employees with respect to age group ,jobrole and education</a:t>
            </a:r>
          </a:p>
          <a:p>
            <a:pPr algn="ctr" marL="695205" indent="-347602" lvl="1">
              <a:lnSpc>
                <a:spcPts val="3123"/>
              </a:lnSpc>
              <a:buFont typeface="Arial"/>
              <a:buChar char="•"/>
            </a:pPr>
            <a:r>
              <a:rPr lang="en-US" b="true" sz="32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Mostly employees are from age group 30-40</a:t>
            </a:r>
          </a:p>
          <a:p>
            <a:pPr algn="ctr" marL="695205" indent="-347602" lvl="1">
              <a:lnSpc>
                <a:spcPts val="3123"/>
              </a:lnSpc>
              <a:buFont typeface="Arial"/>
              <a:buChar char="•"/>
            </a:pPr>
            <a:r>
              <a:rPr lang="en-US" b="true" sz="32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Mostly employees are from Sales Executive role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1575" y="1584042"/>
            <a:ext cx="11798033" cy="1204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82"/>
              </a:lnSpc>
            </a:pPr>
            <a:r>
              <a:rPr lang="en-US" b="true" sz="926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Dashboard Details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1546623" y="3159200"/>
            <a:ext cx="4413878" cy="3515882"/>
          </a:xfrm>
          <a:custGeom>
            <a:avLst/>
            <a:gdLst/>
            <a:ahLst/>
            <a:cxnLst/>
            <a:rect r="r" b="b" t="t" l="l"/>
            <a:pathLst>
              <a:path h="3515882" w="4413878">
                <a:moveTo>
                  <a:pt x="0" y="0"/>
                </a:moveTo>
                <a:lnTo>
                  <a:pt x="4413878" y="0"/>
                </a:lnTo>
                <a:lnTo>
                  <a:pt x="4413878" y="3515882"/>
                </a:lnTo>
                <a:lnTo>
                  <a:pt x="0" y="3515882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525375" y="6675082"/>
            <a:ext cx="4329453" cy="3392149"/>
          </a:xfrm>
          <a:custGeom>
            <a:avLst/>
            <a:gdLst/>
            <a:ahLst/>
            <a:cxnLst/>
            <a:rect r="r" b="b" t="t" l="l"/>
            <a:pathLst>
              <a:path h="3392149" w="4329453">
                <a:moveTo>
                  <a:pt x="0" y="0"/>
                </a:moveTo>
                <a:lnTo>
                  <a:pt x="4329453" y="0"/>
                </a:lnTo>
                <a:lnTo>
                  <a:pt x="4329453" y="3392149"/>
                </a:lnTo>
                <a:lnTo>
                  <a:pt x="0" y="3392149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879953" y="6789466"/>
            <a:ext cx="6217255" cy="3277765"/>
          </a:xfrm>
          <a:custGeom>
            <a:avLst/>
            <a:gdLst/>
            <a:ahLst/>
            <a:cxnLst/>
            <a:rect r="r" b="b" t="t" l="l"/>
            <a:pathLst>
              <a:path h="3277765" w="6217255">
                <a:moveTo>
                  <a:pt x="0" y="0"/>
                </a:moveTo>
                <a:lnTo>
                  <a:pt x="6217255" y="0"/>
                </a:lnTo>
                <a:lnTo>
                  <a:pt x="6217255" y="3277765"/>
                </a:lnTo>
                <a:lnTo>
                  <a:pt x="0" y="3277765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86576" y="3740484"/>
            <a:ext cx="7937453" cy="315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9784" indent="-394892" lvl="1">
              <a:lnSpc>
                <a:spcPts val="3548"/>
              </a:lnSpc>
              <a:buFont typeface="Arial"/>
              <a:buChar char="•"/>
            </a:pPr>
            <a:r>
              <a:rPr lang="en-US" b="true" sz="365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 second step monthly salary is analyzed by creating bar graphs and donut chart.</a:t>
            </a:r>
          </a:p>
          <a:p>
            <a:pPr algn="ctr" marL="789784" indent="-394892" lvl="1">
              <a:lnSpc>
                <a:spcPts val="3548"/>
              </a:lnSpc>
              <a:buFont typeface="Arial"/>
              <a:buChar char="•"/>
            </a:pPr>
            <a:r>
              <a:rPr lang="en-US" b="true" sz="365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Monthly salary of married employees with high job involvement  is highest.</a:t>
            </a:r>
          </a:p>
          <a:p>
            <a:pPr algn="ctr">
              <a:lnSpc>
                <a:spcPts val="354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DAGbJqGybPk</dc:identifier>
  <dcterms:modified xsi:type="dcterms:W3CDTF">2011-08-01T06:04:30Z</dcterms:modified>
  <cp:revision>1</cp:revision>
  <dc:title>Strategic HR Analytics Dashboard</dc:title>
</cp:coreProperties>
</file>