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type="screen16x9"/>
  <p:notesSz cx="6858000" cy="9144000"/>
  <p:embeddedFontLst>
    <p:embeddedFont>
      <p:font typeface="Average" panose="020B0604020202020204" charset="0"/>
      <p:regular r:id="rId25"/>
    </p:embeddedFont>
    <p:embeddedFont>
      <p:font typeface="Calibri" panose="020F0502020204030204" pitchFamily="34" charset="0"/>
      <p:regular r:id="rId26"/>
      <p:bold r:id="rId27"/>
      <p:italic r:id="rId28"/>
      <p:boldItalic r:id="rId29"/>
    </p:embeddedFont>
    <p:embeddedFont>
      <p:font typeface="Oswal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78"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4ebb2e3e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64ebb2e3e9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4ebb2e3e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64ebb2e3e9_0_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64900ddd7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64900ddd7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2895156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32895156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4900ddd7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4900ddd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64900ddd7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64900ddd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4900ddd7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4900ddd7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325c9797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325c979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4ece15cc9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g64ece15cc9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4ece15cc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4ece15c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4900ddd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4900ddd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4900ddd7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4900ddd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4ebb2e3e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64ebb2e3e9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4ebb2e3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64ebb2e3e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4ebb2e3e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64ebb2e3e9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4ebb2e3e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64ebb2e3e9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4ebb2e3e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64ebb2e3e9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4ebb2e3e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64ebb2e3e9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4ebb2e3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64ebb2e3e9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4" name="Google Shape;64;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5" name="Google Shape;65;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5"/>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0" name="Google Shape;70;p1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71" name="Google Shape;7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0" name="Google Shape;100;p20"/>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2" name="Google Shape;102;p20"/>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3" name="Google Shape;103;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3" name="Google Shape;113;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4" name="Google Shape;114;p22"/>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5" name="Google Shape;115;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6" name="Google Shape;116;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0" name="Google Shape;120;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1" name="Google Shape;121;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7" name="Google Shape;127;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2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8" name="Google Shape;138;p2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9" name="Google Shape;139;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4" name="Google Shape;144;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5" name="Google Shape;145;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6" name="Google Shape;146;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7" name="Google Shape;147;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51" name="Google Shape;151;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6" name="Google Shape;156;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7" name="Google Shape;157;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8" name="Google Shape;158;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3" name="Google Shape;163;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4" name="Google Shape;164;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5" name="Google Shape;165;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6" name="Google Shape;166;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2" name="Google Shape;172;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4" name="Google Shape;174;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5"/>
        <p:cNvGrpSpPr/>
        <p:nvPr/>
      </p:nvGrpSpPr>
      <p:grpSpPr>
        <a:xfrm>
          <a:off x="0" y="0"/>
          <a:ext cx="0" cy="0"/>
          <a:chOff x="0" y="0"/>
          <a:chExt cx="0" cy="0"/>
        </a:xfrm>
      </p:grpSpPr>
      <p:sp>
        <p:nvSpPr>
          <p:cNvPr id="176" name="Google Shape;176;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1" name="Google Shape;181;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82" name="Google Shape;182;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3" name="Google Shape;183;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4" name="Google Shape;184;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8" name="Google Shape;188;p34"/>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89" name="Google Shape;189;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90" name="Google Shape;190;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5" name="Google Shape;195;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6" name="Google Shape;196;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7" name="Google Shape;197;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1" name="Google Shape;201;p36"/>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3" name="Google Shape;203;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4" name="Google Shape;204;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7" name="Google Shape;57;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2" name="Google Shape;132;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4" name="Google Shape;134;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5" name="Google Shape;135;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7"/>
          <p:cNvSpPr txBox="1">
            <a:spLocks noGrp="1"/>
          </p:cNvSpPr>
          <p:nvPr>
            <p:ph type="ctrTitle"/>
          </p:nvPr>
        </p:nvSpPr>
        <p:spPr>
          <a:xfrm>
            <a:off x="671257" y="1706700"/>
            <a:ext cx="505800" cy="29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210" name="Google Shape;210;p37"/>
          <p:cNvSpPr txBox="1">
            <a:spLocks noGrp="1"/>
          </p:cNvSpPr>
          <p:nvPr>
            <p:ph type="subTitle" idx="1"/>
          </p:nvPr>
        </p:nvSpPr>
        <p:spPr>
          <a:xfrm>
            <a:off x="671250" y="3608151"/>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October 12, 2019</a:t>
            </a:r>
            <a:endParaRPr/>
          </a:p>
        </p:txBody>
      </p:sp>
      <p:pic>
        <p:nvPicPr>
          <p:cNvPr id="211" name="Google Shape;211;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671659" y="125372"/>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The tricky part - getting the next game:</a:t>
            </a:r>
            <a:br>
              <a:rPr lang="en"/>
            </a:br>
            <a:r>
              <a:rPr lang="en" sz="2400"/>
              <a:t>Step 1 – Copy and sort the data</a:t>
            </a:r>
            <a:endParaRPr/>
          </a:p>
        </p:txBody>
      </p:sp>
      <p:sp>
        <p:nvSpPr>
          <p:cNvPr id="301" name="Google Shape;301;p46"/>
          <p:cNvSpPr txBox="1">
            <a:spLocks noGrp="1"/>
          </p:cNvSpPr>
          <p:nvPr>
            <p:ph type="body" idx="1"/>
          </p:nvPr>
        </p:nvSpPr>
        <p:spPr>
          <a:xfrm>
            <a:off x="622168" y="1119544"/>
            <a:ext cx="82155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 b="1"/>
              <a:t>Do not use:</a:t>
            </a:r>
            <a:endParaRPr/>
          </a:p>
          <a:p>
            <a:pPr marL="177800" lvl="0" indent="-171450" algn="l" rtl="0">
              <a:lnSpc>
                <a:spcPct val="90000"/>
              </a:lnSpc>
              <a:spcBef>
                <a:spcPts val="800"/>
              </a:spcBef>
              <a:spcAft>
                <a:spcPts val="0"/>
              </a:spcAft>
              <a:buClr>
                <a:srgbClr val="FF0000"/>
              </a:buClr>
              <a:buSzPts val="2100"/>
              <a:buChar char="•"/>
            </a:pPr>
            <a:r>
              <a:rPr lang="en">
                <a:solidFill>
                  <a:srgbClr val="FF0000"/>
                </a:solidFill>
              </a:rPr>
              <a:t>next_game = all_games </a:t>
            </a:r>
            <a:r>
              <a:rPr lang="en"/>
              <a:t>🡨 Would make a new “nickname” for all_game</a:t>
            </a:r>
            <a:endParaRPr/>
          </a:p>
          <a:p>
            <a:pPr marL="2743200" lvl="8" indent="0" algn="l" rtl="0">
              <a:lnSpc>
                <a:spcPct val="90000"/>
              </a:lnSpc>
              <a:spcBef>
                <a:spcPts val="400"/>
              </a:spcBef>
              <a:spcAft>
                <a:spcPts val="0"/>
              </a:spcAft>
              <a:buClr>
                <a:schemeClr val="dk1"/>
              </a:buClr>
              <a:buSzPts val="2100"/>
              <a:buNone/>
            </a:pPr>
            <a:r>
              <a:rPr lang="en" sz="2100"/>
              <a:t>It does not male a new dataframe</a:t>
            </a:r>
            <a:endParaRPr sz="2100"/>
          </a:p>
          <a:p>
            <a:pPr marL="2743200" lvl="8" indent="0" algn="l" rtl="0">
              <a:lnSpc>
                <a:spcPct val="90000"/>
              </a:lnSpc>
              <a:spcBef>
                <a:spcPts val="400"/>
              </a:spcBef>
              <a:spcAft>
                <a:spcPts val="0"/>
              </a:spcAft>
              <a:buClr>
                <a:schemeClr val="dk1"/>
              </a:buClr>
              <a:buSzPts val="2100"/>
              <a:buNone/>
            </a:pPr>
            <a:r>
              <a:rPr lang="en" sz="2100"/>
              <a:t>Changes to next_game would apply to all_game</a:t>
            </a:r>
            <a:endParaRPr/>
          </a:p>
          <a:p>
            <a:pPr marL="177800" lvl="0" indent="-38100" algn="l" rtl="0">
              <a:lnSpc>
                <a:spcPct val="90000"/>
              </a:lnSpc>
              <a:spcBef>
                <a:spcPts val="800"/>
              </a:spcBef>
              <a:spcAft>
                <a:spcPts val="0"/>
              </a:spcAft>
              <a:buClr>
                <a:schemeClr val="dk1"/>
              </a:buClr>
              <a:buSzPts val="2100"/>
              <a:buNone/>
            </a:pPr>
            <a:endParaRPr b="1"/>
          </a:p>
          <a:p>
            <a:pPr marL="0" lvl="0" indent="0" algn="l" rtl="0">
              <a:lnSpc>
                <a:spcPct val="90000"/>
              </a:lnSpc>
              <a:spcBef>
                <a:spcPts val="800"/>
              </a:spcBef>
              <a:spcAft>
                <a:spcPts val="0"/>
              </a:spcAft>
              <a:buClr>
                <a:schemeClr val="dk1"/>
              </a:buClr>
              <a:buSzPts val="2100"/>
              <a:buNone/>
            </a:pPr>
            <a:r>
              <a:rPr lang="en" b="1"/>
              <a:t>Use:</a:t>
            </a:r>
            <a:endParaRPr/>
          </a:p>
          <a:p>
            <a:pPr marL="177800" lvl="0" indent="-171450" algn="l" rtl="0">
              <a:lnSpc>
                <a:spcPct val="90000"/>
              </a:lnSpc>
              <a:spcBef>
                <a:spcPts val="800"/>
              </a:spcBef>
              <a:spcAft>
                <a:spcPts val="0"/>
              </a:spcAft>
              <a:buClr>
                <a:srgbClr val="FF0000"/>
              </a:buClr>
              <a:buSzPts val="2100"/>
              <a:buChar char="•"/>
            </a:pPr>
            <a:r>
              <a:rPr lang="en">
                <a:solidFill>
                  <a:srgbClr val="FF0000"/>
                </a:solidFill>
              </a:rPr>
              <a:t>next_game = all_games.copy()</a:t>
            </a:r>
            <a:r>
              <a:rPr lang="en"/>
              <a:t>🡨 Makes a new copy of next_game</a:t>
            </a:r>
            <a:endParaRPr/>
          </a:p>
          <a:p>
            <a:pPr marL="2743200" lvl="8" indent="0" algn="l" rtl="0">
              <a:lnSpc>
                <a:spcPct val="90000"/>
              </a:lnSpc>
              <a:spcBef>
                <a:spcPts val="400"/>
              </a:spcBef>
              <a:spcAft>
                <a:spcPts val="0"/>
              </a:spcAft>
              <a:buClr>
                <a:schemeClr val="dk1"/>
              </a:buClr>
              <a:buSzPts val="1400"/>
              <a:buNone/>
            </a:pPr>
            <a:r>
              <a:rPr lang="en"/>
              <a:t>	</a:t>
            </a:r>
            <a:r>
              <a:rPr lang="en" sz="2100"/>
              <a:t>Can change each dataframe independently</a:t>
            </a:r>
            <a:endParaRPr/>
          </a:p>
          <a:p>
            <a:pPr marL="2235200" lvl="6" indent="-88900" algn="l" rtl="0">
              <a:lnSpc>
                <a:spcPct val="90000"/>
              </a:lnSpc>
              <a:spcBef>
                <a:spcPts val="400"/>
              </a:spcBef>
              <a:spcAft>
                <a:spcPts val="0"/>
              </a:spcAft>
              <a:buClr>
                <a:schemeClr val="dk1"/>
              </a:buClr>
              <a:buSzPts val="1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xfrm>
            <a:off x="247226" y="58575"/>
            <a:ext cx="8328600" cy="5610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400"/>
              <a:buFont typeface="Calibri"/>
              <a:buNone/>
            </a:pPr>
            <a:r>
              <a:rPr lang="en" sz="2400"/>
              <a:t>Step 2 – Shift the data to see two consecutive games in one row</a:t>
            </a:r>
            <a:endParaRPr/>
          </a:p>
        </p:txBody>
      </p:sp>
      <p:sp>
        <p:nvSpPr>
          <p:cNvPr id="307" name="Google Shape;307;p47"/>
          <p:cNvSpPr txBox="1">
            <a:spLocks noGrp="1"/>
          </p:cNvSpPr>
          <p:nvPr>
            <p:ph type="body" idx="1"/>
          </p:nvPr>
        </p:nvSpPr>
        <p:spPr>
          <a:xfrm>
            <a:off x="472923" y="3666195"/>
            <a:ext cx="7919400" cy="1038000"/>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rgbClr val="FF0000"/>
              </a:buClr>
              <a:buSzPts val="2100"/>
              <a:buChar char="•"/>
            </a:pPr>
            <a:r>
              <a:rPr lang="en">
                <a:solidFill>
                  <a:srgbClr val="FF0000"/>
                </a:solidFill>
              </a:rPr>
              <a:t>df_complete = pd.merge(all_games, next_game.shift(-1).fillna(0), left_index=True, right_index=True)</a:t>
            </a:r>
            <a:endParaRPr>
              <a:solidFill>
                <a:srgbClr val="FF0000"/>
              </a:solidFill>
            </a:endParaRPr>
          </a:p>
          <a:p>
            <a:pPr marL="177800" lvl="0" indent="-127000" algn="l" rtl="0">
              <a:lnSpc>
                <a:spcPct val="90000"/>
              </a:lnSpc>
              <a:spcBef>
                <a:spcPts val="0"/>
              </a:spcBef>
              <a:spcAft>
                <a:spcPts val="0"/>
              </a:spcAft>
              <a:buClr>
                <a:srgbClr val="FF0000"/>
              </a:buClr>
              <a:buSzPts val="1400"/>
              <a:buChar char="•"/>
            </a:pPr>
            <a:r>
              <a:rPr lang="en">
                <a:solidFill>
                  <a:srgbClr val="FF0000"/>
                </a:solidFill>
              </a:rPr>
              <a:t>Select 332 rows with game against Dominant Team and Next Game</a:t>
            </a:r>
            <a:endParaRPr>
              <a:solidFill>
                <a:srgbClr val="FF0000"/>
              </a:solidFill>
            </a:endParaRPr>
          </a:p>
          <a:p>
            <a:pPr marL="177800" lvl="0" indent="-38100" algn="l" rtl="0">
              <a:lnSpc>
                <a:spcPct val="90000"/>
              </a:lnSpc>
              <a:spcBef>
                <a:spcPts val="800"/>
              </a:spcBef>
              <a:spcAft>
                <a:spcPts val="0"/>
              </a:spcAft>
              <a:buClr>
                <a:schemeClr val="dk1"/>
              </a:buClr>
              <a:buSzPts val="2100"/>
              <a:buNone/>
            </a:pPr>
            <a:endParaRPr/>
          </a:p>
        </p:txBody>
      </p:sp>
      <p:pic>
        <p:nvPicPr>
          <p:cNvPr id="308" name="Google Shape;308;p47"/>
          <p:cNvPicPr preferRelativeResize="0"/>
          <p:nvPr/>
        </p:nvPicPr>
        <p:blipFill rotWithShape="1">
          <a:blip r:embed="rId3">
            <a:alphaModFix/>
          </a:blip>
          <a:srcRect/>
          <a:stretch/>
        </p:blipFill>
        <p:spPr>
          <a:xfrm>
            <a:off x="466883" y="1482605"/>
            <a:ext cx="3656239" cy="1869905"/>
          </a:xfrm>
          <a:prstGeom prst="rect">
            <a:avLst/>
          </a:prstGeom>
          <a:noFill/>
          <a:ln>
            <a:noFill/>
          </a:ln>
        </p:spPr>
      </p:pic>
      <p:pic>
        <p:nvPicPr>
          <p:cNvPr id="309" name="Google Shape;309;p47"/>
          <p:cNvPicPr preferRelativeResize="0"/>
          <p:nvPr/>
        </p:nvPicPr>
        <p:blipFill rotWithShape="1">
          <a:blip r:embed="rId3">
            <a:alphaModFix/>
          </a:blip>
          <a:srcRect/>
          <a:stretch/>
        </p:blipFill>
        <p:spPr>
          <a:xfrm>
            <a:off x="4735973" y="1171525"/>
            <a:ext cx="3656239" cy="1869905"/>
          </a:xfrm>
          <a:prstGeom prst="rect">
            <a:avLst/>
          </a:prstGeom>
          <a:noFill/>
          <a:ln>
            <a:noFill/>
          </a:ln>
        </p:spPr>
      </p:pic>
      <p:sp>
        <p:nvSpPr>
          <p:cNvPr id="310" name="Google Shape;310;p47"/>
          <p:cNvSpPr/>
          <p:nvPr/>
        </p:nvSpPr>
        <p:spPr>
          <a:xfrm>
            <a:off x="4183514" y="3085107"/>
            <a:ext cx="456000" cy="1557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1" name="Google Shape;311;p47"/>
          <p:cNvSpPr/>
          <p:nvPr/>
        </p:nvSpPr>
        <p:spPr>
          <a:xfrm>
            <a:off x="4183514" y="2778573"/>
            <a:ext cx="456000" cy="1557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2" name="Google Shape;312;p47"/>
          <p:cNvSpPr/>
          <p:nvPr/>
        </p:nvSpPr>
        <p:spPr>
          <a:xfrm>
            <a:off x="4188911" y="2486243"/>
            <a:ext cx="456000" cy="1557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3" name="Google Shape;313;p47"/>
          <p:cNvSpPr/>
          <p:nvPr/>
        </p:nvSpPr>
        <p:spPr>
          <a:xfrm>
            <a:off x="4188911" y="2197485"/>
            <a:ext cx="456000" cy="1557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4" name="Google Shape;314;p47"/>
          <p:cNvSpPr/>
          <p:nvPr/>
        </p:nvSpPr>
        <p:spPr>
          <a:xfrm>
            <a:off x="4188911" y="1890951"/>
            <a:ext cx="456000" cy="1557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5" name="Google Shape;315;p47"/>
          <p:cNvSpPr/>
          <p:nvPr/>
        </p:nvSpPr>
        <p:spPr>
          <a:xfrm>
            <a:off x="1237268" y="764256"/>
            <a:ext cx="1562400" cy="6429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a:solidFill>
                  <a:schemeClr val="lt1"/>
                </a:solidFill>
                <a:latin typeface="Calibri"/>
                <a:ea typeface="Calibri"/>
                <a:cs typeface="Calibri"/>
                <a:sym typeface="Calibri"/>
              </a:rPr>
              <a:t>all_games</a:t>
            </a:r>
            <a:endParaRPr sz="2100">
              <a:solidFill>
                <a:schemeClr val="lt1"/>
              </a:solidFill>
              <a:latin typeface="Calibri"/>
              <a:ea typeface="Calibri"/>
              <a:cs typeface="Calibri"/>
              <a:sym typeface="Calibri"/>
            </a:endParaRPr>
          </a:p>
        </p:txBody>
      </p:sp>
      <p:sp>
        <p:nvSpPr>
          <p:cNvPr id="316" name="Google Shape;316;p47"/>
          <p:cNvSpPr/>
          <p:nvPr/>
        </p:nvSpPr>
        <p:spPr>
          <a:xfrm>
            <a:off x="6017836" y="528625"/>
            <a:ext cx="1568400" cy="6429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a:solidFill>
                  <a:schemeClr val="lt1"/>
                </a:solidFill>
                <a:latin typeface="Calibri"/>
                <a:ea typeface="Calibri"/>
                <a:cs typeface="Calibri"/>
                <a:sym typeface="Calibri"/>
              </a:rPr>
              <a:t>next_game</a:t>
            </a:r>
            <a:endParaRPr sz="21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4"/>
        <p:cNvGrpSpPr/>
        <p:nvPr/>
      </p:nvGrpSpPr>
      <p:grpSpPr>
        <a:xfrm>
          <a:off x="0" y="0"/>
          <a:ext cx="0" cy="0"/>
          <a:chOff x="0" y="0"/>
          <a:chExt cx="0" cy="0"/>
        </a:xfrm>
      </p:grpSpPr>
      <p:sp>
        <p:nvSpPr>
          <p:cNvPr id="325" name="Google Shape;32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9"/>
        <p:cNvGrpSpPr/>
        <p:nvPr/>
      </p:nvGrpSpPr>
      <p:grpSpPr>
        <a:xfrm>
          <a:off x="0" y="0"/>
          <a:ext cx="0" cy="0"/>
          <a:chOff x="0" y="0"/>
          <a:chExt cx="0" cy="0"/>
        </a:xfrm>
      </p:grpSpPr>
      <p:sp>
        <p:nvSpPr>
          <p:cNvPr id="330" name="Google Shape;33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4"/>
        <p:cNvGrpSpPr/>
        <p:nvPr/>
      </p:nvGrpSpPr>
      <p:grpSpPr>
        <a:xfrm>
          <a:off x="0" y="0"/>
          <a:ext cx="0" cy="0"/>
          <a:chOff x="0" y="0"/>
          <a:chExt cx="0" cy="0"/>
        </a:xfrm>
      </p:grpSpPr>
      <p:sp>
        <p:nvSpPr>
          <p:cNvPr id="335" name="Google Shape;335;p51"/>
          <p:cNvSpPr txBox="1">
            <a:spLocks noGrp="1"/>
          </p:cNvSpPr>
          <p:nvPr>
            <p:ph type="title"/>
          </p:nvPr>
        </p:nvSpPr>
        <p:spPr>
          <a:xfrm>
            <a:off x="311700" y="179475"/>
            <a:ext cx="8520600" cy="5727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a:t>W/L/T against Dominant Team and in the Following Game</a:t>
            </a:r>
            <a:endParaRPr/>
          </a:p>
          <a:p>
            <a:pPr marL="0" lvl="0" indent="0" algn="l" rtl="0">
              <a:spcBef>
                <a:spcPts val="0"/>
              </a:spcBef>
              <a:spcAft>
                <a:spcPts val="0"/>
              </a:spcAft>
              <a:buNone/>
            </a:pPr>
            <a:endParaRPr/>
          </a:p>
        </p:txBody>
      </p:sp>
      <p:pic>
        <p:nvPicPr>
          <p:cNvPr id="336" name="Google Shape;336;p51"/>
          <p:cNvPicPr preferRelativeResize="0"/>
          <p:nvPr/>
        </p:nvPicPr>
        <p:blipFill>
          <a:blip r:embed="rId3">
            <a:alphaModFix/>
          </a:blip>
          <a:stretch>
            <a:fillRect/>
          </a:stretch>
        </p:blipFill>
        <p:spPr>
          <a:xfrm>
            <a:off x="152400" y="1170125"/>
            <a:ext cx="4606750" cy="3274525"/>
          </a:xfrm>
          <a:prstGeom prst="rect">
            <a:avLst/>
          </a:prstGeom>
          <a:noFill/>
          <a:ln>
            <a:noFill/>
          </a:ln>
        </p:spPr>
      </p:pic>
      <p:pic>
        <p:nvPicPr>
          <p:cNvPr id="337" name="Google Shape;337;p51"/>
          <p:cNvPicPr preferRelativeResize="0"/>
          <p:nvPr/>
        </p:nvPicPr>
        <p:blipFill>
          <a:blip r:embed="rId4">
            <a:alphaModFix/>
          </a:blip>
          <a:stretch>
            <a:fillRect/>
          </a:stretch>
        </p:blipFill>
        <p:spPr>
          <a:xfrm>
            <a:off x="4506250" y="1170125"/>
            <a:ext cx="4345287" cy="327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1"/>
        <p:cNvGrpSpPr/>
        <p:nvPr/>
      </p:nvGrpSpPr>
      <p:grpSpPr>
        <a:xfrm>
          <a:off x="0" y="0"/>
          <a:ext cx="0" cy="0"/>
          <a:chOff x="0" y="0"/>
          <a:chExt cx="0" cy="0"/>
        </a:xfrm>
      </p:grpSpPr>
      <p:sp>
        <p:nvSpPr>
          <p:cNvPr id="342" name="Google Shape;342;p52"/>
          <p:cNvSpPr txBox="1">
            <a:spLocks noGrp="1"/>
          </p:cNvSpPr>
          <p:nvPr>
            <p:ph type="title"/>
          </p:nvPr>
        </p:nvSpPr>
        <p:spPr>
          <a:xfrm>
            <a:off x="83875" y="-139775"/>
            <a:ext cx="8720400" cy="7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Teams’ Performance against Dom &amp; in Next Game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Google Shape;347;p53"/>
          <p:cNvSpPr txBox="1">
            <a:spLocks noGrp="1"/>
          </p:cNvSpPr>
          <p:nvPr>
            <p:ph type="title"/>
          </p:nvPr>
        </p:nvSpPr>
        <p:spPr>
          <a:xfrm>
            <a:off x="311700" y="193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 (pie chart)</a:t>
            </a: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4"/>
          <p:cNvSpPr txBox="1"/>
          <p:nvPr/>
        </p:nvSpPr>
        <p:spPr>
          <a:xfrm>
            <a:off x="1172497" y="216709"/>
            <a:ext cx="71529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0" i="0" u="none" strike="noStrike" cap="none">
                <a:solidFill>
                  <a:schemeClr val="dk1"/>
                </a:solidFill>
                <a:latin typeface="Calibri"/>
                <a:ea typeface="Calibri"/>
                <a:cs typeface="Calibri"/>
                <a:sym typeface="Calibri"/>
              </a:rPr>
              <a:t>Season winning % (</a:t>
            </a:r>
            <a:r>
              <a:rPr lang="en" sz="2100">
                <a:solidFill>
                  <a:schemeClr val="dk1"/>
                </a:solidFill>
                <a:latin typeface="Calibri"/>
                <a:ea typeface="Calibri"/>
                <a:cs typeface="Calibri"/>
                <a:sym typeface="Calibri"/>
              </a:rPr>
              <a:t>purple</a:t>
            </a:r>
            <a:r>
              <a:rPr lang="en" sz="2100" b="0" i="0" u="none" strike="noStrike" cap="none">
                <a:solidFill>
                  <a:schemeClr val="dk1"/>
                </a:solidFill>
                <a:latin typeface="Calibri"/>
                <a:ea typeface="Calibri"/>
                <a:cs typeface="Calibri"/>
                <a:sym typeface="Calibri"/>
              </a:rPr>
              <a:t>) Vs Next Game winning % (green) </a:t>
            </a:r>
            <a:endParaRPr sz="1100"/>
          </a:p>
        </p:txBody>
      </p:sp>
      <p:sp>
        <p:nvSpPr>
          <p:cNvPr id="353" name="Google Shape;353;p54"/>
          <p:cNvSpPr txBox="1"/>
          <p:nvPr/>
        </p:nvSpPr>
        <p:spPr>
          <a:xfrm>
            <a:off x="608371" y="4199318"/>
            <a:ext cx="8281219" cy="71558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0" i="0" u="none" strike="noStrike" cap="none">
                <a:solidFill>
                  <a:schemeClr val="dk1"/>
                </a:solidFill>
                <a:latin typeface="Calibri"/>
                <a:ea typeface="Calibri"/>
                <a:cs typeface="Calibri"/>
                <a:sym typeface="Calibri"/>
              </a:rPr>
              <a:t>Compared to the </a:t>
            </a:r>
            <a:r>
              <a:rPr lang="en" sz="2100" b="0" i="0" u="none" strike="noStrike" cap="none">
                <a:solidFill>
                  <a:srgbClr val="FF66FF"/>
                </a:solidFill>
                <a:latin typeface="Calibri"/>
                <a:ea typeface="Calibri"/>
                <a:cs typeface="Calibri"/>
                <a:sym typeface="Calibri"/>
              </a:rPr>
              <a:t>entire season</a:t>
            </a:r>
            <a:r>
              <a:rPr lang="en" sz="2100" b="0" i="0" u="none" strike="noStrike" cap="none">
                <a:solidFill>
                  <a:schemeClr val="dk1"/>
                </a:solidFill>
                <a:latin typeface="Calibri"/>
                <a:ea typeface="Calibri"/>
                <a:cs typeface="Calibri"/>
                <a:sym typeface="Calibri"/>
              </a:rPr>
              <a:t>, teams did slightly worse in the </a:t>
            </a:r>
            <a:r>
              <a:rPr lang="en" sz="2100" b="0" i="0" u="none" strike="noStrike" cap="none">
                <a:solidFill>
                  <a:srgbClr val="548135"/>
                </a:solidFill>
                <a:latin typeface="Calibri"/>
                <a:ea typeface="Calibri"/>
                <a:cs typeface="Calibri"/>
                <a:sym typeface="Calibri"/>
              </a:rPr>
              <a:t>next game</a:t>
            </a:r>
            <a:endParaRPr sz="1100"/>
          </a:p>
          <a:p>
            <a:pPr marL="0" marR="0" lvl="0" indent="0" algn="ctr" rtl="0">
              <a:spcBef>
                <a:spcPts val="0"/>
              </a:spcBef>
              <a:spcAft>
                <a:spcPts val="0"/>
              </a:spcAft>
              <a:buNone/>
            </a:pPr>
            <a:r>
              <a:rPr lang="en" sz="2100">
                <a:solidFill>
                  <a:schemeClr val="dk1"/>
                </a:solidFill>
                <a:latin typeface="Calibri"/>
                <a:ea typeface="Calibri"/>
                <a:cs typeface="Calibri"/>
                <a:sym typeface="Calibri"/>
              </a:rPr>
              <a:t>Bottom bar shows the wins – top show the losses</a:t>
            </a:r>
            <a:endParaRPr sz="1100"/>
          </a:p>
        </p:txBody>
      </p:sp>
      <p:pic>
        <p:nvPicPr>
          <p:cNvPr id="354" name="Google Shape;354;p54"/>
          <p:cNvPicPr preferRelativeResize="0"/>
          <p:nvPr/>
        </p:nvPicPr>
        <p:blipFill rotWithShape="1">
          <a:blip r:embed="rId3">
            <a:alphaModFix/>
          </a:blip>
          <a:srcRect/>
          <a:stretch/>
        </p:blipFill>
        <p:spPr>
          <a:xfrm>
            <a:off x="678656" y="889397"/>
            <a:ext cx="7786688" cy="33647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Google Shape;216;p38"/>
          <p:cNvSpPr txBox="1">
            <a:spLocks noGrp="1"/>
          </p:cNvSpPr>
          <p:nvPr>
            <p:ph type="title"/>
          </p:nvPr>
        </p:nvSpPr>
        <p:spPr>
          <a:xfrm>
            <a:off x="311700" y="187025"/>
            <a:ext cx="8520600" cy="572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Char char="●"/>
            </a:pPr>
            <a:r>
              <a:rPr lang="en" u="sng">
                <a:solidFill>
                  <a:srgbClr val="000000"/>
                </a:solidFill>
              </a:rPr>
              <a:t>Question:  How do teams fare in the next game after playing the dominant team?</a:t>
            </a:r>
            <a:endParaRPr u="sng">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Are teams with better records more likely to beat the dominant team?  Are they more likely to win the next game?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Has playing the dominant team changed their odds in the next game?</a:t>
            </a:r>
            <a:endParaRPr sz="1800">
              <a:solidFill>
                <a:srgbClr val="000000"/>
              </a:solidFill>
            </a:endParaRPr>
          </a:p>
          <a:p>
            <a:pPr marL="0" lvl="0" indent="0" algn="l" rtl="0">
              <a:spcBef>
                <a:spcPts val="0"/>
              </a:spcBef>
              <a:spcAft>
                <a:spcPts val="0"/>
              </a:spcAft>
              <a:buNone/>
            </a:pPr>
            <a:endParaRPr sz="1800">
              <a:solidFill>
                <a:srgbClr val="000000"/>
              </a:solidFill>
            </a:endParaRPr>
          </a:p>
          <a:p>
            <a:pPr marL="0" lvl="0" indent="0" algn="l" rtl="0">
              <a:spcBef>
                <a:spcPts val="0"/>
              </a:spcBef>
              <a:spcAft>
                <a:spcPts val="0"/>
              </a:spcAft>
              <a:buNone/>
            </a:pPr>
            <a:r>
              <a:rPr lang="en" sz="1800" u="sng">
                <a:solidFill>
                  <a:srgbClr val="000000"/>
                </a:solidFill>
              </a:rPr>
              <a:t>Data &amp; Methodology</a:t>
            </a:r>
            <a:endParaRPr sz="1800" u="sng">
              <a:solidFill>
                <a:srgbClr val="000000"/>
              </a:solidFill>
            </a:endParaRPr>
          </a:p>
          <a:p>
            <a:pPr marL="457200" lvl="0" indent="-342900" algn="l" rtl="0">
              <a:lnSpc>
                <a:spcPct val="100000"/>
              </a:lnSpc>
              <a:spcBef>
                <a:spcPts val="0"/>
              </a:spcBef>
              <a:spcAft>
                <a:spcPts val="0"/>
              </a:spcAft>
              <a:buClr>
                <a:srgbClr val="000000"/>
              </a:buClr>
              <a:buSzPts val="1800"/>
              <a:buChar char="●"/>
            </a:pPr>
            <a:r>
              <a:rPr lang="en" sz="1800" b="1">
                <a:solidFill>
                  <a:srgbClr val="000000"/>
                </a:solidFill>
              </a:rPr>
              <a:t>Kaggle Database of 11 European Soccer Leagues along with their EA Sports’ FIFA players’ ratings and results of 25k matches from 2008 to 2016.</a:t>
            </a:r>
            <a:endParaRPr sz="1800" b="1">
              <a:solidFill>
                <a:srgbClr val="000000"/>
              </a:solidFill>
            </a:endParaRPr>
          </a:p>
          <a:p>
            <a:pPr marL="457200" lvl="0" indent="-342900" algn="l" rtl="0">
              <a:lnSpc>
                <a:spcPct val="100000"/>
              </a:lnSpc>
              <a:spcBef>
                <a:spcPts val="0"/>
              </a:spcBef>
              <a:spcAft>
                <a:spcPts val="0"/>
              </a:spcAft>
              <a:buClr>
                <a:srgbClr val="000000"/>
              </a:buClr>
              <a:buSzPts val="1800"/>
              <a:buChar char="●"/>
            </a:pPr>
            <a:r>
              <a:rPr lang="en" sz="1800" b="1">
                <a:solidFill>
                  <a:srgbClr val="000000"/>
                </a:solidFill>
              </a:rPr>
              <a:t>Tables include Country, Leagues, Matches, Players, Player Attributes, Team Attributes</a:t>
            </a:r>
            <a:endParaRPr sz="1800" b="1">
              <a:solidFill>
                <a:srgbClr val="000000"/>
              </a:solidFill>
            </a:endParaRPr>
          </a:p>
          <a:p>
            <a:pPr marL="457200" lvl="0" indent="-342900" algn="l" rtl="0">
              <a:lnSpc>
                <a:spcPct val="100000"/>
              </a:lnSpc>
              <a:spcBef>
                <a:spcPts val="0"/>
              </a:spcBef>
              <a:spcAft>
                <a:spcPts val="0"/>
              </a:spcAft>
              <a:buClr>
                <a:srgbClr val="000000"/>
              </a:buClr>
              <a:buSzPts val="1800"/>
              <a:buChar char="●"/>
            </a:pPr>
            <a:r>
              <a:rPr lang="en" sz="1800" b="1">
                <a:solidFill>
                  <a:srgbClr val="000000"/>
                </a:solidFill>
              </a:rPr>
              <a:t>Focused on 2015-16 season, which was most recent in database.  Could easily have looked at earlier seasons.</a:t>
            </a:r>
            <a:endParaRPr sz="1800"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311700" y="676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What we should/could have done</a:t>
            </a:r>
            <a:endParaRPr>
              <a:solidFill>
                <a:srgbClr val="000000"/>
              </a:solidFill>
            </a:endParaRPr>
          </a:p>
        </p:txBody>
      </p:sp>
      <p:sp>
        <p:nvSpPr>
          <p:cNvPr id="364" name="Google Shape;364;p56"/>
          <p:cNvSpPr txBox="1"/>
          <p:nvPr/>
        </p:nvSpPr>
        <p:spPr>
          <a:xfrm>
            <a:off x="628975" y="640350"/>
            <a:ext cx="8316300" cy="35502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Oswald"/>
              <a:buChar char="●"/>
            </a:pPr>
            <a:r>
              <a:rPr lang="en" sz="3000">
                <a:latin typeface="Oswald"/>
                <a:ea typeface="Oswald"/>
                <a:cs typeface="Oswald"/>
                <a:sym typeface="Oswald"/>
              </a:rPr>
              <a:t>Compare outcome in next game vs odds in next game based on two teams’ diff’s</a:t>
            </a:r>
            <a:endParaRPr sz="3000">
              <a:latin typeface="Oswald"/>
              <a:ea typeface="Oswald"/>
              <a:cs typeface="Oswald"/>
              <a:sym typeface="Oswald"/>
            </a:endParaRPr>
          </a:p>
          <a:p>
            <a:pPr marL="457200" lvl="0" indent="-419100" algn="l" rtl="0">
              <a:spcBef>
                <a:spcPts val="0"/>
              </a:spcBef>
              <a:spcAft>
                <a:spcPts val="0"/>
              </a:spcAft>
              <a:buSzPts val="3000"/>
              <a:buFont typeface="Oswald"/>
              <a:buChar char="●"/>
            </a:pPr>
            <a:r>
              <a:rPr lang="en" sz="3000">
                <a:latin typeface="Oswald"/>
                <a:ea typeface="Oswald"/>
                <a:cs typeface="Oswald"/>
                <a:sym typeface="Oswald"/>
              </a:rPr>
              <a:t>Histogram for team winning percentages (skewed vs. normal distribution for Major League Baseball)</a:t>
            </a:r>
            <a:endParaRPr sz="3000">
              <a:latin typeface="Oswald"/>
              <a:ea typeface="Oswald"/>
              <a:cs typeface="Oswald"/>
              <a:sym typeface="Oswald"/>
            </a:endParaRPr>
          </a:p>
          <a:p>
            <a:pPr marL="457200" lvl="0" indent="-419100" algn="l" rtl="0">
              <a:spcBef>
                <a:spcPts val="0"/>
              </a:spcBef>
              <a:spcAft>
                <a:spcPts val="0"/>
              </a:spcAft>
              <a:buSzPts val="3000"/>
              <a:buFont typeface="Oswald"/>
              <a:buChar char="●"/>
            </a:pPr>
            <a:r>
              <a:rPr lang="en" sz="3000">
                <a:latin typeface="Oswald"/>
                <a:ea typeface="Oswald"/>
                <a:cs typeface="Oswald"/>
                <a:sym typeface="Oswald"/>
              </a:rPr>
              <a:t>Could have used multiple seasons</a:t>
            </a:r>
            <a:endParaRPr sz="3000">
              <a:latin typeface="Oswald"/>
              <a:ea typeface="Oswald"/>
              <a:cs typeface="Oswald"/>
              <a:sym typeface="Oswald"/>
            </a:endParaRPr>
          </a:p>
          <a:p>
            <a:pPr marL="457200" lvl="0" indent="-419100" algn="l" rtl="0">
              <a:spcBef>
                <a:spcPts val="0"/>
              </a:spcBef>
              <a:spcAft>
                <a:spcPts val="0"/>
              </a:spcAft>
              <a:buSzPts val="3000"/>
              <a:buFont typeface="Oswald"/>
              <a:buChar char="●"/>
            </a:pPr>
            <a:r>
              <a:rPr lang="en" sz="3000">
                <a:latin typeface="Oswald"/>
                <a:ea typeface="Oswald"/>
                <a:cs typeface="Oswald"/>
                <a:sym typeface="Oswald"/>
              </a:rPr>
              <a:t>Used additional dimensions (time of possession) for team quality including for the best team</a:t>
            </a:r>
            <a:endParaRPr sz="30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title"/>
          </p:nvPr>
        </p:nvSpPr>
        <p:spPr>
          <a:xfrm>
            <a:off x="4253740" y="554119"/>
            <a:ext cx="2165700" cy="378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200"/>
              <a:buFont typeface="Calibri"/>
              <a:buNone/>
            </a:pPr>
            <a:r>
              <a:rPr lang="en" sz="2200"/>
              <a:t> </a:t>
            </a:r>
            <a:r>
              <a:rPr lang="en" sz="2200">
                <a:solidFill>
                  <a:srgbClr val="FF0000"/>
                </a:solidFill>
              </a:rPr>
              <a:t>database.sqlite</a:t>
            </a:r>
            <a:endParaRPr sz="2200">
              <a:solidFill>
                <a:srgbClr val="FF0000"/>
              </a:solidFill>
            </a:endParaRPr>
          </a:p>
        </p:txBody>
      </p:sp>
      <p:sp>
        <p:nvSpPr>
          <p:cNvPr id="222" name="Google Shape;222;p39"/>
          <p:cNvSpPr/>
          <p:nvPr/>
        </p:nvSpPr>
        <p:spPr>
          <a:xfrm>
            <a:off x="343974" y="342901"/>
            <a:ext cx="2092800" cy="7935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Kaggle</a:t>
            </a:r>
            <a:endParaRPr sz="1100"/>
          </a:p>
        </p:txBody>
      </p:sp>
      <p:sp>
        <p:nvSpPr>
          <p:cNvPr id="223" name="Google Shape;223;p39"/>
          <p:cNvSpPr/>
          <p:nvPr/>
        </p:nvSpPr>
        <p:spPr>
          <a:xfrm>
            <a:off x="343974" y="1682686"/>
            <a:ext cx="2092800" cy="12516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Jupyter Notebook</a:t>
            </a:r>
            <a:endParaRPr sz="1100"/>
          </a:p>
        </p:txBody>
      </p:sp>
      <p:sp>
        <p:nvSpPr>
          <p:cNvPr id="224" name="Google Shape;224;p39"/>
          <p:cNvSpPr/>
          <p:nvPr/>
        </p:nvSpPr>
        <p:spPr>
          <a:xfrm>
            <a:off x="2924561" y="1953337"/>
            <a:ext cx="714300" cy="7101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5" name="Google Shape;225;p39"/>
          <p:cNvSpPr txBox="1"/>
          <p:nvPr/>
        </p:nvSpPr>
        <p:spPr>
          <a:xfrm>
            <a:off x="4253739" y="1953337"/>
            <a:ext cx="3968700" cy="586800"/>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rgbClr val="FF0000"/>
              </a:buClr>
              <a:buSzPts val="1800"/>
              <a:buFont typeface="Calibri"/>
              <a:buNone/>
            </a:pPr>
            <a:r>
              <a:rPr lang="en" sz="1800" b="0" i="0" u="none" strike="noStrike" cap="none">
                <a:solidFill>
                  <a:srgbClr val="FF0000"/>
                </a:solidFill>
                <a:latin typeface="Calibri"/>
                <a:ea typeface="Calibri"/>
                <a:cs typeface="Calibri"/>
                <a:sym typeface="Calibri"/>
              </a:rPr>
              <a:t>import sqlite3</a:t>
            </a:r>
            <a:endParaRPr sz="1100"/>
          </a:p>
          <a:p>
            <a:pPr marL="0" marR="0" lvl="0" indent="0" algn="l" rtl="0">
              <a:lnSpc>
                <a:spcPct val="90000"/>
              </a:lnSpc>
              <a:spcBef>
                <a:spcPts val="0"/>
              </a:spcBef>
              <a:spcAft>
                <a:spcPts val="0"/>
              </a:spcAft>
              <a:buClr>
                <a:srgbClr val="FF0000"/>
              </a:buClr>
              <a:buSzPts val="1800"/>
              <a:buFont typeface="Calibri"/>
              <a:buNone/>
            </a:pPr>
            <a:r>
              <a:rPr lang="en" sz="1800" b="0" i="0" u="none" strike="noStrike" cap="none">
                <a:solidFill>
                  <a:srgbClr val="FF0000"/>
                </a:solidFill>
                <a:latin typeface="Calibri"/>
                <a:ea typeface="Calibri"/>
                <a:cs typeface="Calibri"/>
                <a:sym typeface="Calibri"/>
              </a:rPr>
              <a:t>conn = sqlite3.connect('database.sqlite')</a:t>
            </a:r>
            <a:endParaRPr sz="1100"/>
          </a:p>
        </p:txBody>
      </p:sp>
      <p:sp>
        <p:nvSpPr>
          <p:cNvPr id="226" name="Google Shape;226;p39"/>
          <p:cNvSpPr/>
          <p:nvPr/>
        </p:nvSpPr>
        <p:spPr>
          <a:xfrm>
            <a:off x="343974" y="3261083"/>
            <a:ext cx="2208300" cy="17586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DataFrame Object</a:t>
            </a:r>
            <a:endParaRPr sz="1100"/>
          </a:p>
        </p:txBody>
      </p:sp>
      <p:sp>
        <p:nvSpPr>
          <p:cNvPr id="227" name="Google Shape;227;p39"/>
          <p:cNvSpPr txBox="1"/>
          <p:nvPr/>
        </p:nvSpPr>
        <p:spPr>
          <a:xfrm>
            <a:off x="4253740" y="3817855"/>
            <a:ext cx="3968700" cy="5205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FF0000"/>
              </a:buClr>
              <a:buSzPts val="1700"/>
              <a:buFont typeface="Calibri"/>
              <a:buNone/>
            </a:pPr>
            <a:r>
              <a:rPr lang="en" sz="1700" b="0" i="0" u="none" strike="noStrike" cap="none">
                <a:solidFill>
                  <a:srgbClr val="FF0000"/>
                </a:solidFill>
                <a:latin typeface="Calibri"/>
                <a:ea typeface="Calibri"/>
                <a:cs typeface="Calibri"/>
                <a:sym typeface="Calibri"/>
              </a:rPr>
              <a:t>COUNTRY_df = pd.read_sql_query("select * from COUNTRY;", conn)</a:t>
            </a:r>
            <a:endParaRPr sz="1100"/>
          </a:p>
        </p:txBody>
      </p:sp>
      <p:sp>
        <p:nvSpPr>
          <p:cNvPr id="228" name="Google Shape;228;p39"/>
          <p:cNvSpPr/>
          <p:nvPr/>
        </p:nvSpPr>
        <p:spPr>
          <a:xfrm>
            <a:off x="2924561" y="384657"/>
            <a:ext cx="714300" cy="7101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29" name="Google Shape;229;p39"/>
          <p:cNvSpPr/>
          <p:nvPr/>
        </p:nvSpPr>
        <p:spPr>
          <a:xfrm>
            <a:off x="2924561" y="3721743"/>
            <a:ext cx="714300" cy="7101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txBox="1">
            <a:spLocks noGrp="1"/>
          </p:cNvSpPr>
          <p:nvPr>
            <p:ph type="title"/>
          </p:nvPr>
        </p:nvSpPr>
        <p:spPr>
          <a:xfrm>
            <a:off x="4253740" y="554119"/>
            <a:ext cx="2165700" cy="3786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2200"/>
              <a:buFont typeface="Calibri"/>
              <a:buNone/>
            </a:pPr>
            <a:r>
              <a:rPr lang="en" sz="2200"/>
              <a:t> </a:t>
            </a:r>
            <a:r>
              <a:rPr lang="en" sz="2200">
                <a:solidFill>
                  <a:srgbClr val="FF0000"/>
                </a:solidFill>
              </a:rPr>
              <a:t>database.sqlite</a:t>
            </a:r>
            <a:endParaRPr sz="2200">
              <a:solidFill>
                <a:srgbClr val="FF0000"/>
              </a:solidFill>
            </a:endParaRPr>
          </a:p>
        </p:txBody>
      </p:sp>
      <p:sp>
        <p:nvSpPr>
          <p:cNvPr id="235" name="Google Shape;235;p40"/>
          <p:cNvSpPr/>
          <p:nvPr/>
        </p:nvSpPr>
        <p:spPr>
          <a:xfrm>
            <a:off x="343974" y="342901"/>
            <a:ext cx="2092800" cy="7935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Kaggle</a:t>
            </a:r>
            <a:endParaRPr sz="1100"/>
          </a:p>
        </p:txBody>
      </p:sp>
      <p:sp>
        <p:nvSpPr>
          <p:cNvPr id="236" name="Google Shape;236;p40"/>
          <p:cNvSpPr/>
          <p:nvPr/>
        </p:nvSpPr>
        <p:spPr>
          <a:xfrm>
            <a:off x="343974" y="1682686"/>
            <a:ext cx="2092800" cy="12516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Jupyter Notebook</a:t>
            </a:r>
            <a:endParaRPr sz="1100"/>
          </a:p>
        </p:txBody>
      </p:sp>
      <p:sp>
        <p:nvSpPr>
          <p:cNvPr id="237" name="Google Shape;237;p40"/>
          <p:cNvSpPr/>
          <p:nvPr/>
        </p:nvSpPr>
        <p:spPr>
          <a:xfrm>
            <a:off x="2924561" y="1953337"/>
            <a:ext cx="714300" cy="7101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8" name="Google Shape;238;p40"/>
          <p:cNvSpPr txBox="1"/>
          <p:nvPr/>
        </p:nvSpPr>
        <p:spPr>
          <a:xfrm>
            <a:off x="4253739" y="1953337"/>
            <a:ext cx="3968700" cy="586800"/>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rgbClr val="FF0000"/>
              </a:buClr>
              <a:buSzPts val="1800"/>
              <a:buFont typeface="Calibri"/>
              <a:buNone/>
            </a:pPr>
            <a:r>
              <a:rPr lang="en" sz="1800" b="0" i="0" u="none" strike="noStrike" cap="none">
                <a:solidFill>
                  <a:srgbClr val="FF0000"/>
                </a:solidFill>
                <a:latin typeface="Calibri"/>
                <a:ea typeface="Calibri"/>
                <a:cs typeface="Calibri"/>
                <a:sym typeface="Calibri"/>
              </a:rPr>
              <a:t>import sqlite3</a:t>
            </a:r>
            <a:endParaRPr sz="1100"/>
          </a:p>
          <a:p>
            <a:pPr marL="0" marR="0" lvl="0" indent="0" algn="l" rtl="0">
              <a:lnSpc>
                <a:spcPct val="90000"/>
              </a:lnSpc>
              <a:spcBef>
                <a:spcPts val="0"/>
              </a:spcBef>
              <a:spcAft>
                <a:spcPts val="0"/>
              </a:spcAft>
              <a:buClr>
                <a:srgbClr val="FF0000"/>
              </a:buClr>
              <a:buSzPts val="1800"/>
              <a:buFont typeface="Calibri"/>
              <a:buNone/>
            </a:pPr>
            <a:r>
              <a:rPr lang="en" sz="1800" b="0" i="0" u="none" strike="noStrike" cap="none">
                <a:solidFill>
                  <a:srgbClr val="FF0000"/>
                </a:solidFill>
                <a:latin typeface="Calibri"/>
                <a:ea typeface="Calibri"/>
                <a:cs typeface="Calibri"/>
                <a:sym typeface="Calibri"/>
              </a:rPr>
              <a:t>conn = sqlite3.connect('database.sqlite')</a:t>
            </a:r>
            <a:endParaRPr sz="1100"/>
          </a:p>
        </p:txBody>
      </p:sp>
      <p:sp>
        <p:nvSpPr>
          <p:cNvPr id="239" name="Google Shape;239;p40"/>
          <p:cNvSpPr/>
          <p:nvPr/>
        </p:nvSpPr>
        <p:spPr>
          <a:xfrm>
            <a:off x="343974" y="3261083"/>
            <a:ext cx="2208300" cy="17586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DataFrame Object</a:t>
            </a:r>
            <a:endParaRPr sz="1100"/>
          </a:p>
        </p:txBody>
      </p:sp>
      <p:sp>
        <p:nvSpPr>
          <p:cNvPr id="240" name="Google Shape;240;p40"/>
          <p:cNvSpPr txBox="1"/>
          <p:nvPr/>
        </p:nvSpPr>
        <p:spPr>
          <a:xfrm>
            <a:off x="4253740" y="3817855"/>
            <a:ext cx="3968700" cy="520500"/>
          </a:xfrm>
          <a:prstGeom prst="rect">
            <a:avLst/>
          </a:prstGeom>
          <a:noFill/>
          <a:ln>
            <a:noFill/>
          </a:ln>
        </p:spPr>
        <p:txBody>
          <a:bodyPr spcFirstLastPara="1" wrap="square" lIns="68575" tIns="34275" rIns="68575" bIns="34275" anchor="b" anchorCtr="0">
            <a:noAutofit/>
          </a:bodyPr>
          <a:lstStyle/>
          <a:p>
            <a:pPr marL="0" marR="0" lvl="0" indent="0" algn="l" rtl="0">
              <a:lnSpc>
                <a:spcPct val="80000"/>
              </a:lnSpc>
              <a:spcBef>
                <a:spcPts val="0"/>
              </a:spcBef>
              <a:spcAft>
                <a:spcPts val="0"/>
              </a:spcAft>
              <a:buClr>
                <a:srgbClr val="FF0000"/>
              </a:buClr>
              <a:buSzPts val="1700"/>
              <a:buFont typeface="Calibri"/>
              <a:buNone/>
            </a:pPr>
            <a:r>
              <a:rPr lang="en" sz="1700" b="0" i="0" u="none" strike="noStrike" cap="none">
                <a:solidFill>
                  <a:srgbClr val="FF0000"/>
                </a:solidFill>
                <a:latin typeface="Calibri"/>
                <a:ea typeface="Calibri"/>
                <a:cs typeface="Calibri"/>
                <a:sym typeface="Calibri"/>
              </a:rPr>
              <a:t>COUNTRY_df = pd.read_sql_query("select * from COUNTRY;", conn)</a:t>
            </a:r>
            <a:endParaRPr sz="1100"/>
          </a:p>
        </p:txBody>
      </p:sp>
      <p:sp>
        <p:nvSpPr>
          <p:cNvPr id="241" name="Google Shape;241;p40"/>
          <p:cNvSpPr/>
          <p:nvPr/>
        </p:nvSpPr>
        <p:spPr>
          <a:xfrm>
            <a:off x="2924561" y="384657"/>
            <a:ext cx="714300" cy="7101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2" name="Google Shape;242;p40"/>
          <p:cNvSpPr/>
          <p:nvPr/>
        </p:nvSpPr>
        <p:spPr>
          <a:xfrm>
            <a:off x="2924561" y="3721743"/>
            <a:ext cx="714300" cy="71010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p:nvPr/>
        </p:nvSpPr>
        <p:spPr>
          <a:xfrm>
            <a:off x="190744" y="211992"/>
            <a:ext cx="1795800" cy="1053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COUNTRY</a:t>
            </a:r>
            <a:endParaRPr sz="1100"/>
          </a:p>
        </p:txBody>
      </p:sp>
      <p:sp>
        <p:nvSpPr>
          <p:cNvPr id="248" name="Google Shape;248;p41"/>
          <p:cNvSpPr/>
          <p:nvPr/>
        </p:nvSpPr>
        <p:spPr>
          <a:xfrm>
            <a:off x="6606861" y="211992"/>
            <a:ext cx="1795800" cy="1053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LEAGUE</a:t>
            </a:r>
            <a:endParaRPr sz="1100"/>
          </a:p>
        </p:txBody>
      </p:sp>
      <p:pic>
        <p:nvPicPr>
          <p:cNvPr id="249" name="Google Shape;249;p41"/>
          <p:cNvPicPr preferRelativeResize="0"/>
          <p:nvPr/>
        </p:nvPicPr>
        <p:blipFill rotWithShape="1">
          <a:blip r:embed="rId3">
            <a:alphaModFix/>
          </a:blip>
          <a:srcRect/>
          <a:stretch/>
        </p:blipFill>
        <p:spPr>
          <a:xfrm>
            <a:off x="6076481" y="1515950"/>
            <a:ext cx="2983879" cy="3371783"/>
          </a:xfrm>
          <a:prstGeom prst="rect">
            <a:avLst/>
          </a:prstGeom>
          <a:noFill/>
          <a:ln>
            <a:noFill/>
          </a:ln>
        </p:spPr>
      </p:pic>
      <p:pic>
        <p:nvPicPr>
          <p:cNvPr id="250" name="Google Shape;250;p41"/>
          <p:cNvPicPr preferRelativeResize="0"/>
          <p:nvPr/>
        </p:nvPicPr>
        <p:blipFill rotWithShape="1">
          <a:blip r:embed="rId4">
            <a:alphaModFix/>
          </a:blip>
          <a:srcRect/>
          <a:stretch/>
        </p:blipFill>
        <p:spPr>
          <a:xfrm>
            <a:off x="448803" y="1586650"/>
            <a:ext cx="1279688" cy="3375555"/>
          </a:xfrm>
          <a:prstGeom prst="rect">
            <a:avLst/>
          </a:prstGeom>
          <a:noFill/>
          <a:ln>
            <a:noFill/>
          </a:ln>
        </p:spPr>
      </p:pic>
      <p:sp>
        <p:nvSpPr>
          <p:cNvPr id="251" name="Google Shape;251;p41"/>
          <p:cNvSpPr/>
          <p:nvPr/>
        </p:nvSpPr>
        <p:spPr>
          <a:xfrm>
            <a:off x="3167034" y="211881"/>
            <a:ext cx="1795800" cy="1053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TEAM</a:t>
            </a:r>
            <a:endParaRPr sz="1100"/>
          </a:p>
        </p:txBody>
      </p:sp>
      <p:sp>
        <p:nvSpPr>
          <p:cNvPr id="252" name="Google Shape;252;p41"/>
          <p:cNvSpPr/>
          <p:nvPr/>
        </p:nvSpPr>
        <p:spPr>
          <a:xfrm>
            <a:off x="2117048" y="1436201"/>
            <a:ext cx="3895800" cy="3676500"/>
          </a:xfrm>
          <a:prstGeom prst="rect">
            <a:avLst/>
          </a:prstGeom>
          <a:solidFill>
            <a:schemeClr val="lt1"/>
          </a:solidFill>
          <a:ln w="19050" cap="flat" cmpd="sng">
            <a:solidFill>
              <a:schemeClr val="accent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53" name="Google Shape;253;p41"/>
          <p:cNvPicPr preferRelativeResize="0"/>
          <p:nvPr/>
        </p:nvPicPr>
        <p:blipFill rotWithShape="1">
          <a:blip r:embed="rId5">
            <a:alphaModFix/>
          </a:blip>
          <a:srcRect/>
          <a:stretch/>
        </p:blipFill>
        <p:spPr>
          <a:xfrm>
            <a:off x="2180705" y="1515950"/>
            <a:ext cx="3768463" cy="33717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p:nvPr/>
        </p:nvSpPr>
        <p:spPr>
          <a:xfrm>
            <a:off x="3677439" y="252757"/>
            <a:ext cx="1795800" cy="1053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MATCH</a:t>
            </a:r>
            <a:endParaRPr sz="1100"/>
          </a:p>
        </p:txBody>
      </p:sp>
      <p:pic>
        <p:nvPicPr>
          <p:cNvPr id="259" name="Google Shape;259;p42"/>
          <p:cNvPicPr preferRelativeResize="0"/>
          <p:nvPr/>
        </p:nvPicPr>
        <p:blipFill rotWithShape="1">
          <a:blip r:embed="rId3">
            <a:alphaModFix/>
          </a:blip>
          <a:srcRect/>
          <a:stretch/>
        </p:blipFill>
        <p:spPr>
          <a:xfrm>
            <a:off x="700631" y="1387183"/>
            <a:ext cx="7749423" cy="37563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p:nvPr/>
        </p:nvSpPr>
        <p:spPr>
          <a:xfrm>
            <a:off x="6888636" y="2572038"/>
            <a:ext cx="1929900" cy="11172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Some other team </a:t>
            </a:r>
            <a:endParaRPr sz="1100"/>
          </a:p>
        </p:txBody>
      </p:sp>
      <p:sp>
        <p:nvSpPr>
          <p:cNvPr id="265" name="Google Shape;265;p43"/>
          <p:cNvSpPr/>
          <p:nvPr/>
        </p:nvSpPr>
        <p:spPr>
          <a:xfrm>
            <a:off x="2991831" y="523486"/>
            <a:ext cx="1929900" cy="11172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Team’s</a:t>
            </a:r>
            <a:endParaRPr sz="1100"/>
          </a:p>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game 1</a:t>
            </a:r>
            <a:endParaRPr sz="1100"/>
          </a:p>
        </p:txBody>
      </p:sp>
      <p:sp>
        <p:nvSpPr>
          <p:cNvPr id="266" name="Google Shape;266;p43"/>
          <p:cNvSpPr/>
          <p:nvPr/>
        </p:nvSpPr>
        <p:spPr>
          <a:xfrm>
            <a:off x="5201828" y="816896"/>
            <a:ext cx="1407000" cy="530400"/>
          </a:xfrm>
          <a:prstGeom prst="lef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67" name="Google Shape;267;p43"/>
          <p:cNvSpPr/>
          <p:nvPr/>
        </p:nvSpPr>
        <p:spPr>
          <a:xfrm>
            <a:off x="2991831" y="2572038"/>
            <a:ext cx="1929900" cy="11172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Team’s</a:t>
            </a:r>
            <a:endParaRPr sz="1100"/>
          </a:p>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game 2</a:t>
            </a:r>
            <a:endParaRPr sz="1100"/>
          </a:p>
        </p:txBody>
      </p:sp>
      <p:sp>
        <p:nvSpPr>
          <p:cNvPr id="268" name="Google Shape;268;p43"/>
          <p:cNvSpPr/>
          <p:nvPr/>
        </p:nvSpPr>
        <p:spPr>
          <a:xfrm>
            <a:off x="6888636" y="523486"/>
            <a:ext cx="1929900" cy="11172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Dominant Team</a:t>
            </a:r>
            <a:endParaRPr sz="1100"/>
          </a:p>
        </p:txBody>
      </p:sp>
      <p:sp>
        <p:nvSpPr>
          <p:cNvPr id="269" name="Google Shape;269;p43"/>
          <p:cNvSpPr/>
          <p:nvPr/>
        </p:nvSpPr>
        <p:spPr>
          <a:xfrm>
            <a:off x="325224" y="523486"/>
            <a:ext cx="2386800" cy="1359900"/>
          </a:xfrm>
          <a:prstGeom prst="roundRect">
            <a:avLst>
              <a:gd name="adj" fmla="val 16667"/>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For every game against Dominant team  …</a:t>
            </a:r>
            <a:endParaRPr sz="1100"/>
          </a:p>
        </p:txBody>
      </p:sp>
      <p:sp>
        <p:nvSpPr>
          <p:cNvPr id="270" name="Google Shape;270;p43"/>
          <p:cNvSpPr/>
          <p:nvPr/>
        </p:nvSpPr>
        <p:spPr>
          <a:xfrm>
            <a:off x="325225" y="2450667"/>
            <a:ext cx="2386800" cy="1359900"/>
          </a:xfrm>
          <a:prstGeom prst="roundRect">
            <a:avLst>
              <a:gd name="adj" fmla="val 16667"/>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 what happened in the next game?</a:t>
            </a:r>
            <a:endParaRPr sz="1100"/>
          </a:p>
        </p:txBody>
      </p:sp>
      <p:sp>
        <p:nvSpPr>
          <p:cNvPr id="271" name="Google Shape;271;p43"/>
          <p:cNvSpPr/>
          <p:nvPr/>
        </p:nvSpPr>
        <p:spPr>
          <a:xfrm>
            <a:off x="3795023" y="4199641"/>
            <a:ext cx="4220400" cy="640200"/>
          </a:xfrm>
          <a:prstGeom prst="roundRect">
            <a:avLst>
              <a:gd name="adj" fmla="val 16667"/>
            </a:avLst>
          </a:prstGeom>
          <a:solidFill>
            <a:schemeClr val="dk1"/>
          </a:solidFill>
          <a:ln w="12700"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Win Loss or Tie?  By how much?  </a:t>
            </a:r>
            <a:endParaRPr sz="1100"/>
          </a:p>
        </p:txBody>
      </p:sp>
      <p:sp>
        <p:nvSpPr>
          <p:cNvPr id="272" name="Google Shape;272;p43"/>
          <p:cNvSpPr/>
          <p:nvPr/>
        </p:nvSpPr>
        <p:spPr>
          <a:xfrm rot="10800000">
            <a:off x="5201778" y="2899132"/>
            <a:ext cx="1407000" cy="1007100"/>
          </a:xfrm>
          <a:prstGeom prst="leftRigh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txBox="1">
            <a:spLocks noGrp="1"/>
          </p:cNvSpPr>
          <p:nvPr>
            <p:ph type="title"/>
          </p:nvPr>
        </p:nvSpPr>
        <p:spPr>
          <a:xfrm>
            <a:off x="1682972" y="143142"/>
            <a:ext cx="58053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a:t>Split out Home And Away Games</a:t>
            </a:r>
            <a:endParaRPr/>
          </a:p>
        </p:txBody>
      </p:sp>
      <p:sp>
        <p:nvSpPr>
          <p:cNvPr id="278" name="Google Shape;278;p44"/>
          <p:cNvSpPr/>
          <p:nvPr/>
        </p:nvSpPr>
        <p:spPr>
          <a:xfrm>
            <a:off x="1325770" y="3076216"/>
            <a:ext cx="1711200" cy="1347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HOME_df</a:t>
            </a:r>
            <a:endParaRPr sz="2100" b="0" i="0" u="none" strike="noStrike" cap="none">
              <a:solidFill>
                <a:schemeClr val="lt1"/>
              </a:solidFill>
              <a:latin typeface="Calibri"/>
              <a:ea typeface="Calibri"/>
              <a:cs typeface="Calibri"/>
              <a:sym typeface="Calibri"/>
            </a:endParaRPr>
          </a:p>
        </p:txBody>
      </p:sp>
      <p:sp>
        <p:nvSpPr>
          <p:cNvPr id="279" name="Google Shape;279;p44"/>
          <p:cNvSpPr/>
          <p:nvPr/>
        </p:nvSpPr>
        <p:spPr>
          <a:xfrm>
            <a:off x="6443254" y="3076216"/>
            <a:ext cx="1639200" cy="13152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1" i="0" u="none" strike="noStrike" cap="none">
                <a:solidFill>
                  <a:schemeClr val="lt1"/>
                </a:solidFill>
                <a:latin typeface="Calibri"/>
                <a:ea typeface="Calibri"/>
                <a:cs typeface="Calibri"/>
                <a:sym typeface="Calibri"/>
              </a:rPr>
              <a:t>AWAY_df</a:t>
            </a:r>
            <a:endParaRPr sz="2100" b="1" i="0" u="none" strike="noStrike" cap="none">
              <a:solidFill>
                <a:schemeClr val="lt1"/>
              </a:solidFill>
              <a:latin typeface="Calibri"/>
              <a:ea typeface="Calibri"/>
              <a:cs typeface="Calibri"/>
              <a:sym typeface="Calibri"/>
            </a:endParaRPr>
          </a:p>
        </p:txBody>
      </p:sp>
      <p:sp>
        <p:nvSpPr>
          <p:cNvPr id="280" name="Google Shape;280;p44"/>
          <p:cNvSpPr/>
          <p:nvPr/>
        </p:nvSpPr>
        <p:spPr>
          <a:xfrm>
            <a:off x="3759011" y="1266848"/>
            <a:ext cx="1795800" cy="1053600"/>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0" i="0" u="none" strike="noStrike" cap="none">
                <a:solidFill>
                  <a:schemeClr val="lt1"/>
                </a:solidFill>
                <a:latin typeface="Calibri"/>
                <a:ea typeface="Calibri"/>
                <a:cs typeface="Calibri"/>
                <a:sym typeface="Calibri"/>
              </a:rPr>
              <a:t>MATCH</a:t>
            </a:r>
            <a:endParaRPr sz="1100"/>
          </a:p>
        </p:txBody>
      </p:sp>
      <p:sp>
        <p:nvSpPr>
          <p:cNvPr id="281" name="Google Shape;281;p44"/>
          <p:cNvSpPr/>
          <p:nvPr/>
        </p:nvSpPr>
        <p:spPr>
          <a:xfrm rot="8198953">
            <a:off x="2711215" y="2442916"/>
            <a:ext cx="1098238" cy="585949"/>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2" name="Google Shape;282;p44"/>
          <p:cNvSpPr/>
          <p:nvPr/>
        </p:nvSpPr>
        <p:spPr>
          <a:xfrm rot="2184970">
            <a:off x="5549107" y="2414925"/>
            <a:ext cx="1098634" cy="58567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p:nvPr/>
        </p:nvSpPr>
        <p:spPr>
          <a:xfrm>
            <a:off x="268585" y="132429"/>
            <a:ext cx="1711200" cy="1347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0" i="0" u="none" strike="noStrike" cap="none">
                <a:solidFill>
                  <a:schemeClr val="lt1"/>
                </a:solidFill>
                <a:latin typeface="Calibri"/>
                <a:ea typeface="Calibri"/>
                <a:cs typeface="Calibri"/>
                <a:sym typeface="Calibri"/>
              </a:rPr>
              <a:t>HOME_df</a:t>
            </a:r>
            <a:endParaRPr sz="2100" b="0" i="0" u="none" strike="noStrike" cap="none">
              <a:solidFill>
                <a:schemeClr val="lt1"/>
              </a:solidFill>
              <a:latin typeface="Calibri"/>
              <a:ea typeface="Calibri"/>
              <a:cs typeface="Calibri"/>
              <a:sym typeface="Calibri"/>
            </a:endParaRPr>
          </a:p>
        </p:txBody>
      </p:sp>
      <p:sp>
        <p:nvSpPr>
          <p:cNvPr id="288" name="Google Shape;288;p45"/>
          <p:cNvSpPr/>
          <p:nvPr/>
        </p:nvSpPr>
        <p:spPr>
          <a:xfrm>
            <a:off x="7204435" y="164129"/>
            <a:ext cx="1639200" cy="13152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1" i="0" u="none" strike="noStrike" cap="none">
                <a:solidFill>
                  <a:schemeClr val="lt1"/>
                </a:solidFill>
                <a:latin typeface="Calibri"/>
                <a:ea typeface="Calibri"/>
                <a:cs typeface="Calibri"/>
                <a:sym typeface="Calibri"/>
              </a:rPr>
              <a:t>AWAY_df</a:t>
            </a:r>
            <a:endParaRPr sz="2100" b="1" i="0" u="none" strike="noStrike" cap="none">
              <a:solidFill>
                <a:schemeClr val="lt1"/>
              </a:solidFill>
              <a:latin typeface="Calibri"/>
              <a:ea typeface="Calibri"/>
              <a:cs typeface="Calibri"/>
              <a:sym typeface="Calibri"/>
            </a:endParaRPr>
          </a:p>
        </p:txBody>
      </p:sp>
      <p:sp>
        <p:nvSpPr>
          <p:cNvPr id="289" name="Google Shape;289;p45"/>
          <p:cNvSpPr txBox="1"/>
          <p:nvPr/>
        </p:nvSpPr>
        <p:spPr>
          <a:xfrm>
            <a:off x="5013985" y="1479168"/>
            <a:ext cx="42492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0" i="0" u="none" strike="noStrike" cap="none">
                <a:solidFill>
                  <a:schemeClr val="dk1"/>
                </a:solidFill>
                <a:latin typeface="Calibri"/>
                <a:ea typeface="Calibri"/>
                <a:cs typeface="Calibri"/>
                <a:sym typeface="Calibri"/>
              </a:rPr>
              <a:t>away_team_goal - home_team_goal</a:t>
            </a:r>
            <a:endParaRPr sz="2100" b="0" i="0" u="none" strike="noStrike" cap="none">
              <a:solidFill>
                <a:schemeClr val="dk1"/>
              </a:solidFill>
              <a:latin typeface="Calibri"/>
              <a:ea typeface="Calibri"/>
              <a:cs typeface="Calibri"/>
              <a:sym typeface="Calibri"/>
            </a:endParaRPr>
          </a:p>
        </p:txBody>
      </p:sp>
      <p:sp>
        <p:nvSpPr>
          <p:cNvPr id="290" name="Google Shape;290;p45"/>
          <p:cNvSpPr txBox="1"/>
          <p:nvPr/>
        </p:nvSpPr>
        <p:spPr>
          <a:xfrm>
            <a:off x="143482" y="1479168"/>
            <a:ext cx="4249200" cy="3924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100" b="0" i="0" u="none" strike="noStrike" cap="none">
                <a:solidFill>
                  <a:schemeClr val="dk1"/>
                </a:solidFill>
                <a:latin typeface="Calibri"/>
                <a:ea typeface="Calibri"/>
                <a:cs typeface="Calibri"/>
                <a:sym typeface="Calibri"/>
              </a:rPr>
              <a:t>home_team_goal - away_team_goal</a:t>
            </a:r>
            <a:endParaRPr sz="2100" b="0" i="0" u="none" strike="noStrike" cap="none">
              <a:solidFill>
                <a:schemeClr val="dk1"/>
              </a:solidFill>
              <a:latin typeface="Calibri"/>
              <a:ea typeface="Calibri"/>
              <a:cs typeface="Calibri"/>
              <a:sym typeface="Calibri"/>
            </a:endParaRPr>
          </a:p>
        </p:txBody>
      </p:sp>
      <p:sp>
        <p:nvSpPr>
          <p:cNvPr id="291" name="Google Shape;291;p45"/>
          <p:cNvSpPr txBox="1"/>
          <p:nvPr/>
        </p:nvSpPr>
        <p:spPr>
          <a:xfrm>
            <a:off x="3157021" y="4345426"/>
            <a:ext cx="2972700" cy="9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100" b="0" i="0" u="none" strike="noStrike" cap="none">
                <a:solidFill>
                  <a:srgbClr val="FF0000"/>
                </a:solidFill>
                <a:latin typeface="Calibri"/>
                <a:ea typeface="Calibri"/>
                <a:cs typeface="Calibri"/>
                <a:sym typeface="Calibri"/>
              </a:rPr>
              <a:t>frames = [HOME, AWAY]</a:t>
            </a:r>
            <a:endParaRPr sz="1100"/>
          </a:p>
          <a:p>
            <a:pPr marL="0" marR="0" lvl="0" indent="0" algn="l" rtl="0">
              <a:spcBef>
                <a:spcPts val="0"/>
              </a:spcBef>
              <a:spcAft>
                <a:spcPts val="0"/>
              </a:spcAft>
              <a:buNone/>
            </a:pPr>
            <a:r>
              <a:rPr lang="en" sz="2100">
                <a:solidFill>
                  <a:srgbClr val="FF0000"/>
                </a:solidFill>
                <a:latin typeface="Calibri"/>
                <a:ea typeface="Calibri"/>
                <a:cs typeface="Calibri"/>
                <a:sym typeface="Calibri"/>
              </a:rPr>
              <a:t>pd.concat(frames)</a:t>
            </a:r>
            <a:endParaRPr sz="1100"/>
          </a:p>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92" name="Google Shape;292;p45"/>
          <p:cNvSpPr/>
          <p:nvPr/>
        </p:nvSpPr>
        <p:spPr>
          <a:xfrm>
            <a:off x="3643680" y="2848718"/>
            <a:ext cx="1640700" cy="14043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b="1">
                <a:solidFill>
                  <a:schemeClr val="lt1"/>
                </a:solidFill>
                <a:latin typeface="Calibri"/>
                <a:ea typeface="Calibri"/>
                <a:cs typeface="Calibri"/>
                <a:sym typeface="Calibri"/>
              </a:rPr>
              <a:t>ALL GAMES</a:t>
            </a:r>
            <a:endParaRPr sz="2100" b="1">
              <a:solidFill>
                <a:schemeClr val="lt1"/>
              </a:solidFill>
              <a:latin typeface="Calibri"/>
              <a:ea typeface="Calibri"/>
              <a:cs typeface="Calibri"/>
              <a:sym typeface="Calibri"/>
            </a:endParaRPr>
          </a:p>
        </p:txBody>
      </p:sp>
      <p:sp>
        <p:nvSpPr>
          <p:cNvPr id="293" name="Google Shape;293;p45"/>
          <p:cNvSpPr/>
          <p:nvPr/>
        </p:nvSpPr>
        <p:spPr>
          <a:xfrm rot="2184970">
            <a:off x="2650024" y="2515556"/>
            <a:ext cx="1098634" cy="58567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94" name="Google Shape;294;p45"/>
          <p:cNvSpPr/>
          <p:nvPr/>
        </p:nvSpPr>
        <p:spPr>
          <a:xfrm rot="8198953">
            <a:off x="5195334" y="2485068"/>
            <a:ext cx="1098238" cy="585949"/>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95" name="Google Shape;295;p45"/>
          <p:cNvSpPr/>
          <p:nvPr/>
        </p:nvSpPr>
        <p:spPr>
          <a:xfrm>
            <a:off x="4364254" y="1479168"/>
            <a:ext cx="704100" cy="4830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100">
                <a:solidFill>
                  <a:schemeClr val="lt1"/>
                </a:solidFill>
                <a:latin typeface="Calibri"/>
                <a:ea typeface="Calibri"/>
                <a:cs typeface="Calibri"/>
                <a:sym typeface="Calibri"/>
              </a:rPr>
              <a:t>DIFF </a:t>
            </a:r>
            <a:endParaRPr sz="110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Oswald</vt:lpstr>
      <vt:lpstr>Average</vt:lpstr>
      <vt:lpstr>Arial</vt:lpstr>
      <vt:lpstr>Calibri</vt:lpstr>
      <vt:lpstr>Slate</vt:lpstr>
      <vt:lpstr>Office Theme</vt:lpstr>
      <vt:lpstr>Office Theme</vt:lpstr>
      <vt:lpstr>PowerPoint Presentation</vt:lpstr>
      <vt:lpstr>Question:  How do teams fare in the next game after playing the dominant team? Are teams with better records more likely to beat the dominant team?  Are they more likely to win the next game?   Has playing the dominant team changed their odds in the next game?  Data &amp; Methodology Kaggle Database of 11 European Soccer Leagues along with their EA Sports’ FIFA players’ ratings and results of 25k matches from 2008 to 2016. Tables include Country, Leagues, Matches, Players, Player Attributes, Team Attributes Focused on 2015-16 season, which was most recent in database.  Could easily have looked at earlier seasons.</vt:lpstr>
      <vt:lpstr> database.sqlite</vt:lpstr>
      <vt:lpstr> database.sqlite</vt:lpstr>
      <vt:lpstr>PowerPoint Presentation</vt:lpstr>
      <vt:lpstr>PowerPoint Presentation</vt:lpstr>
      <vt:lpstr>PowerPoint Presentation</vt:lpstr>
      <vt:lpstr>Split out Home And Away Games</vt:lpstr>
      <vt:lpstr>PowerPoint Presentation</vt:lpstr>
      <vt:lpstr>The tricky part - getting the next game: Step 1 – Copy and sort the data</vt:lpstr>
      <vt:lpstr>Step 2 – Shift the data to see two consecutive games in one row</vt:lpstr>
      <vt:lpstr>PowerPoint Presentation</vt:lpstr>
      <vt:lpstr>PowerPoint Presentation</vt:lpstr>
      <vt:lpstr>PowerPoint Presentation</vt:lpstr>
      <vt:lpstr>W/L/T against Dominant Team and in the Following Game </vt:lpstr>
      <vt:lpstr>Teams’ Performance against Dom &amp; in Next Game</vt:lpstr>
      <vt:lpstr>s (pie chart) </vt:lpstr>
      <vt:lpstr>PowerPoint Presentation</vt:lpstr>
      <vt:lpstr>PowerPoint Presentation</vt:lpstr>
      <vt:lpstr>What we should/could have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Shalesh Kumbhat</dc:creator>
  <cp:lastModifiedBy>Shalesh Kumbhat</cp:lastModifiedBy>
  <cp:revision>1</cp:revision>
  <dcterms:modified xsi:type="dcterms:W3CDTF">2019-10-12T11:10:14Z</dcterms:modified>
</cp:coreProperties>
</file>