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7" r:id="rId9"/>
    <p:sldId id="262" r:id="rId10"/>
    <p:sldId id="264" r:id="rId11"/>
    <p:sldId id="268" r:id="rId12"/>
    <p:sldId id="279" r:id="rId13"/>
    <p:sldId id="274" r:id="rId14"/>
    <p:sldId id="269" r:id="rId15"/>
    <p:sldId id="272" r:id="rId16"/>
    <p:sldId id="271" r:id="rId17"/>
    <p:sldId id="273" r:id="rId18"/>
    <p:sldId id="270" r:id="rId19"/>
    <p:sldId id="276" r:id="rId20"/>
    <p:sldId id="275" r:id="rId21"/>
    <p:sldId id="277" r:id="rId22"/>
    <p:sldId id="278" r:id="rId23"/>
    <p:sldId id="280" r:id="rId24"/>
    <p:sldId id="281" r:id="rId25"/>
    <p:sldId id="282" r:id="rId26"/>
    <p:sldId id="284" r:id="rId27"/>
    <p:sldId id="2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8"/>
    <p:restoredTop sz="96654"/>
  </p:normalViewPr>
  <p:slideViewPr>
    <p:cSldViewPr snapToGrid="0">
      <p:cViewPr varScale="1">
        <p:scale>
          <a:sx n="126" d="100"/>
          <a:sy n="12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9/13/23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Cz4OMemCcA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youtube.com/playlist?list=PLZYkt7161wELcsaukVK5pgK8TBT-lM9f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8tpSG6Q2H0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AsNTP8Kwu80&amp;t=589s" TargetMode="Externa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1.png"/><Relationship Id="rId4" Type="http://schemas.openxmlformats.org/officeDocument/2006/relationships/hyperlink" Target="https://github.com/ShalevBenDavid/Traffic-Classification-Research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22B-04F4-F889-0C2F-A58F9A836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דו״ח תוצאות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36C6-DC49-DEC6-69D7-8658F0BB1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he-IL" dirty="0"/>
              <a:t>מגישים: שליו,</a:t>
            </a:r>
            <a:r>
              <a:rPr lang="en-US" dirty="0"/>
              <a:t> </a:t>
            </a:r>
            <a:r>
              <a:rPr lang="he-IL" dirty="0"/>
              <a:t>עמית</a:t>
            </a:r>
            <a:r>
              <a:rPr lang="en-US" dirty="0"/>
              <a:t>,</a:t>
            </a:r>
            <a:r>
              <a:rPr lang="he-IL" dirty="0"/>
              <a:t> מוחמד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09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15510"/>
            <a:ext cx="9601200" cy="3026979"/>
          </a:xfrm>
        </p:spPr>
        <p:txBody>
          <a:bodyPr>
            <a:normAutofit/>
          </a:bodyPr>
          <a:lstStyle/>
          <a:p>
            <a:pPr algn="ctr"/>
            <a:r>
              <a:rPr lang="he-IL" sz="9600" b="1" dirty="0">
                <a:solidFill>
                  <a:schemeClr val="accent3">
                    <a:lumMod val="50000"/>
                  </a:schemeClr>
                </a:solidFill>
              </a:rPr>
              <a:t>הקוד</a:t>
            </a:r>
            <a:endParaRPr lang="en-IL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 descr="coding logo design template 4908595 Vector Art at Vecteezy">
            <a:extLst>
              <a:ext uri="{FF2B5EF4-FFF2-40B4-BE49-F238E27FC236}">
                <a16:creationId xmlns:a16="http://schemas.microsoft.com/office/drawing/2014/main" id="{D9ADBD45-DE7D-B239-0228-72113DF4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46" y1="43490" x2="28646" y2="43490"/>
                        <a14:foregroundMark x1="49531" y1="42604" x2="49531" y2="42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0" t="18461" r="11795" b="35385"/>
          <a:stretch/>
        </p:blipFill>
        <p:spPr bwMode="auto">
          <a:xfrm>
            <a:off x="5377899" y="5516217"/>
            <a:ext cx="1436202" cy="10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8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C9C846-5677-645C-26E2-CF7BA74B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41" y="1295512"/>
            <a:ext cx="7230968" cy="5212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33DE0-E028-785E-E6FE-6C1962F75C7E}"/>
              </a:ext>
            </a:extLst>
          </p:cNvPr>
          <p:cNvSpPr txBox="1"/>
          <p:nvPr/>
        </p:nvSpPr>
        <p:spPr>
          <a:xfrm>
            <a:off x="4771697" y="447295"/>
            <a:ext cx="282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/>
              <a:t>סינון על פי כמות פקטות</a:t>
            </a:r>
            <a:endParaRPr lang="en-IL" sz="24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7431B57-9869-5FD9-A3E4-64699ABFEA59}"/>
              </a:ext>
            </a:extLst>
          </p:cNvPr>
          <p:cNvSpPr/>
          <p:nvPr/>
        </p:nvSpPr>
        <p:spPr>
          <a:xfrm>
            <a:off x="9819982" y="2066084"/>
            <a:ext cx="457200" cy="111318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56FD9-002F-304A-9C98-C3FED3C3C8FB}"/>
              </a:ext>
            </a:extLst>
          </p:cNvPr>
          <p:cNvSpPr/>
          <p:nvPr/>
        </p:nvSpPr>
        <p:spPr>
          <a:xfrm>
            <a:off x="10277183" y="2398547"/>
            <a:ext cx="16324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מעבר על כל ה-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sessions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בדאטה של ה-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QUIC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94EB1D8-B901-B5BD-39DB-8A458249DF77}"/>
              </a:ext>
            </a:extLst>
          </p:cNvPr>
          <p:cNvSpPr/>
          <p:nvPr/>
        </p:nvSpPr>
        <p:spPr>
          <a:xfrm>
            <a:off x="9819983" y="3429000"/>
            <a:ext cx="457200" cy="380065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58DA1-2E17-A898-D9EC-1CE946DB7E24}"/>
              </a:ext>
            </a:extLst>
          </p:cNvPr>
          <p:cNvSpPr/>
          <p:nvPr/>
        </p:nvSpPr>
        <p:spPr>
          <a:xfrm>
            <a:off x="10227813" y="3403588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המרת כל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ל-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 DF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ולקיחת 150 שורות (פקטות) בלבד</a:t>
            </a:r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46808A4-4D4B-F5B5-88FD-FE73E69A1FBA}"/>
              </a:ext>
            </a:extLst>
          </p:cNvPr>
          <p:cNvSpPr/>
          <p:nvPr/>
        </p:nvSpPr>
        <p:spPr>
          <a:xfrm>
            <a:off x="9819982" y="3951648"/>
            <a:ext cx="457200" cy="115889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422F1-FC77-3130-723D-9F58DB280955}"/>
              </a:ext>
            </a:extLst>
          </p:cNvPr>
          <p:cNvSpPr/>
          <p:nvPr/>
        </p:nvSpPr>
        <p:spPr>
          <a:xfrm>
            <a:off x="10179009" y="4408629"/>
            <a:ext cx="182880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שמירת העמודות כפיצ׳רים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D589846-9854-3673-226F-4D9BE0AA3969}"/>
              </a:ext>
            </a:extLst>
          </p:cNvPr>
          <p:cNvSpPr/>
          <p:nvPr/>
        </p:nvSpPr>
        <p:spPr>
          <a:xfrm>
            <a:off x="9819982" y="5253125"/>
            <a:ext cx="457200" cy="783037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21EC1-4B6B-BCFB-2D68-D79DE6D5CD24}"/>
              </a:ext>
            </a:extLst>
          </p:cNvPr>
          <p:cNvSpPr/>
          <p:nvPr/>
        </p:nvSpPr>
        <p:spPr>
          <a:xfrm>
            <a:off x="10179010" y="5429199"/>
            <a:ext cx="182880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ה-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לאוסף</a:t>
            </a:r>
            <a:b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(בתנאי שיש בו פקטות)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5D147-3FEB-AE55-0F2B-312088008FD8}"/>
              </a:ext>
            </a:extLst>
          </p:cNvPr>
          <p:cNvSpPr/>
          <p:nvPr/>
        </p:nvSpPr>
        <p:spPr>
          <a:xfrm>
            <a:off x="8268238" y="3490175"/>
            <a:ext cx="907960" cy="3355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312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20BCF-F6BF-B106-7766-03C26D74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07" y="923723"/>
            <a:ext cx="6894786" cy="5683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3C8510-542C-6388-C666-4B1B51CD1C2F}"/>
              </a:ext>
            </a:extLst>
          </p:cNvPr>
          <p:cNvSpPr txBox="1"/>
          <p:nvPr/>
        </p:nvSpPr>
        <p:spPr>
          <a:xfrm>
            <a:off x="4682359" y="251061"/>
            <a:ext cx="282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/>
              <a:t>סינון על פי טווח זמנים</a:t>
            </a:r>
            <a:endParaRPr lang="en-IL" sz="2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834C0D9-9730-4EE0-A55F-C0C0A45FC070}"/>
              </a:ext>
            </a:extLst>
          </p:cNvPr>
          <p:cNvSpPr/>
          <p:nvPr/>
        </p:nvSpPr>
        <p:spPr>
          <a:xfrm>
            <a:off x="9634858" y="1589250"/>
            <a:ext cx="457200" cy="809297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B15768-6478-DEAE-D16B-7A3DD19DDBCF}"/>
              </a:ext>
            </a:extLst>
          </p:cNvPr>
          <p:cNvSpPr/>
          <p:nvPr/>
        </p:nvSpPr>
        <p:spPr>
          <a:xfrm>
            <a:off x="10179009" y="1778454"/>
            <a:ext cx="16324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מעבר על כל ה-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sessions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בדאטה של ה-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QUIC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50E9C-9BAD-C106-B32B-774EB969CAAB}"/>
              </a:ext>
            </a:extLst>
          </p:cNvPr>
          <p:cNvSpPr/>
          <p:nvPr/>
        </p:nvSpPr>
        <p:spPr>
          <a:xfrm>
            <a:off x="10080835" y="2405744"/>
            <a:ext cx="204462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המרת כל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ל-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 DF</a:t>
            </a:r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(הפרדת הפיצ׳רים ב-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\t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0EEDCC3-240E-B3B2-0920-0F057C79D615}"/>
              </a:ext>
            </a:extLst>
          </p:cNvPr>
          <p:cNvSpPr/>
          <p:nvPr/>
        </p:nvSpPr>
        <p:spPr>
          <a:xfrm>
            <a:off x="9634858" y="2836631"/>
            <a:ext cx="457200" cy="905116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5FADE-D404-89C1-A0C1-5F84E9DA980F}"/>
              </a:ext>
            </a:extLst>
          </p:cNvPr>
          <p:cNvSpPr/>
          <p:nvPr/>
        </p:nvSpPr>
        <p:spPr>
          <a:xfrm>
            <a:off x="10048582" y="3166648"/>
            <a:ext cx="182880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שמירת העמודות כפיצ׳רים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E08D63-BF88-C053-A739-F34E231A29E1}"/>
              </a:ext>
            </a:extLst>
          </p:cNvPr>
          <p:cNvSpPr/>
          <p:nvPr/>
        </p:nvSpPr>
        <p:spPr>
          <a:xfrm>
            <a:off x="9623636" y="4037211"/>
            <a:ext cx="457200" cy="42224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1D83E-EA0D-C124-AAD7-CC4BF42AE8D5}"/>
              </a:ext>
            </a:extLst>
          </p:cNvPr>
          <p:cNvSpPr/>
          <p:nvPr/>
        </p:nvSpPr>
        <p:spPr>
          <a:xfrm>
            <a:off x="4411014" y="4636394"/>
            <a:ext cx="2163651" cy="3477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AEB0CA7-EB19-503B-8ECE-2A83A94937AD}"/>
              </a:ext>
            </a:extLst>
          </p:cNvPr>
          <p:cNvSpPr/>
          <p:nvPr/>
        </p:nvSpPr>
        <p:spPr>
          <a:xfrm>
            <a:off x="9634858" y="4599137"/>
            <a:ext cx="457200" cy="106089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76E8F-CCA5-EE34-1AE6-BFAAA211E5E6}"/>
              </a:ext>
            </a:extLst>
          </p:cNvPr>
          <p:cNvSpPr/>
          <p:nvPr/>
        </p:nvSpPr>
        <p:spPr>
          <a:xfrm>
            <a:off x="10244458" y="4269928"/>
            <a:ext cx="182880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המרת העמודות ל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Frame</a:t>
            </a:r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16945-2881-EF83-13BD-119391136F7C}"/>
              </a:ext>
            </a:extLst>
          </p:cNvPr>
          <p:cNvSpPr/>
          <p:nvPr/>
        </p:nvSpPr>
        <p:spPr>
          <a:xfrm>
            <a:off x="10244458" y="4984124"/>
            <a:ext cx="182880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 פקטה ל-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רק אם לא עברו יותר מ-2 שניות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E07AA22-19D3-24CB-85CF-5761C795D764}"/>
              </a:ext>
            </a:extLst>
          </p:cNvPr>
          <p:cNvSpPr/>
          <p:nvPr/>
        </p:nvSpPr>
        <p:spPr>
          <a:xfrm>
            <a:off x="9634858" y="5823348"/>
            <a:ext cx="457200" cy="42109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AC0C34-B64D-984F-0326-479024F9C74E}"/>
              </a:ext>
            </a:extLst>
          </p:cNvPr>
          <p:cNvSpPr/>
          <p:nvPr/>
        </p:nvSpPr>
        <p:spPr>
          <a:xfrm>
            <a:off x="10179009" y="5823348"/>
            <a:ext cx="182880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ה-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לאוסף</a:t>
            </a:r>
            <a:b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(בתנאי שיש בו פקטות)</a:t>
            </a:r>
            <a:endParaRPr lang="en-US" sz="11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1B7DE5-5F5C-26C9-C537-6C0EB3CEB234}"/>
              </a:ext>
            </a:extLst>
          </p:cNvPr>
          <p:cNvCxnSpPr>
            <a:cxnSpLocks/>
          </p:cNvCxnSpPr>
          <p:nvPr/>
        </p:nvCxnSpPr>
        <p:spPr>
          <a:xfrm flipV="1">
            <a:off x="8147544" y="2550017"/>
            <a:ext cx="1944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5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2AE79-9B8C-5EAB-2C57-CA7A066F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57" y="1524398"/>
            <a:ext cx="7102086" cy="31441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688A63-C108-D2CA-F9D5-5DC74349727E}"/>
              </a:ext>
            </a:extLst>
          </p:cNvPr>
          <p:cNvSpPr/>
          <p:nvPr/>
        </p:nvSpPr>
        <p:spPr>
          <a:xfrm>
            <a:off x="10013324" y="2142317"/>
            <a:ext cx="204462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חבר את כל 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DF’s-</a:t>
            </a:r>
            <a:r>
              <a:rPr lang="he-IL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אחד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633E81-1A52-0195-FCCF-C464CFA038FC}"/>
              </a:ext>
            </a:extLst>
          </p:cNvPr>
          <p:cNvCxnSpPr>
            <a:cxnSpLocks/>
          </p:cNvCxnSpPr>
          <p:nvPr/>
        </p:nvCxnSpPr>
        <p:spPr>
          <a:xfrm>
            <a:off x="6826103" y="2266683"/>
            <a:ext cx="318722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5F8BF4F-F393-7CF3-8A47-A1DDEB9F5FEA}"/>
              </a:ext>
            </a:extLst>
          </p:cNvPr>
          <p:cNvSpPr/>
          <p:nvPr/>
        </p:nvSpPr>
        <p:spPr>
          <a:xfrm>
            <a:off x="9723391" y="2416462"/>
            <a:ext cx="457200" cy="106082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FF90E-685F-F93B-FC77-164A13B54321}"/>
              </a:ext>
            </a:extLst>
          </p:cNvPr>
          <p:cNvSpPr/>
          <p:nvPr/>
        </p:nvSpPr>
        <p:spPr>
          <a:xfrm>
            <a:off x="10074442" y="2816067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נרמל את ה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פיצ׳רים לטווח (1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0)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7EE1041-F3CB-0338-0B24-AAEEFE9EE4FB}"/>
              </a:ext>
            </a:extLst>
          </p:cNvPr>
          <p:cNvSpPr/>
          <p:nvPr/>
        </p:nvSpPr>
        <p:spPr>
          <a:xfrm>
            <a:off x="9723391" y="3607772"/>
            <a:ext cx="457200" cy="67486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4A8D6F-FAE2-6CE7-7CA3-44EEEE47A56F}"/>
              </a:ext>
            </a:extLst>
          </p:cNvPr>
          <p:cNvSpPr/>
          <p:nvPr/>
        </p:nvSpPr>
        <p:spPr>
          <a:xfrm>
            <a:off x="10180591" y="3780324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יצירת רשימה של סדרות זמן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F2000-BE30-AF72-E037-F0DAE339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47645"/>
            <a:ext cx="7772400" cy="4962709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7F4A79EB-5066-49C4-DA2B-254983B36DF9}"/>
              </a:ext>
            </a:extLst>
          </p:cNvPr>
          <p:cNvSpPr/>
          <p:nvPr/>
        </p:nvSpPr>
        <p:spPr>
          <a:xfrm>
            <a:off x="10155652" y="2754138"/>
            <a:ext cx="457200" cy="67486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39270-B81D-D953-16E4-48CDE4C018E5}"/>
              </a:ext>
            </a:extLst>
          </p:cNvPr>
          <p:cNvSpPr/>
          <p:nvPr/>
        </p:nvSpPr>
        <p:spPr>
          <a:xfrm>
            <a:off x="10313594" y="2876125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פיצול הדאטה ל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30%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55F49F7-6697-AB0F-6EF9-47F43F5F3627}"/>
              </a:ext>
            </a:extLst>
          </p:cNvPr>
          <p:cNvSpPr/>
          <p:nvPr/>
        </p:nvSpPr>
        <p:spPr>
          <a:xfrm>
            <a:off x="10155652" y="4254088"/>
            <a:ext cx="396510" cy="43088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81E1D-06D6-7973-6E03-5EE5735BBAFB}"/>
              </a:ext>
            </a:extLst>
          </p:cNvPr>
          <p:cNvSpPr/>
          <p:nvPr/>
        </p:nvSpPr>
        <p:spPr>
          <a:xfrm>
            <a:off x="10297005" y="4338727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קידוד ה-</a:t>
            </a:r>
            <a:r>
              <a:rPr lang="en-US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B9E38EC-CF39-C818-0847-75DAEC928250}"/>
              </a:ext>
            </a:extLst>
          </p:cNvPr>
          <p:cNvSpPr/>
          <p:nvPr/>
        </p:nvSpPr>
        <p:spPr>
          <a:xfrm>
            <a:off x="10155652" y="4909898"/>
            <a:ext cx="396510" cy="43088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CC469-B05C-DF76-A9BE-D5E0C1166774}"/>
              </a:ext>
            </a:extLst>
          </p:cNvPr>
          <p:cNvSpPr/>
          <p:nvPr/>
        </p:nvSpPr>
        <p:spPr>
          <a:xfrm>
            <a:off x="10384252" y="4994537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המרת</a:t>
            </a:r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ה-</a:t>
            </a:r>
            <a:r>
              <a:rPr lang="en-US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r>
              <a:rPr lang="he-IL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לערכים נומריים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19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15510"/>
            <a:ext cx="9601200" cy="3026979"/>
          </a:xfrm>
        </p:spPr>
        <p:txBody>
          <a:bodyPr>
            <a:normAutofit/>
          </a:bodyPr>
          <a:lstStyle/>
          <a:p>
            <a:pPr algn="ctr"/>
            <a:r>
              <a:rPr lang="en-IL" sz="11500" b="1" dirty="0">
                <a:solidFill>
                  <a:schemeClr val="accent3">
                    <a:lumMod val="50000"/>
                  </a:schemeClr>
                </a:solidFill>
              </a:rPr>
              <a:t>CNN</a:t>
            </a:r>
          </a:p>
        </p:txBody>
      </p:sp>
      <p:pic>
        <p:nvPicPr>
          <p:cNvPr id="1026" name="Picture 2" descr="coding logo design template 4908595 Vector Art at Vecteezy">
            <a:extLst>
              <a:ext uri="{FF2B5EF4-FFF2-40B4-BE49-F238E27FC236}">
                <a16:creationId xmlns:a16="http://schemas.microsoft.com/office/drawing/2014/main" id="{D9ADBD45-DE7D-B239-0228-72113DF4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46" y1="43490" x2="28646" y2="43490"/>
                        <a14:foregroundMark x1="49531" y1="42604" x2="49531" y2="42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0" t="18461" r="11795" b="35385"/>
          <a:stretch/>
        </p:blipFill>
        <p:spPr bwMode="auto">
          <a:xfrm>
            <a:off x="5377899" y="5516217"/>
            <a:ext cx="1436202" cy="10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8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AA117A-0BEE-C7D1-C167-C0130095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479185"/>
            <a:ext cx="7768673" cy="5896800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202BB2F7-83BF-E999-D392-F4D56F637B13}"/>
              </a:ext>
            </a:extLst>
          </p:cNvPr>
          <p:cNvSpPr/>
          <p:nvPr/>
        </p:nvSpPr>
        <p:spPr>
          <a:xfrm>
            <a:off x="10078278" y="1505910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E73CB-ED3B-6B38-C5AA-9E965BE9007A}"/>
              </a:ext>
            </a:extLst>
          </p:cNvPr>
          <p:cNvSpPr/>
          <p:nvPr/>
        </p:nvSpPr>
        <p:spPr>
          <a:xfrm>
            <a:off x="10134945" y="1619954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שכבות למודל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0A16C-D90F-83DD-6B76-F00D0D3D6683}"/>
              </a:ext>
            </a:extLst>
          </p:cNvPr>
          <p:cNvSpPr/>
          <p:nvPr/>
        </p:nvSpPr>
        <p:spPr>
          <a:xfrm>
            <a:off x="10134945" y="1135098"/>
            <a:ext cx="204462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אתחול מודל סדרתי בעל שכבות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2EF858-CF07-ED7F-A13C-1957D66C5B55}"/>
              </a:ext>
            </a:extLst>
          </p:cNvPr>
          <p:cNvCxnSpPr>
            <a:cxnSpLocks/>
          </p:cNvCxnSpPr>
          <p:nvPr/>
        </p:nvCxnSpPr>
        <p:spPr>
          <a:xfrm>
            <a:off x="4410895" y="1263249"/>
            <a:ext cx="5895983" cy="35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3F424-19E9-4E8C-A75D-178D0A5848C7}"/>
              </a:ext>
            </a:extLst>
          </p:cNvPr>
          <p:cNvCxnSpPr>
            <a:cxnSpLocks/>
          </p:cNvCxnSpPr>
          <p:nvPr/>
        </p:nvCxnSpPr>
        <p:spPr>
          <a:xfrm>
            <a:off x="4410894" y="2101282"/>
            <a:ext cx="5895983" cy="35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9058E02-EF09-D3A3-661A-B76ADD089DC3}"/>
              </a:ext>
            </a:extLst>
          </p:cNvPr>
          <p:cNvSpPr/>
          <p:nvPr/>
        </p:nvSpPr>
        <p:spPr>
          <a:xfrm>
            <a:off x="10078278" y="1885838"/>
            <a:ext cx="218708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שכבה להמרת התוצאות של השכבות הקודמות לווקטור חד ממדי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1E22B-F6E0-12FF-D434-DF7E521E0BC1}"/>
              </a:ext>
            </a:extLst>
          </p:cNvPr>
          <p:cNvCxnSpPr>
            <a:cxnSpLocks/>
          </p:cNvCxnSpPr>
          <p:nvPr/>
        </p:nvCxnSpPr>
        <p:spPr>
          <a:xfrm>
            <a:off x="5795746" y="2422699"/>
            <a:ext cx="4511131" cy="274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198FB-9730-53AE-4305-D7FB67EBD19E}"/>
              </a:ext>
            </a:extLst>
          </p:cNvPr>
          <p:cNvSpPr/>
          <p:nvPr/>
        </p:nvSpPr>
        <p:spPr>
          <a:xfrm>
            <a:off x="10078278" y="2316725"/>
            <a:ext cx="218708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שכבה סופית לסיווג	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478E32A-C733-CCFB-7D7D-F9D296CCE7A3}"/>
              </a:ext>
            </a:extLst>
          </p:cNvPr>
          <p:cNvSpPr/>
          <p:nvPr/>
        </p:nvSpPr>
        <p:spPr>
          <a:xfrm>
            <a:off x="10078278" y="2694466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13D258-290F-8B46-5EF5-6EAA053E65C9}"/>
              </a:ext>
            </a:extLst>
          </p:cNvPr>
          <p:cNvSpPr/>
          <p:nvPr/>
        </p:nvSpPr>
        <p:spPr>
          <a:xfrm>
            <a:off x="10134945" y="2808510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קימפול המודל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96F001-7D96-540E-412E-4E7B9E002189}"/>
              </a:ext>
            </a:extLst>
          </p:cNvPr>
          <p:cNvSpPr/>
          <p:nvPr/>
        </p:nvSpPr>
        <p:spPr>
          <a:xfrm>
            <a:off x="10078278" y="3214266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E7807-7A86-315D-F902-BA20D2A0B836}"/>
              </a:ext>
            </a:extLst>
          </p:cNvPr>
          <p:cNvSpPr/>
          <p:nvPr/>
        </p:nvSpPr>
        <p:spPr>
          <a:xfrm>
            <a:off x="10208495" y="3277599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עצירה מוקדמת</a:t>
            </a:r>
          </a:p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במקרה שאין שיפור בזמן אימון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03C955F-99B3-3407-0E8D-3F23353A6B1C}"/>
              </a:ext>
            </a:extLst>
          </p:cNvPr>
          <p:cNvSpPr/>
          <p:nvPr/>
        </p:nvSpPr>
        <p:spPr>
          <a:xfrm>
            <a:off x="10018642" y="3872454"/>
            <a:ext cx="457200" cy="1285955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2A8E2-DC3F-450B-22BA-F4F7F1F8B9B8}"/>
              </a:ext>
            </a:extLst>
          </p:cNvPr>
          <p:cNvSpPr/>
          <p:nvPr/>
        </p:nvSpPr>
        <p:spPr>
          <a:xfrm>
            <a:off x="10078278" y="4299987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התחלת אימון המודל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עם 50 סיבובים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67A3C65-8497-ED1D-0B6B-12F25009FCD4}"/>
              </a:ext>
            </a:extLst>
          </p:cNvPr>
          <p:cNvSpPr/>
          <p:nvPr/>
        </p:nvSpPr>
        <p:spPr>
          <a:xfrm>
            <a:off x="10075309" y="5296373"/>
            <a:ext cx="457200" cy="8584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B8A1EB-F492-973D-0388-3261C82BE65C}"/>
              </a:ext>
            </a:extLst>
          </p:cNvPr>
          <p:cNvSpPr/>
          <p:nvPr/>
        </p:nvSpPr>
        <p:spPr>
          <a:xfrm>
            <a:off x="10134945" y="5507458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חישוב ביצועי המודל</a:t>
            </a:r>
          </a:p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והדפסת התוצאות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70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15510"/>
            <a:ext cx="9601200" cy="3026979"/>
          </a:xfrm>
        </p:spPr>
        <p:txBody>
          <a:bodyPr>
            <a:normAutofit/>
          </a:bodyPr>
          <a:lstStyle/>
          <a:p>
            <a:pPr algn="ctr"/>
            <a:r>
              <a:rPr lang="en-IL" sz="11500" b="1" dirty="0">
                <a:solidFill>
                  <a:schemeClr val="accent3">
                    <a:lumMod val="50000"/>
                  </a:schemeClr>
                </a:solidFill>
              </a:rPr>
              <a:t>LSTM</a:t>
            </a:r>
          </a:p>
        </p:txBody>
      </p:sp>
      <p:pic>
        <p:nvPicPr>
          <p:cNvPr id="1026" name="Picture 2" descr="coding logo design template 4908595 Vector Art at Vecteezy">
            <a:extLst>
              <a:ext uri="{FF2B5EF4-FFF2-40B4-BE49-F238E27FC236}">
                <a16:creationId xmlns:a16="http://schemas.microsoft.com/office/drawing/2014/main" id="{D9ADBD45-DE7D-B239-0228-72113DF4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46" y1="43490" x2="28646" y2="43490"/>
                        <a14:foregroundMark x1="49531" y1="42604" x2="49531" y2="42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0" t="18461" r="11795" b="35385"/>
          <a:stretch/>
        </p:blipFill>
        <p:spPr bwMode="auto">
          <a:xfrm>
            <a:off x="5377899" y="5516217"/>
            <a:ext cx="1436202" cy="10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83E06-2EB6-2415-30AA-B4C99C30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3700"/>
            <a:ext cx="7772400" cy="595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E3B6CE-0E0B-A843-71F8-88228E223333}"/>
              </a:ext>
            </a:extLst>
          </p:cNvPr>
          <p:cNvSpPr/>
          <p:nvPr/>
        </p:nvSpPr>
        <p:spPr>
          <a:xfrm>
            <a:off x="10147377" y="1202018"/>
            <a:ext cx="204462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אתחול מודל סדרתי בעל שכבות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0F185E-5C0D-A84E-3830-0E2FB3CA8D26}"/>
              </a:ext>
            </a:extLst>
          </p:cNvPr>
          <p:cNvCxnSpPr>
            <a:cxnSpLocks/>
          </p:cNvCxnSpPr>
          <p:nvPr/>
        </p:nvCxnSpPr>
        <p:spPr>
          <a:xfrm>
            <a:off x="4639495" y="1332823"/>
            <a:ext cx="569720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49153876-5871-0844-E39A-E9F2CE72FDD9}"/>
              </a:ext>
            </a:extLst>
          </p:cNvPr>
          <p:cNvSpPr/>
          <p:nvPr/>
        </p:nvSpPr>
        <p:spPr>
          <a:xfrm>
            <a:off x="10090710" y="2228707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F0083-67E3-A513-A5A6-4CCE1C848FD1}"/>
              </a:ext>
            </a:extLst>
          </p:cNvPr>
          <p:cNvSpPr/>
          <p:nvPr/>
        </p:nvSpPr>
        <p:spPr>
          <a:xfrm>
            <a:off x="10147377" y="2342751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קימפול המודל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471E3C-3816-3729-0C3A-70804E95D147}"/>
              </a:ext>
            </a:extLst>
          </p:cNvPr>
          <p:cNvSpPr/>
          <p:nvPr/>
        </p:nvSpPr>
        <p:spPr>
          <a:xfrm>
            <a:off x="10090710" y="2804664"/>
            <a:ext cx="457200" cy="461913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A29C3-C42C-674B-1E4D-14F420942057}"/>
              </a:ext>
            </a:extLst>
          </p:cNvPr>
          <p:cNvSpPr/>
          <p:nvPr/>
        </p:nvSpPr>
        <p:spPr>
          <a:xfrm>
            <a:off x="10220927" y="2867997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עצירה מוקדמת</a:t>
            </a:r>
          </a:p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במקרה שאין שיפור בזמן אימון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0FC4D71-6590-FA61-435B-0C3A8C4D8B33}"/>
              </a:ext>
            </a:extLst>
          </p:cNvPr>
          <p:cNvSpPr/>
          <p:nvPr/>
        </p:nvSpPr>
        <p:spPr>
          <a:xfrm>
            <a:off x="10047985" y="3657009"/>
            <a:ext cx="457200" cy="129267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4BDAC-B684-E7F0-B6AA-E4815374AE0B}"/>
              </a:ext>
            </a:extLst>
          </p:cNvPr>
          <p:cNvSpPr/>
          <p:nvPr/>
        </p:nvSpPr>
        <p:spPr>
          <a:xfrm>
            <a:off x="10090710" y="4081393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התחלת אימון המודל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עם 50 סיבובים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7493245-F15D-AD95-7197-6D44A37EF167}"/>
              </a:ext>
            </a:extLst>
          </p:cNvPr>
          <p:cNvSpPr/>
          <p:nvPr/>
        </p:nvSpPr>
        <p:spPr>
          <a:xfrm>
            <a:off x="10047985" y="5316765"/>
            <a:ext cx="457200" cy="64197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5C69F0-5B0E-7767-69F6-DF48284395FE}"/>
              </a:ext>
            </a:extLst>
          </p:cNvPr>
          <p:cNvSpPr/>
          <p:nvPr/>
        </p:nvSpPr>
        <p:spPr>
          <a:xfrm>
            <a:off x="10090710" y="5440538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חישוב ביצועי המודל</a:t>
            </a:r>
          </a:p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והדפסת התוצאות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E79297-536D-066B-B397-95A89040396D}"/>
              </a:ext>
            </a:extLst>
          </p:cNvPr>
          <p:cNvCxnSpPr>
            <a:cxnSpLocks/>
          </p:cNvCxnSpPr>
          <p:nvPr/>
        </p:nvCxnSpPr>
        <p:spPr>
          <a:xfrm>
            <a:off x="6262885" y="1924834"/>
            <a:ext cx="407381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ED1A8-14F6-9365-29CF-0112B6416977}"/>
              </a:ext>
            </a:extLst>
          </p:cNvPr>
          <p:cNvSpPr/>
          <p:nvPr/>
        </p:nvSpPr>
        <p:spPr>
          <a:xfrm>
            <a:off x="10076146" y="1791307"/>
            <a:ext cx="218708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שכבה סופית לסיווג	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2E3AF4-CD68-547D-9963-632724A62DE9}"/>
              </a:ext>
            </a:extLst>
          </p:cNvPr>
          <p:cNvCxnSpPr>
            <a:cxnSpLocks/>
          </p:cNvCxnSpPr>
          <p:nvPr/>
        </p:nvCxnSpPr>
        <p:spPr>
          <a:xfrm>
            <a:off x="6792972" y="1709486"/>
            <a:ext cx="35437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40E1DB-9893-D54C-5AE2-9B4C7AB7C848}"/>
              </a:ext>
            </a:extLst>
          </p:cNvPr>
          <p:cNvSpPr/>
          <p:nvPr/>
        </p:nvSpPr>
        <p:spPr>
          <a:xfrm>
            <a:off x="10090710" y="1575843"/>
            <a:ext cx="218708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שכבת 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עם 32 תאים</a:t>
            </a:r>
          </a:p>
        </p:txBody>
      </p:sp>
    </p:spTree>
    <p:extLst>
      <p:ext uri="{BB962C8B-B14F-4D97-AF65-F5344CB8AC3E}">
        <p14:creationId xmlns:p14="http://schemas.microsoft.com/office/powerpoint/2010/main" val="202469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15510"/>
            <a:ext cx="9601200" cy="3026979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en-US" sz="9600" b="1" dirty="0">
                <a:solidFill>
                  <a:schemeClr val="accent3">
                    <a:lumMod val="50000"/>
                  </a:schemeClr>
                </a:solidFill>
              </a:rPr>
              <a:t>Transformers</a:t>
            </a:r>
            <a:endParaRPr lang="en-IL" sz="9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 descr="coding logo design template 4908595 Vector Art at Vecteezy">
            <a:extLst>
              <a:ext uri="{FF2B5EF4-FFF2-40B4-BE49-F238E27FC236}">
                <a16:creationId xmlns:a16="http://schemas.microsoft.com/office/drawing/2014/main" id="{D9ADBD45-DE7D-B239-0228-72113DF44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646" y1="43490" x2="28646" y2="43490"/>
                        <a14:foregroundMark x1="49531" y1="42604" x2="49531" y2="42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0" t="18461" r="11795" b="35385"/>
          <a:stretch/>
        </p:blipFill>
        <p:spPr bwMode="auto">
          <a:xfrm>
            <a:off x="5377899" y="5516217"/>
            <a:ext cx="1436202" cy="10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6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למידה תיאורטית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(09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06):</a:t>
            </a:r>
            <a:endParaRPr lang="en-I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A15E-1A93-7E11-F0A5-C9D43FE3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8496"/>
            <a:ext cx="9601200" cy="3988904"/>
          </a:xfrm>
        </p:spPr>
        <p:txBody>
          <a:bodyPr/>
          <a:lstStyle/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סרטונים של </a:t>
            </a:r>
            <a:r>
              <a:rPr lang="en-US" dirty="0"/>
              <a:t>StatQuest</a:t>
            </a:r>
            <a:r>
              <a:rPr lang="he-IL" dirty="0"/>
              <a:t> על </a:t>
            </a:r>
            <a:r>
              <a:rPr lang="en-US" dirty="0"/>
              <a:t>,</a:t>
            </a:r>
            <a:r>
              <a:rPr lang="he-IL" dirty="0"/>
              <a:t>R</a:t>
            </a:r>
            <a:r>
              <a:rPr lang="en-US" dirty="0"/>
              <a:t>NN</a:t>
            </a:r>
            <a:r>
              <a:rPr lang="he-IL" dirty="0"/>
              <a:t> </a:t>
            </a:r>
            <a:r>
              <a:rPr lang="en-US" dirty="0"/>
              <a:t>CNN</a:t>
            </a:r>
            <a:r>
              <a:rPr lang="he-IL" dirty="0"/>
              <a:t> ו-</a:t>
            </a:r>
            <a:r>
              <a:rPr lang="en-US" dirty="0"/>
              <a:t>LSTM</a:t>
            </a:r>
            <a:r>
              <a:rPr lang="he-IL" dirty="0"/>
              <a:t> (שיפור של R</a:t>
            </a:r>
            <a:r>
              <a:rPr lang="en-US" dirty="0"/>
              <a:t>NN</a:t>
            </a:r>
            <a:r>
              <a:rPr lang="he-IL" dirty="0"/>
              <a:t>)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סרטון הסבר של </a:t>
            </a: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Nachiketa Hebbar</a:t>
            </a:r>
            <a:r>
              <a:rPr lang="he-IL" dirty="0">
                <a:solidFill>
                  <a:srgbClr val="000000"/>
                </a:solidFill>
                <a:effectLst/>
                <a:latin typeface=".SF NS"/>
              </a:rPr>
              <a:t> על T</a:t>
            </a: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ime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Series Forcasting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עם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.LSTM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.SF NS"/>
              </a:rPr>
              <a:t>לקט הסרטונים של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Big DataNights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(בערך 4 סרטונים מהפלייליסט)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.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.SF NS"/>
              </a:rPr>
              <a:t>סרטון הסבר של </a:t>
            </a: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Umar Jamil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על מודל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Transformers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.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.SF NS"/>
              </a:rPr>
              <a:t>ביצענו 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Code Review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יחד עם עמית ועברנו על הקוד של ה-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LSTM</a:t>
            </a:r>
            <a:r>
              <a:rPr lang="he-IL" dirty="0">
                <a:solidFill>
                  <a:srgbClr val="000000"/>
                </a:solidFill>
                <a:latin typeface=".SF NS"/>
              </a:rPr>
              <a:t> וה-</a:t>
            </a:r>
            <a:r>
              <a:rPr lang="en-US" dirty="0">
                <a:solidFill>
                  <a:srgbClr val="000000"/>
                </a:solidFill>
                <a:latin typeface=".SF NS"/>
              </a:rPr>
              <a:t>.CNN</a:t>
            </a:r>
            <a:endParaRPr lang="en-US" dirty="0">
              <a:solidFill>
                <a:srgbClr val="000000"/>
              </a:solidFill>
              <a:effectLst/>
              <a:latin typeface=".SF NS"/>
            </a:endParaRPr>
          </a:p>
        </p:txBody>
      </p:sp>
      <p:pic>
        <p:nvPicPr>
          <p:cNvPr id="1030" name="Picture 6" descr="Book Logo PNG Transparent Images Free Download | Vector Files | Pngtree">
            <a:extLst>
              <a:ext uri="{FF2B5EF4-FFF2-40B4-BE49-F238E27FC236}">
                <a16:creationId xmlns:a16="http://schemas.microsoft.com/office/drawing/2014/main" id="{B0433324-E591-F35A-F973-C8757A269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49" t="31228" r="16885" b="29958"/>
          <a:stretch/>
        </p:blipFill>
        <p:spPr bwMode="auto">
          <a:xfrm>
            <a:off x="4934464" y="4758155"/>
            <a:ext cx="2323071" cy="14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hlinkClick r:id="rId4"/>
            <a:extLst>
              <a:ext uri="{FF2B5EF4-FFF2-40B4-BE49-F238E27FC236}">
                <a16:creationId xmlns:a16="http://schemas.microsoft.com/office/drawing/2014/main" id="{533AC566-4DB7-5D47-BD75-D7470853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970879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6"/>
            <a:extLst>
              <a:ext uri="{FF2B5EF4-FFF2-40B4-BE49-F238E27FC236}">
                <a16:creationId xmlns:a16="http://schemas.microsoft.com/office/drawing/2014/main" id="{9CF230EE-8527-3478-AF5F-3AEA4783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378384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hlinkClick r:id="rId7"/>
            <a:extLst>
              <a:ext uri="{FF2B5EF4-FFF2-40B4-BE49-F238E27FC236}">
                <a16:creationId xmlns:a16="http://schemas.microsoft.com/office/drawing/2014/main" id="{FCF1BA59-C32B-148E-9AEC-D4760267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830247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hlinkClick r:id="rId8"/>
            <a:extLst>
              <a:ext uri="{FF2B5EF4-FFF2-40B4-BE49-F238E27FC236}">
                <a16:creationId xmlns:a16="http://schemas.microsoft.com/office/drawing/2014/main" id="{F4F16610-5FBD-9FA2-D166-A0ED8C4A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253964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7C2A847C-1AF3-86CE-4DA2-A8BA0B2B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677681"/>
            <a:ext cx="248477" cy="2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8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F81B26-2CE4-ABEC-85A9-FEAEEAFF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08130"/>
            <a:ext cx="7772400" cy="5841739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C55E3A1D-E4A8-CCBC-2B94-9192644FD55B}"/>
              </a:ext>
            </a:extLst>
          </p:cNvPr>
          <p:cNvSpPr/>
          <p:nvPr/>
        </p:nvSpPr>
        <p:spPr>
          <a:xfrm>
            <a:off x="10067142" y="1391618"/>
            <a:ext cx="396510" cy="43088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D67B3-E0F4-4743-91D9-88B5031BAFF5}"/>
              </a:ext>
            </a:extLst>
          </p:cNvPr>
          <p:cNvSpPr/>
          <p:nvPr/>
        </p:nvSpPr>
        <p:spPr>
          <a:xfrm>
            <a:off x="10265397" y="1476257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קידוד ה-</a:t>
            </a:r>
            <a:r>
              <a:rPr lang="en-US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r>
              <a:rPr lang="he-IL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לערכים נומריים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6382D2D-52A7-9DF2-B746-A83C3A91A22D}"/>
              </a:ext>
            </a:extLst>
          </p:cNvPr>
          <p:cNvSpPr/>
          <p:nvPr/>
        </p:nvSpPr>
        <p:spPr>
          <a:xfrm>
            <a:off x="10067142" y="2998111"/>
            <a:ext cx="396510" cy="293555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77E79-D47B-D22C-D37B-2A13D177279A}"/>
              </a:ext>
            </a:extLst>
          </p:cNvPr>
          <p:cNvSpPr/>
          <p:nvPr/>
        </p:nvSpPr>
        <p:spPr>
          <a:xfrm>
            <a:off x="10208495" y="2020776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פיצול הדאטה ל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80%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20%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5CB0E3-E0C6-3BC6-DBF7-8069E6ABAD6F}"/>
              </a:ext>
            </a:extLst>
          </p:cNvPr>
          <p:cNvSpPr/>
          <p:nvPr/>
        </p:nvSpPr>
        <p:spPr>
          <a:xfrm>
            <a:off x="10067142" y="2068871"/>
            <a:ext cx="396510" cy="43088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9DD18-0295-4453-A68A-05D9DCC39519}"/>
              </a:ext>
            </a:extLst>
          </p:cNvPr>
          <p:cNvSpPr/>
          <p:nvPr/>
        </p:nvSpPr>
        <p:spPr>
          <a:xfrm>
            <a:off x="10265396" y="3800889"/>
            <a:ext cx="198350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פונקציה שמגדירה בלוק בודד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לקידוד 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10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הפלט הוא התוצאה של הפעלת השכבות הבאות לקל: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0" algn="ctr" defTabSz="457200" rtl="1" eaLnBrk="1" latinLnBrk="0" hangingPunct="1"/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DFECE-E82C-3001-2C05-8B774B4B1E0A}"/>
              </a:ext>
            </a:extLst>
          </p:cNvPr>
          <p:cNvSpPr/>
          <p:nvPr/>
        </p:nvSpPr>
        <p:spPr>
          <a:xfrm>
            <a:off x="9982200" y="4519424"/>
            <a:ext cx="2145361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נרמול שכבות.</a:t>
            </a:r>
            <a:endParaRPr lang="en-US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en-US" sz="10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.Multi head self attention</a:t>
            </a:r>
          </a:p>
          <a:p>
            <a:pPr marL="171450" indent="-1714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שכבה שמעבירה הלאה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44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0C403-D91B-32E3-5523-9A1BCA9E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2325"/>
            <a:ext cx="7772400" cy="6113349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06E7053-58E6-8138-0A66-A69C251B66BC}"/>
              </a:ext>
            </a:extLst>
          </p:cNvPr>
          <p:cNvSpPr/>
          <p:nvPr/>
        </p:nvSpPr>
        <p:spPr>
          <a:xfrm>
            <a:off x="10135722" y="952141"/>
            <a:ext cx="396510" cy="503606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F471D-122D-452A-6297-3F9F0A3C28E8}"/>
              </a:ext>
            </a:extLst>
          </p:cNvPr>
          <p:cNvSpPr/>
          <p:nvPr/>
        </p:nvSpPr>
        <p:spPr>
          <a:xfrm>
            <a:off x="10434338" y="3339368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פונקציה שבונה ומחזירה מודל</a:t>
            </a:r>
          </a:p>
        </p:txBody>
      </p:sp>
    </p:spTree>
    <p:extLst>
      <p:ext uri="{BB962C8B-B14F-4D97-AF65-F5344CB8AC3E}">
        <p14:creationId xmlns:p14="http://schemas.microsoft.com/office/powerpoint/2010/main" val="56757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DF8E1-18BE-4587-3838-31CA1F23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12" y="0"/>
            <a:ext cx="667117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01A1E-076E-D467-F698-A35451180BFB}"/>
              </a:ext>
            </a:extLst>
          </p:cNvPr>
          <p:cNvSpPr/>
          <p:nvPr/>
        </p:nvSpPr>
        <p:spPr>
          <a:xfrm>
            <a:off x="9715500" y="493127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משתנה המבוסס של הצורה של הדאטה המאומן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B995DF-6900-9A78-94D3-E7B553FE578A}"/>
              </a:ext>
            </a:extLst>
          </p:cNvPr>
          <p:cNvCxnSpPr>
            <a:cxnSpLocks/>
          </p:cNvCxnSpPr>
          <p:nvPr/>
        </p:nvCxnSpPr>
        <p:spPr>
          <a:xfrm>
            <a:off x="5606649" y="726155"/>
            <a:ext cx="41703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400C05-0FCB-24BE-AA7D-D63C9D50B674}"/>
              </a:ext>
            </a:extLst>
          </p:cNvPr>
          <p:cNvCxnSpPr>
            <a:cxnSpLocks/>
          </p:cNvCxnSpPr>
          <p:nvPr/>
        </p:nvCxnSpPr>
        <p:spPr>
          <a:xfrm>
            <a:off x="6312964" y="967296"/>
            <a:ext cx="346408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6C8711B-CF0B-DEC5-969A-6E281550004C}"/>
              </a:ext>
            </a:extLst>
          </p:cNvPr>
          <p:cNvSpPr/>
          <p:nvPr/>
        </p:nvSpPr>
        <p:spPr>
          <a:xfrm>
            <a:off x="9715499" y="814850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כמות ה-</a:t>
            </a:r>
            <a:r>
              <a:rPr lang="en-US" sz="10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endParaRPr lang="he-IL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5566CC-FC65-15D8-4C95-5DFA23BA49EF}"/>
              </a:ext>
            </a:extLst>
          </p:cNvPr>
          <p:cNvSpPr/>
          <p:nvPr/>
        </p:nvSpPr>
        <p:spPr>
          <a:xfrm>
            <a:off x="9573201" y="4750479"/>
            <a:ext cx="457200" cy="129267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F4C7B-B5BF-9DA1-F3E4-238566495EF8}"/>
              </a:ext>
            </a:extLst>
          </p:cNvPr>
          <p:cNvSpPr/>
          <p:nvPr/>
        </p:nvSpPr>
        <p:spPr>
          <a:xfrm>
            <a:off x="9615926" y="5174863"/>
            <a:ext cx="198350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התחלת אימון המודל</a:t>
            </a:r>
          </a:p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עם </a:t>
            </a:r>
            <a:r>
              <a:rPr lang="en-US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סיבובים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01B2F70-391C-A594-24ED-006253E6E92F}"/>
              </a:ext>
            </a:extLst>
          </p:cNvPr>
          <p:cNvSpPr/>
          <p:nvPr/>
        </p:nvSpPr>
        <p:spPr>
          <a:xfrm>
            <a:off x="9615926" y="6152205"/>
            <a:ext cx="457200" cy="315329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7E764-A1D4-3962-0901-E5527E3207D0}"/>
              </a:ext>
            </a:extLst>
          </p:cNvPr>
          <p:cNvSpPr/>
          <p:nvPr/>
        </p:nvSpPr>
        <p:spPr>
          <a:xfrm>
            <a:off x="9615926" y="6179064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1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חישוב ביצועי המודל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ACB27-BD28-D069-140D-9A6AD61D9886}"/>
              </a:ext>
            </a:extLst>
          </p:cNvPr>
          <p:cNvSpPr/>
          <p:nvPr/>
        </p:nvSpPr>
        <p:spPr>
          <a:xfrm>
            <a:off x="9573201" y="4039821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הדפסת מידע על המודל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28300A-06A3-8F8B-EA02-C6CADDF0657D}"/>
              </a:ext>
            </a:extLst>
          </p:cNvPr>
          <p:cNvCxnSpPr>
            <a:cxnSpLocks/>
          </p:cNvCxnSpPr>
          <p:nvPr/>
        </p:nvCxnSpPr>
        <p:spPr>
          <a:xfrm>
            <a:off x="4580923" y="4170626"/>
            <a:ext cx="519612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335827F-D888-EA1D-784D-E43D30E4DDEC}"/>
              </a:ext>
            </a:extLst>
          </p:cNvPr>
          <p:cNvSpPr/>
          <p:nvPr/>
        </p:nvSpPr>
        <p:spPr>
          <a:xfrm>
            <a:off x="9584912" y="3204897"/>
            <a:ext cx="457200" cy="593779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4B5195-CAEB-4575-8098-1CD3F31147D1}"/>
              </a:ext>
            </a:extLst>
          </p:cNvPr>
          <p:cNvSpPr/>
          <p:nvPr/>
        </p:nvSpPr>
        <p:spPr>
          <a:xfrm>
            <a:off x="9615926" y="3362561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קימפול המודל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E67AFC8-7044-BF55-8754-298AE97372DE}"/>
              </a:ext>
            </a:extLst>
          </p:cNvPr>
          <p:cNvSpPr/>
          <p:nvPr/>
        </p:nvSpPr>
        <p:spPr>
          <a:xfrm>
            <a:off x="9615926" y="1255070"/>
            <a:ext cx="457200" cy="177532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F23CA8-4C43-B316-3933-A2830075D559}"/>
              </a:ext>
            </a:extLst>
          </p:cNvPr>
          <p:cNvSpPr/>
          <p:nvPr/>
        </p:nvSpPr>
        <p:spPr>
          <a:xfrm>
            <a:off x="9615925" y="2000808"/>
            <a:ext cx="198350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algn="ctr" defTabSz="457200" rtl="0" eaLnBrk="1" latinLnBrk="0" hangingPunct="1"/>
            <a:r>
              <a:rPr lang="he-IL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בניית המודל</a:t>
            </a:r>
          </a:p>
        </p:txBody>
      </p:sp>
    </p:spTree>
    <p:extLst>
      <p:ext uri="{BB962C8B-B14F-4D97-AF65-F5344CB8AC3E}">
        <p14:creationId xmlns:p14="http://schemas.microsoft.com/office/powerpoint/2010/main" val="196469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A75-F45A-C906-E2E9-3A2CF467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למידה תיאורטית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(09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13):</a:t>
            </a:r>
            <a:endParaRPr lang="en-I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A15E-1A93-7E11-F0A5-C9D43FE3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8496"/>
            <a:ext cx="9601200" cy="3988904"/>
          </a:xfrm>
        </p:spPr>
        <p:txBody>
          <a:bodyPr/>
          <a:lstStyle/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he-IL" dirty="0"/>
          </a:p>
        </p:txBody>
      </p:sp>
      <p:pic>
        <p:nvPicPr>
          <p:cNvPr id="1030" name="Picture 6" descr="Book Logo PNG Transparent Images Free Download | Vector Files | Pngtree">
            <a:extLst>
              <a:ext uri="{FF2B5EF4-FFF2-40B4-BE49-F238E27FC236}">
                <a16:creationId xmlns:a16="http://schemas.microsoft.com/office/drawing/2014/main" id="{B0433324-E591-F35A-F973-C8757A269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49" t="31228" r="16885" b="29958"/>
          <a:stretch/>
        </p:blipFill>
        <p:spPr bwMode="auto">
          <a:xfrm>
            <a:off x="4934464" y="4758155"/>
            <a:ext cx="2323071" cy="14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90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38BD-6694-F3F9-AB28-EB03238A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887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למידה מעשית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(09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13):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AD3A-E7E7-C4A2-88D1-AC4A1258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6240"/>
            <a:ext cx="9601200" cy="2703443"/>
          </a:xfrm>
        </p:spPr>
        <p:txBody>
          <a:bodyPr>
            <a:normAutofit fontScale="92500" lnSpcReduction="20000"/>
          </a:bodyPr>
          <a:lstStyle/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הוספת קישורים לחומר התיאורטי של 09</a:t>
            </a:r>
            <a:r>
              <a:rPr lang="en-US" dirty="0"/>
              <a:t>.</a:t>
            </a:r>
            <a:r>
              <a:rPr lang="he-IL" dirty="0"/>
              <a:t>06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הוספת הערות לקוד במצגת</a:t>
            </a:r>
            <a:r>
              <a:rPr lang="en-US" dirty="0"/>
              <a:t>.</a:t>
            </a:r>
          </a:p>
          <a:p>
            <a:pPr algn="r" rtl="1"/>
            <a:r>
              <a:rPr lang="he-IL" dirty="0"/>
              <a:t>פתיחת חשבון </a:t>
            </a:r>
            <a:r>
              <a:rPr lang="en-US" sz="1800" dirty="0"/>
              <a:t>GitHub</a:t>
            </a:r>
            <a:r>
              <a:rPr lang="he-IL" dirty="0"/>
              <a:t>: </a:t>
            </a:r>
          </a:p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לאור מחקר חדש</a:t>
            </a:r>
            <a:r>
              <a:rPr lang="en-US" dirty="0"/>
              <a:t>,</a:t>
            </a:r>
            <a:r>
              <a:rPr lang="he-IL" dirty="0"/>
              <a:t> החלטנו לבצע התנסות חוזרת עם המודלים הקיימים (</a:t>
            </a:r>
            <a:r>
              <a:rPr lang="he-IL" sz="1800" dirty="0"/>
              <a:t>L</a:t>
            </a:r>
            <a:r>
              <a:rPr lang="en-US" sz="1800" dirty="0"/>
              <a:t>ST</a:t>
            </a:r>
            <a:r>
              <a:rPr lang="he-IL" sz="1800" dirty="0"/>
              <a:t>M </a:t>
            </a:r>
            <a:r>
              <a:rPr lang="he-IL" dirty="0"/>
              <a:t>ו-</a:t>
            </a:r>
            <a:r>
              <a:rPr lang="en-US" sz="1800" dirty="0"/>
              <a:t>CNN</a:t>
            </a:r>
            <a:r>
              <a:rPr lang="he-IL" dirty="0"/>
              <a:t>) תוך התעלמות מעמודת ה-</a:t>
            </a:r>
            <a:r>
              <a:rPr lang="en-US" dirty="0"/>
              <a:t>,</a:t>
            </a:r>
            <a:r>
              <a:rPr lang="en-US" sz="1800" dirty="0"/>
              <a:t>Time Difference</a:t>
            </a:r>
            <a:r>
              <a:rPr lang="he-IL" sz="1800" dirty="0"/>
              <a:t> </a:t>
            </a:r>
            <a:r>
              <a:rPr lang="he-IL" dirty="0"/>
              <a:t>והפקת דוח סיווג כאשר בדקנו כל תרחיש ללא שלב לחיצת היד:</a:t>
            </a:r>
          </a:p>
          <a:p>
            <a:pPr marL="987552" lvl="1" indent="-457200" algn="r" rtl="1">
              <a:buFont typeface="+mj-lt"/>
              <a:buAutoNum type="arabicPeriod"/>
            </a:pPr>
            <a:r>
              <a:rPr lang="he-IL" dirty="0"/>
              <a:t>סינון על פי כמות פאקטות: 50</a:t>
            </a:r>
            <a:r>
              <a:rPr lang="en-US" dirty="0"/>
              <a:t>/</a:t>
            </a:r>
            <a:r>
              <a:rPr lang="he-IL" dirty="0"/>
              <a:t> 100</a:t>
            </a:r>
            <a:r>
              <a:rPr lang="en-US" dirty="0"/>
              <a:t>.</a:t>
            </a:r>
          </a:p>
          <a:p>
            <a:pPr marL="987552" lvl="1" indent="-457200" algn="r" rtl="1">
              <a:buFont typeface="+mj-lt"/>
              <a:buAutoNum type="arabicPeriod"/>
            </a:pPr>
            <a:r>
              <a:rPr lang="he-IL" dirty="0"/>
              <a:t>סינון על פי טווח זמנים: שנייה / 2 שניות</a:t>
            </a:r>
            <a:r>
              <a:rPr lang="en-US" dirty="0"/>
              <a:t>.</a:t>
            </a:r>
          </a:p>
          <a:p>
            <a:pPr marL="0" indent="0" algn="r" rtl="1">
              <a:buNone/>
            </a:pPr>
            <a:r>
              <a:rPr lang="he-IL" sz="1500" dirty="0"/>
              <a:t>לא ראינו סיבה להמשיך כי לא הבחנו בשיפור ואף בחלק מהתוצאות בפגיעה בתוצאות</a:t>
            </a:r>
            <a:r>
              <a:rPr lang="en-US" sz="1500" dirty="0"/>
              <a:t>.</a:t>
            </a:r>
          </a:p>
          <a:p>
            <a:pPr marL="987552" lvl="1" indent="-457200" algn="r" rtl="1">
              <a:buFont typeface="+mj-lt"/>
              <a:buAutoNum type="arabicPeriod"/>
            </a:pPr>
            <a:endParaRPr lang="he-IL" dirty="0"/>
          </a:p>
          <a:p>
            <a:pPr marL="0" indent="0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lang="en-US" dirty="0"/>
          </a:p>
        </p:txBody>
      </p:sp>
      <p:pic>
        <p:nvPicPr>
          <p:cNvPr id="2050" name="Picture 2" descr="Code Logo Graphic by Friendesigns · Creative Fabrica">
            <a:extLst>
              <a:ext uri="{FF2B5EF4-FFF2-40B4-BE49-F238E27FC236}">
                <a16:creationId xmlns:a16="http://schemas.microsoft.com/office/drawing/2014/main" id="{8FB638B4-585B-BAA4-756E-4317EA4C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879" y1="33161" x2="33879" y2="33161"/>
                        <a14:foregroundMark x1="63362" y1="29145" x2="63362" y2="29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03" y="4820477"/>
            <a:ext cx="2807594" cy="186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Logos and Usage · GitHub">
            <a:hlinkClick r:id="rId4"/>
            <a:extLst>
              <a:ext uri="{FF2B5EF4-FFF2-40B4-BE49-F238E27FC236}">
                <a16:creationId xmlns:a16="http://schemas.microsoft.com/office/drawing/2014/main" id="{28C0121D-A812-307F-EA96-6E0ED8CE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661" y="2320999"/>
            <a:ext cx="430369" cy="4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7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C7F-A353-D41B-A8E4-B6633128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u="sng" dirty="0">
                <a:latin typeface="Cooper Black" panose="0208090404030B020404" pitchFamily="18" charset="77"/>
              </a:rPr>
              <a:t>CNN</a:t>
            </a:r>
            <a:r>
              <a:rPr lang="he-IL" b="1" u="sng" dirty="0">
                <a:latin typeface="Cooper Black" panose="0208090404030B020404" pitchFamily="18" charset="77"/>
              </a:rPr>
              <a:t> </a:t>
            </a:r>
            <a:r>
              <a:rPr lang="en-US" b="1" u="sng" dirty="0">
                <a:latin typeface="Cooper Black" panose="0208090404030B020404" pitchFamily="18" charset="77"/>
              </a:rPr>
              <a:t>(No Time Difference)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כמות פאקטות:</a:t>
            </a:r>
            <a:endParaRPr lang="en-IL" sz="3600" u="sng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2B18F-DEBB-BB4A-2280-1183EE1398B6}"/>
              </a:ext>
            </a:extLst>
          </p:cNvPr>
          <p:cNvSpPr txBox="1">
            <a:spLocks/>
          </p:cNvSpPr>
          <p:nvPr/>
        </p:nvSpPr>
        <p:spPr>
          <a:xfrm>
            <a:off x="9223662" y="4500213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1BB583B-8B19-35FE-0986-48055CB806A0}"/>
              </a:ext>
            </a:extLst>
          </p:cNvPr>
          <p:cNvSpPr/>
          <p:nvPr/>
        </p:nvSpPr>
        <p:spPr>
          <a:xfrm>
            <a:off x="10923253" y="2314966"/>
            <a:ext cx="457200" cy="43093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D66CB-8882-CA7F-D894-112CCD09707E}"/>
              </a:ext>
            </a:extLst>
          </p:cNvPr>
          <p:cNvSpPr/>
          <p:nvPr/>
        </p:nvSpPr>
        <p:spPr>
          <a:xfrm>
            <a:off x="11272629" y="4272276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5C53D6-1060-8E99-5F32-DCA37CA9D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7015"/>
          <a:stretch/>
        </p:blipFill>
        <p:spPr>
          <a:xfrm>
            <a:off x="3715252" y="2333167"/>
            <a:ext cx="3982719" cy="307782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AD331A9-E6CE-EA28-6B50-54FCFFDA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51" y="2727548"/>
            <a:ext cx="3982719" cy="1518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ACA6D4-8B5D-5F56-D22F-844DCCEB0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50" y="4521842"/>
            <a:ext cx="3982719" cy="3013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793CB5-B7E2-FB69-9C52-4332E5B7A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249" y="4927596"/>
            <a:ext cx="3982719" cy="160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שנייה:</a:t>
            </a:r>
            <a:endParaRPr lang="en-I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טווח זמנים:</a:t>
            </a:r>
            <a:endParaRPr lang="en-IL" sz="3600" u="sng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44602D-60EE-445B-9991-D972ABA3488A}"/>
              </a:ext>
            </a:extLst>
          </p:cNvPr>
          <p:cNvSpPr txBox="1">
            <a:spLocks/>
          </p:cNvSpPr>
          <p:nvPr/>
        </p:nvSpPr>
        <p:spPr>
          <a:xfrm>
            <a:off x="9261910" y="4480556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2 שניות:</a:t>
            </a:r>
            <a:endParaRPr lang="en-IL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DD28830-F0F7-E046-3EE9-AF118589E878}"/>
              </a:ext>
            </a:extLst>
          </p:cNvPr>
          <p:cNvSpPr/>
          <p:nvPr/>
        </p:nvSpPr>
        <p:spPr>
          <a:xfrm>
            <a:off x="10923253" y="2314966"/>
            <a:ext cx="457200" cy="43093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0D5A7-36A7-D2F2-7C23-F97E7E9913F7}"/>
              </a:ext>
            </a:extLst>
          </p:cNvPr>
          <p:cNvSpPr/>
          <p:nvPr/>
        </p:nvSpPr>
        <p:spPr>
          <a:xfrm>
            <a:off x="11272629" y="4272276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FF47A-08B9-598F-1D76-D67ACB883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 r="943"/>
          <a:stretch/>
        </p:blipFill>
        <p:spPr>
          <a:xfrm>
            <a:off x="3715252" y="2306320"/>
            <a:ext cx="3982720" cy="320785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2989B3E-7281-6645-FAA3-48CCA5DA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52" y="2713383"/>
            <a:ext cx="3982720" cy="15764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22E066-3003-4F36-1015-A79B79E34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51" y="4497879"/>
            <a:ext cx="3982719" cy="320784"/>
          </a:xfrm>
          <a:prstGeom prst="rect">
            <a:avLst/>
          </a:prstGeom>
        </p:spPr>
      </p:pic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1F0F615-2D8C-5F6C-870F-321A3E752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250" y="4897732"/>
            <a:ext cx="3982719" cy="16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C7F-A353-D41B-A8E4-B6633128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u="sng" dirty="0">
                <a:latin typeface="Cooper Black" panose="0208090404030B020404" pitchFamily="18" charset="77"/>
              </a:rPr>
              <a:t>LSTM </a:t>
            </a:r>
            <a:r>
              <a:rPr lang="en-US" b="1" u="sng" dirty="0">
                <a:latin typeface="Cooper Black" panose="0208090404030B020404" pitchFamily="18" charset="77"/>
              </a:rPr>
              <a:t>(No Time Difference)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כמות פאקטות:</a:t>
            </a:r>
            <a:endParaRPr lang="en-IL" sz="3600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2EC0D-C297-09AD-3FD5-9AA631F4259D}"/>
              </a:ext>
            </a:extLst>
          </p:cNvPr>
          <p:cNvSpPr txBox="1">
            <a:spLocks/>
          </p:cNvSpPr>
          <p:nvPr/>
        </p:nvSpPr>
        <p:spPr>
          <a:xfrm>
            <a:off x="9226496" y="4500213"/>
            <a:ext cx="1699591" cy="33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1AB91C-BFC7-232E-08F5-53E4D2995C12}"/>
              </a:ext>
            </a:extLst>
          </p:cNvPr>
          <p:cNvSpPr/>
          <p:nvPr/>
        </p:nvSpPr>
        <p:spPr>
          <a:xfrm>
            <a:off x="10923253" y="2314966"/>
            <a:ext cx="457200" cy="43093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D1658-B283-C0A2-95DD-41B6D5C690BF}"/>
              </a:ext>
            </a:extLst>
          </p:cNvPr>
          <p:cNvSpPr/>
          <p:nvPr/>
        </p:nvSpPr>
        <p:spPr>
          <a:xfrm>
            <a:off x="11272629" y="4272276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904CBA-AAE1-A730-3DF6-B360B5A4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52" y="2713383"/>
            <a:ext cx="3982720" cy="1558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37A82A-F2DE-5F3F-7C2E-4E579C426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54" b="8208"/>
          <a:stretch/>
        </p:blipFill>
        <p:spPr>
          <a:xfrm>
            <a:off x="3715252" y="2348680"/>
            <a:ext cx="3982720" cy="292083"/>
          </a:xfrm>
          <a:prstGeom prst="rect">
            <a:avLst/>
          </a:prstGeom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6F1BEB-ABD3-526F-97D6-9CD41CF4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52" y="4917676"/>
            <a:ext cx="3982719" cy="1599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C14EA7-D2A5-0F3B-895C-7961C03F8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252" y="4500213"/>
            <a:ext cx="3982719" cy="3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5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שנייה:</a:t>
            </a:r>
            <a:endParaRPr lang="en-I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טווח זמנים:</a:t>
            </a:r>
            <a:endParaRPr lang="en-IL" sz="3600" u="sng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44602D-60EE-445B-9991-D972ABA3488A}"/>
              </a:ext>
            </a:extLst>
          </p:cNvPr>
          <p:cNvSpPr txBox="1">
            <a:spLocks/>
          </p:cNvSpPr>
          <p:nvPr/>
        </p:nvSpPr>
        <p:spPr>
          <a:xfrm>
            <a:off x="9223662" y="4489471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2 שניות:</a:t>
            </a:r>
            <a:endParaRPr lang="en-IL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2FE43AA-509A-F6B2-15B8-F937E87ED49E}"/>
              </a:ext>
            </a:extLst>
          </p:cNvPr>
          <p:cNvSpPr/>
          <p:nvPr/>
        </p:nvSpPr>
        <p:spPr>
          <a:xfrm>
            <a:off x="10923253" y="2314966"/>
            <a:ext cx="457200" cy="43093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342C3-85E2-6BA9-A11B-EA74A79ECA27}"/>
              </a:ext>
            </a:extLst>
          </p:cNvPr>
          <p:cNvSpPr/>
          <p:nvPr/>
        </p:nvSpPr>
        <p:spPr>
          <a:xfrm>
            <a:off x="11272629" y="4272276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068AF-B147-8060-8A4D-954497CE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51" y="2316620"/>
            <a:ext cx="3982719" cy="307178"/>
          </a:xfrm>
          <a:prstGeom prst="rect">
            <a:avLst/>
          </a:prstGeom>
        </p:spPr>
      </p:pic>
      <p:pic>
        <p:nvPicPr>
          <p:cNvPr id="9" name="Picture 8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5FD43A9F-BDCB-05E8-265D-4B0EE25D1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50" y="2710397"/>
            <a:ext cx="3982719" cy="1632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83D1EF-F8F8-1AE1-505F-1039B556F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49" y="4520765"/>
            <a:ext cx="3982719" cy="327491"/>
          </a:xfrm>
          <a:prstGeom prst="rect">
            <a:avLst/>
          </a:prstGeom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EC94BC-5A76-A0C3-81D1-6C70D754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248" y="4927014"/>
            <a:ext cx="3982719" cy="15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38BD-6694-F3F9-AB28-EB03238A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887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למידה מעשית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(09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he-IL" dirty="0">
                <a:solidFill>
                  <a:schemeClr val="accent3">
                    <a:lumMod val="50000"/>
                  </a:schemeClr>
                </a:solidFill>
              </a:rPr>
              <a:t>06):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AD3A-E7E7-C4A2-88D1-AC4A1258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03443"/>
          </a:xfrm>
        </p:spPr>
        <p:txBody>
          <a:bodyPr>
            <a:normAutofit/>
          </a:bodyPr>
          <a:lstStyle/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הצלחנו להתחבר לשרת לאחר העדכון בעזרתו של אליה דרך ה-</a:t>
            </a:r>
            <a:r>
              <a:rPr lang="en-US" dirty="0"/>
              <a:t>.</a:t>
            </a:r>
            <a:r>
              <a:rPr lang="he-IL" sz="1800" dirty="0"/>
              <a:t>V</a:t>
            </a:r>
            <a:r>
              <a:rPr lang="en-US" sz="1800" dirty="0"/>
              <a:t>isual Studio</a:t>
            </a:r>
            <a:endParaRPr lang="he-IL" dirty="0"/>
          </a:p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התבצע ניסוי להריץ מודל </a:t>
            </a:r>
            <a:r>
              <a:rPr lang="en-US" sz="1800" dirty="0"/>
              <a:t>Transformers</a:t>
            </a:r>
            <a:r>
              <a:rPr lang="he-IL" dirty="0"/>
              <a:t> דרך המחשב האישי ודרך השרת – בשני המקרים נכשל עקב מחסור בזיכרון כרטיס מסך (גם לאחר הורדת פרמטרים כגון גודל ה-</a:t>
            </a:r>
            <a:r>
              <a:rPr lang="en-US" sz="1800" dirty="0"/>
              <a:t>batch</a:t>
            </a:r>
            <a:r>
              <a:rPr lang="he-IL" dirty="0"/>
              <a:t>, מספר ראשים</a:t>
            </a:r>
            <a:r>
              <a:rPr lang="en-US" dirty="0"/>
              <a:t>…</a:t>
            </a:r>
            <a:r>
              <a:rPr lang="he-IL" dirty="0"/>
              <a:t>)</a:t>
            </a:r>
          </a:p>
          <a:p>
            <a: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he-IL" dirty="0"/>
              <a:t>התנסינו עם המודלים הקיימים (</a:t>
            </a:r>
            <a:r>
              <a:rPr lang="he-IL" sz="1800" dirty="0"/>
              <a:t>L</a:t>
            </a:r>
            <a:r>
              <a:rPr lang="en-US" sz="1800" dirty="0"/>
              <a:t>ST</a:t>
            </a:r>
            <a:r>
              <a:rPr lang="he-IL" sz="1800" dirty="0"/>
              <a:t>M </a:t>
            </a:r>
            <a:r>
              <a:rPr lang="he-IL" dirty="0"/>
              <a:t>ו-</a:t>
            </a:r>
            <a:r>
              <a:rPr lang="en-US" sz="1800" dirty="0"/>
              <a:t>CNN</a:t>
            </a:r>
            <a:r>
              <a:rPr lang="he-IL" dirty="0"/>
              <a:t>)</a:t>
            </a:r>
            <a:r>
              <a:rPr lang="en-US" dirty="0"/>
              <a:t>,</a:t>
            </a:r>
            <a:r>
              <a:rPr lang="he-IL" dirty="0"/>
              <a:t> הרצנו ואספנו תוצאות במספר תרחישים</a:t>
            </a:r>
            <a:br>
              <a:rPr lang="en-US" dirty="0"/>
            </a:br>
            <a:r>
              <a:rPr lang="he-IL" dirty="0"/>
              <a:t>כאשר בדקנו כל תרחיש עם וללא שלב לחיצת היד:</a:t>
            </a:r>
          </a:p>
          <a:p>
            <a:pPr marL="987552" lvl="1" indent="-457200" algn="r" rtl="1">
              <a:buFont typeface="+mj-lt"/>
              <a:buAutoNum type="arabicPeriod"/>
            </a:pPr>
            <a:r>
              <a:rPr lang="he-IL" dirty="0"/>
              <a:t>סינון על פי כמות פאקטות: 50 / 100 / 150</a:t>
            </a:r>
            <a:r>
              <a:rPr lang="en-US" dirty="0"/>
              <a:t>.</a:t>
            </a:r>
          </a:p>
          <a:p>
            <a:pPr marL="987552" lvl="1" indent="-457200" algn="r" rtl="1">
              <a:buFont typeface="+mj-lt"/>
              <a:buAutoNum type="arabicPeriod"/>
            </a:pPr>
            <a:r>
              <a:rPr lang="he-IL" dirty="0"/>
              <a:t>סינון על פי טווח זמנים: שנייה / 2 שניות / 3 שניות</a:t>
            </a:r>
            <a:r>
              <a:rPr lang="en-US" dirty="0"/>
              <a:t>.</a:t>
            </a:r>
          </a:p>
        </p:txBody>
      </p:sp>
      <p:pic>
        <p:nvPicPr>
          <p:cNvPr id="2050" name="Picture 2" descr="Code Logo Graphic by Friendesigns · Creative Fabrica">
            <a:extLst>
              <a:ext uri="{FF2B5EF4-FFF2-40B4-BE49-F238E27FC236}">
                <a16:creationId xmlns:a16="http://schemas.microsoft.com/office/drawing/2014/main" id="{8FB638B4-585B-BAA4-756E-4317EA4C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879" y1="33161" x2="33879" y2="33161"/>
                        <a14:foregroundMark x1="63362" y1="29145" x2="63362" y2="29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03" y="4820477"/>
            <a:ext cx="2807594" cy="186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C7F-A353-D41B-A8E4-B6633128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u="sng">
                <a:latin typeface="Cooper Black" panose="0208090404030B020404" pitchFamily="18" charset="77"/>
              </a:rPr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כמות פאקטות:</a:t>
            </a:r>
            <a:endParaRPr lang="en-IL" sz="3600" u="sng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30E01F-C63C-BF55-0D6C-E5D0945A9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43" r="73688" b="1"/>
          <a:stretch/>
        </p:blipFill>
        <p:spPr bwMode="auto">
          <a:xfrm>
            <a:off x="3812789" y="2713383"/>
            <a:ext cx="4718822" cy="5344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2B18F-DEBB-BB4A-2280-1183EE1398B6}"/>
              </a:ext>
            </a:extLst>
          </p:cNvPr>
          <p:cNvSpPr txBox="1">
            <a:spLocks/>
          </p:cNvSpPr>
          <p:nvPr/>
        </p:nvSpPr>
        <p:spPr>
          <a:xfrm>
            <a:off x="9273207" y="3402319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A8BA2-1E6A-A4FE-7A83-E6A4B0742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522" r="2670" b="8056"/>
          <a:stretch/>
        </p:blipFill>
        <p:spPr bwMode="auto">
          <a:xfrm>
            <a:off x="3812789" y="3652141"/>
            <a:ext cx="4718822" cy="572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534D51-67C7-8C2A-9662-44C23B108B30}"/>
              </a:ext>
            </a:extLst>
          </p:cNvPr>
          <p:cNvSpPr/>
          <p:nvPr/>
        </p:nvSpPr>
        <p:spPr>
          <a:xfrm>
            <a:off x="11272629" y="3723008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D6CC53-6BE9-3792-812B-B87A5C329BD6}"/>
              </a:ext>
            </a:extLst>
          </p:cNvPr>
          <p:cNvSpPr txBox="1">
            <a:spLocks/>
          </p:cNvSpPr>
          <p:nvPr/>
        </p:nvSpPr>
        <p:spPr>
          <a:xfrm>
            <a:off x="9273208" y="451974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299637A-EFCF-A9E3-8DEE-615CFA04B3D3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0990C-8C07-BC7F-ABC3-DA2901D15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t="15794" b="20719"/>
          <a:stretch/>
        </p:blipFill>
        <p:spPr bwMode="auto">
          <a:xfrm>
            <a:off x="3812789" y="4733439"/>
            <a:ext cx="4718822" cy="5714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4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C91427-08BF-705F-A5B1-E96BDB9A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50CCB88-9B6C-E3E2-2F62-782F0319EE89}"/>
              </a:ext>
            </a:extLst>
          </p:cNvPr>
          <p:cNvSpPr txBox="1">
            <a:spLocks/>
          </p:cNvSpPr>
          <p:nvPr/>
        </p:nvSpPr>
        <p:spPr>
          <a:xfrm>
            <a:off x="9273207" y="3402319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8D054C3-F2B6-5D83-C9C4-7AF9E0B1CA4C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E03041-DF92-BD48-282D-9061AE295D4A}"/>
              </a:ext>
            </a:extLst>
          </p:cNvPr>
          <p:cNvSpPr/>
          <p:nvPr/>
        </p:nvSpPr>
        <p:spPr>
          <a:xfrm>
            <a:off x="11272629" y="3719389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B3181E-C4B2-4C2E-4D6F-4EBD577F497F}"/>
              </a:ext>
            </a:extLst>
          </p:cNvPr>
          <p:cNvSpPr txBox="1">
            <a:spLocks/>
          </p:cNvSpPr>
          <p:nvPr/>
        </p:nvSpPr>
        <p:spPr>
          <a:xfrm>
            <a:off x="9261910" y="451863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44E55-B402-AFAA-5575-7F88CC29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89" y="2682171"/>
            <a:ext cx="4718822" cy="596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AC1B2925-8A9A-BB5F-63BC-38F9FDE50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522" r="2670" b="8056"/>
          <a:stretch/>
        </p:blipFill>
        <p:spPr bwMode="auto">
          <a:xfrm>
            <a:off x="3812789" y="3719389"/>
            <a:ext cx="4718822" cy="572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C30F886-BF93-69A5-8335-590A427F1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" b="14896"/>
          <a:stretch/>
        </p:blipFill>
        <p:spPr bwMode="auto">
          <a:xfrm>
            <a:off x="3812789" y="4732329"/>
            <a:ext cx="4718822" cy="572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22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שנייה:</a:t>
            </a:r>
            <a:endParaRPr lang="en-I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טווח זמנים:</a:t>
            </a:r>
            <a:endParaRPr lang="en-IL" sz="3600" u="sng"/>
          </a:p>
        </p:txBody>
      </p:sp>
      <p:pic>
        <p:nvPicPr>
          <p:cNvPr id="8" name="Picture 7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798012D-2C7A-B525-CDEC-BBCA12AB5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23"/>
          <a:stretch/>
        </p:blipFill>
        <p:spPr>
          <a:xfrm>
            <a:off x="3736589" y="2499691"/>
            <a:ext cx="4718822" cy="5348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44602D-60EE-445B-9991-D972ABA3488A}"/>
              </a:ext>
            </a:extLst>
          </p:cNvPr>
          <p:cNvSpPr txBox="1">
            <a:spLocks/>
          </p:cNvSpPr>
          <p:nvPr/>
        </p:nvSpPr>
        <p:spPr>
          <a:xfrm>
            <a:off x="9273206" y="3327123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2 שניות:</a:t>
            </a:r>
            <a:endParaRPr lang="en-IL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323D73-D934-3B8A-97D9-1525641968EE}"/>
              </a:ext>
            </a:extLst>
          </p:cNvPr>
          <p:cNvSpPr txBox="1">
            <a:spLocks/>
          </p:cNvSpPr>
          <p:nvPr/>
        </p:nvSpPr>
        <p:spPr>
          <a:xfrm>
            <a:off x="9273206" y="4368246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3 שניות:</a:t>
            </a:r>
            <a:endParaRPr lang="en-IL"/>
          </a:p>
        </p:txBody>
      </p:sp>
      <p:pic>
        <p:nvPicPr>
          <p:cNvPr id="13" name="Picture 1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5F2C0998-4319-0C8F-5041-91A2153D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89" y="3642691"/>
            <a:ext cx="4718822" cy="534822"/>
          </a:xfrm>
          <a:prstGeom prst="rect">
            <a:avLst/>
          </a:prstGeom>
        </p:spPr>
      </p:pic>
      <p:pic>
        <p:nvPicPr>
          <p:cNvPr id="16" name="Picture 15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1A363580-5D94-BF0E-8665-61139F005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590" y="4785690"/>
            <a:ext cx="4718821" cy="5495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7F47F1-A735-3B7B-73E4-28342F98FE48}"/>
              </a:ext>
            </a:extLst>
          </p:cNvPr>
          <p:cNvSpPr/>
          <p:nvPr/>
        </p:nvSpPr>
        <p:spPr>
          <a:xfrm>
            <a:off x="11272629" y="3723008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37656AE-5F4B-D801-3FB5-B3A8203B0398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682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C7F-A353-D41B-A8E4-B6633128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u="sng">
                <a:latin typeface="Cooper Black" panose="0208090404030B020404" pitchFamily="18" charset="77"/>
              </a:rPr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כמות פאקטות:</a:t>
            </a:r>
            <a:endParaRPr lang="en-IL" sz="3600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2EC0D-C297-09AD-3FD5-9AA631F4259D}"/>
              </a:ext>
            </a:extLst>
          </p:cNvPr>
          <p:cNvSpPr txBox="1">
            <a:spLocks/>
          </p:cNvSpPr>
          <p:nvPr/>
        </p:nvSpPr>
        <p:spPr>
          <a:xfrm>
            <a:off x="9273207" y="3429000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61FD8CD-C355-B35F-E533-B8D00441D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4" b="11324"/>
          <a:stretch/>
        </p:blipFill>
        <p:spPr bwMode="auto">
          <a:xfrm>
            <a:off x="3812789" y="3693372"/>
            <a:ext cx="4718822" cy="5426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2F9A27-B037-2F78-6A96-A9430AB110F5}"/>
              </a:ext>
            </a:extLst>
          </p:cNvPr>
          <p:cNvSpPr/>
          <p:nvPr/>
        </p:nvSpPr>
        <p:spPr>
          <a:xfrm>
            <a:off x="11272629" y="3749261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1AB91C-BFC7-232E-08F5-53E4D2995C12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05173A-C4F8-B7B2-226A-01D78B19F6A8}"/>
              </a:ext>
            </a:extLst>
          </p:cNvPr>
          <p:cNvSpPr txBox="1">
            <a:spLocks/>
          </p:cNvSpPr>
          <p:nvPr/>
        </p:nvSpPr>
        <p:spPr>
          <a:xfrm>
            <a:off x="9261910" y="451863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3875D8-83E4-0FCC-A0F7-217119F53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3" r="1761" b="12794"/>
          <a:stretch/>
        </p:blipFill>
        <p:spPr bwMode="auto">
          <a:xfrm>
            <a:off x="3812789" y="4674687"/>
            <a:ext cx="4718822" cy="5426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77EB94-CA68-9C29-8AFD-0F3039B3D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451" r="333"/>
          <a:stretch/>
        </p:blipFill>
        <p:spPr bwMode="auto">
          <a:xfrm>
            <a:off x="3812789" y="2712057"/>
            <a:ext cx="4718822" cy="5426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C91427-08BF-705F-A5B1-E96BDB9A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50 פאקטות: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50CCB88-9B6C-E3E2-2F62-782F0319EE89}"/>
              </a:ext>
            </a:extLst>
          </p:cNvPr>
          <p:cNvSpPr txBox="1">
            <a:spLocks/>
          </p:cNvSpPr>
          <p:nvPr/>
        </p:nvSpPr>
        <p:spPr>
          <a:xfrm>
            <a:off x="9273207" y="3402319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100 פאקטות:</a:t>
            </a:r>
            <a:endParaRPr lang="en-IL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8D054C3-F2B6-5D83-C9C4-7AF9E0B1CA4C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E03041-DF92-BD48-282D-9061AE295D4A}"/>
              </a:ext>
            </a:extLst>
          </p:cNvPr>
          <p:cNvSpPr/>
          <p:nvPr/>
        </p:nvSpPr>
        <p:spPr>
          <a:xfrm>
            <a:off x="11272629" y="3719389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ut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B3181E-C4B2-4C2E-4D6F-4EBD577F497F}"/>
              </a:ext>
            </a:extLst>
          </p:cNvPr>
          <p:cNvSpPr txBox="1">
            <a:spLocks/>
          </p:cNvSpPr>
          <p:nvPr/>
        </p:nvSpPr>
        <p:spPr>
          <a:xfrm>
            <a:off x="9261910" y="4518638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150 פאקטות: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BAD29-CFB1-8360-641B-7C53D89B2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9" r="1557" b="15372"/>
          <a:stretch/>
        </p:blipFill>
        <p:spPr bwMode="auto">
          <a:xfrm>
            <a:off x="3735980" y="3719389"/>
            <a:ext cx="4706555" cy="506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31F17B-A075-1D65-DA62-73D5A09B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40" y="2713383"/>
            <a:ext cx="4699695" cy="523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A7D518-6D0F-3AFB-D54A-37F06080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40" y="4709228"/>
            <a:ext cx="4699695" cy="5426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4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EFCD-014F-0116-B7AE-59E0A50C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208" y="2286000"/>
            <a:ext cx="1699591" cy="427383"/>
          </a:xfrm>
        </p:spPr>
        <p:txBody>
          <a:bodyPr/>
          <a:lstStyle/>
          <a:p>
            <a:pPr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he-IL" dirty="0"/>
              <a:t>שנייה:</a:t>
            </a:r>
            <a:endParaRPr lang="en-I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C9E8-0815-7EEF-1BCE-9A520A762E2F}"/>
              </a:ext>
            </a:extLst>
          </p:cNvPr>
          <p:cNvSpPr txBox="1">
            <a:spLocks/>
          </p:cNvSpPr>
          <p:nvPr/>
        </p:nvSpPr>
        <p:spPr>
          <a:xfrm>
            <a:off x="1371600" y="1441174"/>
            <a:ext cx="9601200" cy="834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</a:pPr>
            <a:r>
              <a:rPr lang="he-IL" sz="3600" u="sng" dirty="0">
                <a:solidFill>
                  <a:schemeClr val="accent3">
                    <a:lumMod val="50000"/>
                  </a:schemeClr>
                </a:solidFill>
              </a:rPr>
              <a:t>סינון על פי טווח זמנים:</a:t>
            </a:r>
            <a:endParaRPr lang="en-IL" sz="3600" u="sng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44602D-60EE-445B-9991-D972ABA3488A}"/>
              </a:ext>
            </a:extLst>
          </p:cNvPr>
          <p:cNvSpPr txBox="1">
            <a:spLocks/>
          </p:cNvSpPr>
          <p:nvPr/>
        </p:nvSpPr>
        <p:spPr>
          <a:xfrm>
            <a:off x="9273206" y="3327123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2 שניות:</a:t>
            </a:r>
            <a:endParaRPr lang="en-IL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323D73-D934-3B8A-97D9-1525641968EE}"/>
              </a:ext>
            </a:extLst>
          </p:cNvPr>
          <p:cNvSpPr txBox="1">
            <a:spLocks/>
          </p:cNvSpPr>
          <p:nvPr/>
        </p:nvSpPr>
        <p:spPr>
          <a:xfrm>
            <a:off x="9273206" y="4368246"/>
            <a:ext cx="1699591" cy="427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3 שניות:</a:t>
            </a:r>
            <a:endParaRPr lang="en-IL"/>
          </a:p>
        </p:txBody>
      </p:sp>
      <p:pic>
        <p:nvPicPr>
          <p:cNvPr id="4" name="Picture 3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87286C74-4103-B752-9440-014D318D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4" b="4526"/>
          <a:stretch/>
        </p:blipFill>
        <p:spPr>
          <a:xfrm>
            <a:off x="3736589" y="2796045"/>
            <a:ext cx="4718819" cy="438477"/>
          </a:xfrm>
          <a:prstGeom prst="rect">
            <a:avLst/>
          </a:prstGeom>
        </p:spPr>
      </p:pic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47E1099-D577-07F0-8264-124715A1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89" y="3754506"/>
            <a:ext cx="4718820" cy="502919"/>
          </a:xfrm>
          <a:prstGeom prst="rect">
            <a:avLst/>
          </a:prstGeom>
        </p:spPr>
      </p:pic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C6E9336B-29EF-1DB4-55E8-B957DBBDE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16"/>
          <a:stretch/>
        </p:blipFill>
        <p:spPr>
          <a:xfrm>
            <a:off x="3736589" y="4777409"/>
            <a:ext cx="4718820" cy="499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69108-AECB-33B1-46A4-43D40FA5064C}"/>
              </a:ext>
            </a:extLst>
          </p:cNvPr>
          <p:cNvSpPr/>
          <p:nvPr/>
        </p:nvSpPr>
        <p:spPr>
          <a:xfrm>
            <a:off x="11272629" y="3723008"/>
            <a:ext cx="91937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</a:t>
            </a:r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ith</a:t>
            </a:r>
          </a:p>
          <a:p>
            <a:pPr algn="ctr"/>
            <a:r>
              <a:rPr lang="en-US" sz="105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Hand-Shake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3E744E-4295-C7C8-781B-30BBB24AB25C}"/>
              </a:ext>
            </a:extLst>
          </p:cNvPr>
          <p:cNvSpPr/>
          <p:nvPr/>
        </p:nvSpPr>
        <p:spPr>
          <a:xfrm>
            <a:off x="10923253" y="2314966"/>
            <a:ext cx="457200" cy="3197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9724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3233</TotalTime>
  <Words>782</Words>
  <Application>Microsoft Macintosh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.SF NS</vt:lpstr>
      <vt:lpstr>Arial</vt:lpstr>
      <vt:lpstr>Cooper Black</vt:lpstr>
      <vt:lpstr>Courier New</vt:lpstr>
      <vt:lpstr>Franklin Gothic Book</vt:lpstr>
      <vt:lpstr>Crop</vt:lpstr>
      <vt:lpstr>דו״ח תוצאות</vt:lpstr>
      <vt:lpstr>למידה תיאורטית (09.06):</vt:lpstr>
      <vt:lpstr>למידה מעשית (09.06):</vt:lpstr>
      <vt:lpstr>CNN</vt:lpstr>
      <vt:lpstr>PowerPoint Presentation</vt:lpstr>
      <vt:lpstr>PowerPoint Presentation</vt:lpstr>
      <vt:lpstr>LSTM</vt:lpstr>
      <vt:lpstr>PowerPoint Presentation</vt:lpstr>
      <vt:lpstr>PowerPoint Presentation</vt:lpstr>
      <vt:lpstr>הקוד</vt:lpstr>
      <vt:lpstr>PowerPoint Presentation</vt:lpstr>
      <vt:lpstr>PowerPoint Presentation</vt:lpstr>
      <vt:lpstr>PowerPoint Presentation</vt:lpstr>
      <vt:lpstr>PowerPoint Presentation</vt:lpstr>
      <vt:lpstr>CNN</vt:lpstr>
      <vt:lpstr>PowerPoint Presentation</vt:lpstr>
      <vt:lpstr>LSTM</vt:lpstr>
      <vt:lpstr>PowerPoint Presentation</vt:lpstr>
      <vt:lpstr>Transformers</vt:lpstr>
      <vt:lpstr>PowerPoint Presentation</vt:lpstr>
      <vt:lpstr>PowerPoint Presentation</vt:lpstr>
      <vt:lpstr>PowerPoint Presentation</vt:lpstr>
      <vt:lpstr>למידה תיאורטית (09.13):</vt:lpstr>
      <vt:lpstr>למידה מעשית (09.13):</vt:lpstr>
      <vt:lpstr>CNN (No Time Difference)</vt:lpstr>
      <vt:lpstr>PowerPoint Presentation</vt:lpstr>
      <vt:lpstr>LSTM (No Time Difference)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דו״ח תוצאות</dc:title>
  <dc:creator>שליו בן דוד</dc:creator>
  <cp:lastModifiedBy>שליו בן דוד</cp:lastModifiedBy>
  <cp:revision>18</cp:revision>
  <dcterms:created xsi:type="dcterms:W3CDTF">2023-09-03T13:10:28Z</dcterms:created>
  <dcterms:modified xsi:type="dcterms:W3CDTF">2023-09-13T17:01:53Z</dcterms:modified>
</cp:coreProperties>
</file>