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94" r:id="rId6"/>
    <p:sldId id="297" r:id="rId7"/>
    <p:sldId id="310" r:id="rId8"/>
    <p:sldId id="305" r:id="rId9"/>
    <p:sldId id="306" r:id="rId10"/>
    <p:sldId id="302" r:id="rId11"/>
    <p:sldId id="304" r:id="rId12"/>
    <p:sldId id="315" r:id="rId13"/>
    <p:sldId id="312" r:id="rId14"/>
    <p:sldId id="316" r:id="rId15"/>
    <p:sldId id="313" r:id="rId16"/>
    <p:sldId id="31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6"/>
    <p:restoredTop sz="96654"/>
  </p:normalViewPr>
  <p:slideViewPr>
    <p:cSldViewPr snapToGrid="0">
      <p:cViewPr varScale="1">
        <p:scale>
          <a:sx n="128" d="100"/>
          <a:sy n="128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4/17/24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4/17/24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4/17/24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4/17/24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4/17/24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4/17/24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4/17/24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4/17/24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4/17/24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4/17/24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4/17/24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4/17/24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alevBenDavid/Traffic-Classification-Research/tree/a285b9eaf18b0e8eb59439810253990722ea4e42/Research/QUIC%20TEXT%20Resul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4322B-04F4-F889-0C2F-A58F9A8362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דו״ח תוצאות מעודכן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336C6-DC49-DEC6-69D7-8658F0BB1F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 defTabSz="914400" rtl="1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he-IL" dirty="0"/>
              <a:t>מגישים: שליו,</a:t>
            </a:r>
            <a:r>
              <a:rPr lang="en-US" dirty="0"/>
              <a:t> </a:t>
            </a:r>
            <a:r>
              <a:rPr lang="he-IL" dirty="0"/>
              <a:t>עמית</a:t>
            </a:r>
          </a:p>
        </p:txBody>
      </p:sp>
    </p:spTree>
    <p:extLst>
      <p:ext uri="{BB962C8B-B14F-4D97-AF65-F5344CB8AC3E}">
        <p14:creationId xmlns:p14="http://schemas.microsoft.com/office/powerpoint/2010/main" val="1470984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574122-E7B9-4254-225F-A836DB41D354}"/>
              </a:ext>
            </a:extLst>
          </p:cNvPr>
          <p:cNvSpPr txBox="1">
            <a:spLocks/>
          </p:cNvSpPr>
          <p:nvPr/>
        </p:nvSpPr>
        <p:spPr>
          <a:xfrm>
            <a:off x="1380478" y="418360"/>
            <a:ext cx="9086136" cy="618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latin typeface="Cooper Black" panose="0208090404030B020404" pitchFamily="18" charset="77"/>
              </a:rPr>
              <a:t>Analysis of Models Based on Time (QUIC text)</a:t>
            </a:r>
            <a:endParaRPr lang="en-IL" b="1" u="sng" dirty="0">
              <a:latin typeface="Cooper Black" panose="0208090404030B020404" pitchFamily="18" charset="77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E55557-BC2B-3459-107F-9184233CB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337371"/>
              </p:ext>
            </p:extLst>
          </p:nvPr>
        </p:nvGraphicFramePr>
        <p:xfrm>
          <a:off x="2036721" y="1421296"/>
          <a:ext cx="8118558" cy="35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794">
                  <a:extLst>
                    <a:ext uri="{9D8B030D-6E8A-4147-A177-3AD203B41FA5}">
                      <a16:colId xmlns:a16="http://schemas.microsoft.com/office/drawing/2014/main" val="3803676094"/>
                    </a:ext>
                  </a:extLst>
                </a:gridCol>
                <a:gridCol w="1159794">
                  <a:extLst>
                    <a:ext uri="{9D8B030D-6E8A-4147-A177-3AD203B41FA5}">
                      <a16:colId xmlns:a16="http://schemas.microsoft.com/office/drawing/2014/main" val="792236167"/>
                    </a:ext>
                  </a:extLst>
                </a:gridCol>
                <a:gridCol w="1159794">
                  <a:extLst>
                    <a:ext uri="{9D8B030D-6E8A-4147-A177-3AD203B41FA5}">
                      <a16:colId xmlns:a16="http://schemas.microsoft.com/office/drawing/2014/main" val="3634636527"/>
                    </a:ext>
                  </a:extLst>
                </a:gridCol>
                <a:gridCol w="1159794">
                  <a:extLst>
                    <a:ext uri="{9D8B030D-6E8A-4147-A177-3AD203B41FA5}">
                      <a16:colId xmlns:a16="http://schemas.microsoft.com/office/drawing/2014/main" val="2608066183"/>
                    </a:ext>
                  </a:extLst>
                </a:gridCol>
                <a:gridCol w="1159794">
                  <a:extLst>
                    <a:ext uri="{9D8B030D-6E8A-4147-A177-3AD203B41FA5}">
                      <a16:colId xmlns:a16="http://schemas.microsoft.com/office/drawing/2014/main" val="382139967"/>
                    </a:ext>
                  </a:extLst>
                </a:gridCol>
                <a:gridCol w="1159794">
                  <a:extLst>
                    <a:ext uri="{9D8B030D-6E8A-4147-A177-3AD203B41FA5}">
                      <a16:colId xmlns:a16="http://schemas.microsoft.com/office/drawing/2014/main" val="3892969531"/>
                    </a:ext>
                  </a:extLst>
                </a:gridCol>
                <a:gridCol w="1159794">
                  <a:extLst>
                    <a:ext uri="{9D8B030D-6E8A-4147-A177-3AD203B41FA5}">
                      <a16:colId xmlns:a16="http://schemas.microsoft.com/office/drawing/2014/main" val="3453683253"/>
                    </a:ext>
                  </a:extLst>
                </a:gridCol>
              </a:tblGrid>
              <a:tr h="103802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L</a:t>
                      </a:r>
                      <a:r>
                        <a:rPr lang="en-US" dirty="0"/>
                        <a:t>STM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IL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סטיית תקן לכמות פאקטות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e-IL" dirty="0"/>
                        <a:t>סך פאקטות</a:t>
                      </a:r>
                      <a:endParaRPr lang="en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מספר המחלקות בדאטה</a:t>
                      </a:r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071196"/>
                  </a:ext>
                </a:extLst>
              </a:tr>
              <a:tr h="4287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e-IL" dirty="0"/>
                        <a:t>שנייה</a:t>
                      </a:r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0.934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0.855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138.15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1928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028060"/>
                  </a:ext>
                </a:extLst>
              </a:tr>
              <a:tr h="420978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2 שניות</a:t>
                      </a:r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176.05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1761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33007"/>
                  </a:ext>
                </a:extLst>
              </a:tr>
              <a:tr h="420978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3 שניות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173.59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1761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03587"/>
                  </a:ext>
                </a:extLst>
              </a:tr>
              <a:tr h="420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e-IL" dirty="0"/>
                        <a:t>7 שניות</a:t>
                      </a:r>
                      <a:r>
                        <a:rPr lang="en-US" dirty="0"/>
                        <a:t>.</a:t>
                      </a:r>
                      <a:r>
                        <a:rPr lang="he-IL" dirty="0"/>
                        <a:t>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0.850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183.37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1718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687471"/>
                  </a:ext>
                </a:extLst>
              </a:tr>
              <a:tr h="420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e-IL" dirty="0"/>
                        <a:t>10 שניות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150.25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1525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51628"/>
                  </a:ext>
                </a:extLst>
              </a:tr>
              <a:tr h="420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e-IL" dirty="0"/>
                        <a:t>20 שניות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</a:t>
                      </a:r>
                      <a:r>
                        <a:rPr lang="en-US" dirty="0"/>
                        <a:t>89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800" dirty="0"/>
                        <a:t>144.23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800" dirty="0"/>
                        <a:t>1006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34337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BEEB02B-AF4D-32A1-1F79-B5F2EEFB10B5}"/>
              </a:ext>
            </a:extLst>
          </p:cNvPr>
          <p:cNvSpPr txBox="1"/>
          <p:nvPr/>
        </p:nvSpPr>
        <p:spPr>
          <a:xfrm>
            <a:off x="11603115" y="35155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8E171-4AC5-FCE1-9C86-78CFB821E31E}"/>
              </a:ext>
            </a:extLst>
          </p:cNvPr>
          <p:cNvSpPr txBox="1">
            <a:spLocks/>
          </p:cNvSpPr>
          <p:nvPr/>
        </p:nvSpPr>
        <p:spPr>
          <a:xfrm>
            <a:off x="3384133" y="5499823"/>
            <a:ext cx="5078825" cy="618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u="sng" dirty="0">
                <a:latin typeface="+mn-lt"/>
                <a:hlinkClick r:id="rId2"/>
              </a:rPr>
              <a:t>Click For Full Classification Report</a:t>
            </a:r>
            <a:endParaRPr lang="en-IL" sz="2000" b="1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209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574122-E7B9-4254-225F-A836DB41D354}"/>
              </a:ext>
            </a:extLst>
          </p:cNvPr>
          <p:cNvSpPr txBox="1">
            <a:spLocks/>
          </p:cNvSpPr>
          <p:nvPr/>
        </p:nvSpPr>
        <p:spPr>
          <a:xfrm>
            <a:off x="1380478" y="418360"/>
            <a:ext cx="9661896" cy="6749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latin typeface="Cooper Black" panose="0208090404030B020404" pitchFamily="18" charset="77"/>
              </a:rPr>
              <a:t>VIT Model analyzed by patches (QUIC TEXT)</a:t>
            </a:r>
            <a:endParaRPr lang="en-IL" b="1" u="sng" dirty="0">
              <a:latin typeface="Cooper Black" panose="0208090404030B020404" pitchFamily="18" charset="77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E55557-BC2B-3459-107F-9184233CBD91}"/>
              </a:ext>
            </a:extLst>
          </p:cNvPr>
          <p:cNvGraphicFramePr>
            <a:graphicFrameLocks noGrp="1"/>
          </p:cNvGraphicFramePr>
          <p:nvPr/>
        </p:nvGraphicFramePr>
        <p:xfrm>
          <a:off x="1469930" y="2273991"/>
          <a:ext cx="4242588" cy="3023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196">
                  <a:extLst>
                    <a:ext uri="{9D8B030D-6E8A-4147-A177-3AD203B41FA5}">
                      <a16:colId xmlns:a16="http://schemas.microsoft.com/office/drawing/2014/main" val="3803676094"/>
                    </a:ext>
                  </a:extLst>
                </a:gridCol>
                <a:gridCol w="1414196">
                  <a:extLst>
                    <a:ext uri="{9D8B030D-6E8A-4147-A177-3AD203B41FA5}">
                      <a16:colId xmlns:a16="http://schemas.microsoft.com/office/drawing/2014/main" val="792236167"/>
                    </a:ext>
                  </a:extLst>
                </a:gridCol>
                <a:gridCol w="1414196">
                  <a:extLst>
                    <a:ext uri="{9D8B030D-6E8A-4147-A177-3AD203B41FA5}">
                      <a16:colId xmlns:a16="http://schemas.microsoft.com/office/drawing/2014/main" val="3634636527"/>
                    </a:ext>
                  </a:extLst>
                </a:gridCol>
              </a:tblGrid>
              <a:tr h="759563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/>
                        <a:t>Accuracy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071196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7x7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0.246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028060"/>
                  </a:ext>
                </a:extLst>
              </a:tr>
              <a:tr h="563397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/>
                        <a:t>8x8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0.248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33007"/>
                  </a:ext>
                </a:extLst>
              </a:tr>
              <a:tr h="563397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/>
                        <a:t>9x9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0.268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03587"/>
                  </a:ext>
                </a:extLst>
              </a:tr>
              <a:tr h="56339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10x10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/>
                        <a:t>0.921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516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BEEB02B-AF4D-32A1-1F79-B5F2EEFB10B5}"/>
              </a:ext>
            </a:extLst>
          </p:cNvPr>
          <p:cNvSpPr txBox="1"/>
          <p:nvPr/>
        </p:nvSpPr>
        <p:spPr>
          <a:xfrm>
            <a:off x="11603115" y="35155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88D098-F531-77DD-C1C0-C186F69FF6FD}"/>
              </a:ext>
            </a:extLst>
          </p:cNvPr>
          <p:cNvSpPr txBox="1"/>
          <p:nvPr/>
        </p:nvSpPr>
        <p:spPr>
          <a:xfrm>
            <a:off x="3385192" y="1266436"/>
            <a:ext cx="831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הבדיקות בוצעו על תמונות בגודל 224</a:t>
            </a:r>
            <a:r>
              <a:rPr lang="en-US" dirty="0"/>
              <a:t>x</a:t>
            </a:r>
            <a:r>
              <a:rPr lang="he-IL" dirty="0"/>
              <a:t>224</a:t>
            </a:r>
            <a:r>
              <a:rPr lang="en-US" dirty="0"/>
              <a:t> </a:t>
            </a:r>
            <a:r>
              <a:rPr lang="he-IL" dirty="0"/>
              <a:t>על דוגמאות באורך 15 שניות והמודל רץ למשך 100 </a:t>
            </a:r>
            <a:r>
              <a:rPr lang="en-US" dirty="0"/>
              <a:t>epoch</a:t>
            </a:r>
            <a:r>
              <a:rPr lang="he-IL" dirty="0"/>
              <a:t>.</a:t>
            </a:r>
            <a:endParaRPr lang="en-US" dirty="0"/>
          </a:p>
          <a:p>
            <a:pPr algn="r" rtl="1"/>
            <a:r>
              <a:rPr lang="he-IL" dirty="0"/>
              <a:t>המטרה הייתה לבדוק מהו גודל ה-</a:t>
            </a:r>
            <a:r>
              <a:rPr lang="en-US" dirty="0"/>
              <a:t>patch</a:t>
            </a:r>
            <a:r>
              <a:rPr lang="he-IL" dirty="0"/>
              <a:t> האידיאלי כדי שהמודל יוכל ללמוד טוב יותר</a:t>
            </a:r>
            <a:r>
              <a:rPr lang="en-US" dirty="0"/>
              <a:t>.</a:t>
            </a:r>
            <a:endParaRPr lang="en-I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F20DE7-236E-3EFF-7E4B-FA77CE201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468" y="2167059"/>
            <a:ext cx="3956602" cy="313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58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574122-E7B9-4254-225F-A836DB41D354}"/>
              </a:ext>
            </a:extLst>
          </p:cNvPr>
          <p:cNvSpPr txBox="1">
            <a:spLocks/>
          </p:cNvSpPr>
          <p:nvPr/>
        </p:nvSpPr>
        <p:spPr>
          <a:xfrm>
            <a:off x="1380477" y="418360"/>
            <a:ext cx="9304087" cy="6185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latin typeface="Cooper Black" panose="0208090404030B020404" pitchFamily="18" charset="77"/>
              </a:rPr>
              <a:t>VIT Model analyzed by time (QUIC TEXT)</a:t>
            </a:r>
            <a:endParaRPr lang="en-IL" b="1" u="sng" dirty="0">
              <a:latin typeface="Cooper Black" panose="0208090404030B020404" pitchFamily="18" charset="77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E55557-BC2B-3459-107F-9184233CB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008757"/>
              </p:ext>
            </p:extLst>
          </p:nvPr>
        </p:nvGraphicFramePr>
        <p:xfrm>
          <a:off x="1469930" y="2427232"/>
          <a:ext cx="4421072" cy="2915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268">
                  <a:extLst>
                    <a:ext uri="{9D8B030D-6E8A-4147-A177-3AD203B41FA5}">
                      <a16:colId xmlns:a16="http://schemas.microsoft.com/office/drawing/2014/main" val="3803676094"/>
                    </a:ext>
                  </a:extLst>
                </a:gridCol>
                <a:gridCol w="1105268">
                  <a:extLst>
                    <a:ext uri="{9D8B030D-6E8A-4147-A177-3AD203B41FA5}">
                      <a16:colId xmlns:a16="http://schemas.microsoft.com/office/drawing/2014/main" val="792236167"/>
                    </a:ext>
                  </a:extLst>
                </a:gridCol>
                <a:gridCol w="1105268">
                  <a:extLst>
                    <a:ext uri="{9D8B030D-6E8A-4147-A177-3AD203B41FA5}">
                      <a16:colId xmlns:a16="http://schemas.microsoft.com/office/drawing/2014/main" val="3634636527"/>
                    </a:ext>
                  </a:extLst>
                </a:gridCol>
                <a:gridCol w="1105268">
                  <a:extLst>
                    <a:ext uri="{9D8B030D-6E8A-4147-A177-3AD203B41FA5}">
                      <a16:colId xmlns:a16="http://schemas.microsoft.com/office/drawing/2014/main" val="4066338133"/>
                    </a:ext>
                  </a:extLst>
                </a:gridCol>
              </a:tblGrid>
              <a:tr h="73236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/>
                        <a:t>LSTM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VIT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071196"/>
                  </a:ext>
                </a:extLst>
              </a:tr>
              <a:tr h="55326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e-IL" dirty="0"/>
                        <a:t>10 שניות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/>
                        <a:t>0.923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/>
                        <a:t>0.966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0.834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028060"/>
                  </a:ext>
                </a:extLst>
              </a:tr>
              <a:tr h="54322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11 שניות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0.851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633007"/>
                  </a:ext>
                </a:extLst>
              </a:tr>
              <a:tr h="54322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12 שניות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0.856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1103587"/>
                  </a:ext>
                </a:extLst>
              </a:tr>
              <a:tr h="5432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e-IL" dirty="0"/>
                        <a:t>13 שניות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0.885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8516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BEEB02B-AF4D-32A1-1F79-B5F2EEFB10B5}"/>
              </a:ext>
            </a:extLst>
          </p:cNvPr>
          <p:cNvSpPr txBox="1"/>
          <p:nvPr/>
        </p:nvSpPr>
        <p:spPr>
          <a:xfrm>
            <a:off x="11603115" y="35155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88D098-F531-77DD-C1C0-C186F69FF6FD}"/>
              </a:ext>
            </a:extLst>
          </p:cNvPr>
          <p:cNvSpPr txBox="1"/>
          <p:nvPr/>
        </p:nvSpPr>
        <p:spPr>
          <a:xfrm>
            <a:off x="2458656" y="1266436"/>
            <a:ext cx="9236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בהשוואה זו הוספנו את מודל ה-</a:t>
            </a:r>
            <a:r>
              <a:rPr lang="en-US" dirty="0"/>
              <a:t>VIT</a:t>
            </a:r>
            <a:r>
              <a:rPr lang="he-IL" dirty="0"/>
              <a:t> ובדקנו עם בלוקי זמן גדולים יותר (בטווח 10-13 שכן 14+ כבר מאבדים מחלקה)</a:t>
            </a:r>
            <a:r>
              <a:rPr lang="en-US" dirty="0"/>
              <a:t>.</a:t>
            </a:r>
            <a:endParaRPr lang="he-IL" dirty="0"/>
          </a:p>
          <a:p>
            <a:pPr algn="r" rtl="1"/>
            <a:r>
              <a:rPr lang="he-IL" dirty="0"/>
              <a:t>את מודל ה-</a:t>
            </a:r>
            <a:r>
              <a:rPr lang="en-US" dirty="0"/>
              <a:t>VIT</a:t>
            </a:r>
            <a:r>
              <a:rPr lang="he-IL" dirty="0"/>
              <a:t> בדקנו על </a:t>
            </a:r>
            <a:r>
              <a:rPr lang="en-US" dirty="0" err="1"/>
              <a:t>FlowPics</a:t>
            </a:r>
            <a:r>
              <a:rPr lang="he-IL" dirty="0"/>
              <a:t> בגודל 224</a:t>
            </a:r>
            <a:r>
              <a:rPr lang="en-US" dirty="0"/>
              <a:t>x</a:t>
            </a:r>
            <a:r>
              <a:rPr lang="he-IL" dirty="0"/>
              <a:t>224 עם חלוקת </a:t>
            </a:r>
            <a:r>
              <a:rPr lang="en-US" dirty="0"/>
              <a:t>patches</a:t>
            </a:r>
            <a:r>
              <a:rPr lang="he-IL" dirty="0"/>
              <a:t> אופטימלית של 10</a:t>
            </a:r>
            <a:r>
              <a:rPr lang="en-US" dirty="0"/>
              <a:t>x</a:t>
            </a:r>
            <a:r>
              <a:rPr lang="he-IL" dirty="0"/>
              <a:t>10</a:t>
            </a:r>
            <a:r>
              <a:rPr lang="en-US" dirty="0"/>
              <a:t>.</a:t>
            </a:r>
            <a:endParaRPr lang="en-I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6C0A02-DE94-9962-AAD4-66E896864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433" y="2202033"/>
            <a:ext cx="4421072" cy="337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13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629DDD-E946-F51C-061A-4BF914628C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0436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latin typeface="Cooper Black" panose="0208090404030B020404" pitchFamily="18" charset="77"/>
              </a:rPr>
              <a:t>Analysis of Models for 7.5 second</a:t>
            </a:r>
            <a:endParaRPr lang="en-IL" b="1" u="sng" dirty="0">
              <a:latin typeface="Cooper Black" panose="0208090404030B020404" pitchFamily="18" charset="77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66045B-D4AD-95F3-20DD-03A4687CD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419252"/>
              </p:ext>
            </p:extLst>
          </p:nvPr>
        </p:nvGraphicFramePr>
        <p:xfrm>
          <a:off x="2811118" y="2259271"/>
          <a:ext cx="7813810" cy="2748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762">
                  <a:extLst>
                    <a:ext uri="{9D8B030D-6E8A-4147-A177-3AD203B41FA5}">
                      <a16:colId xmlns:a16="http://schemas.microsoft.com/office/drawing/2014/main" val="3803676094"/>
                    </a:ext>
                  </a:extLst>
                </a:gridCol>
                <a:gridCol w="1562762">
                  <a:extLst>
                    <a:ext uri="{9D8B030D-6E8A-4147-A177-3AD203B41FA5}">
                      <a16:colId xmlns:a16="http://schemas.microsoft.com/office/drawing/2014/main" val="3634636527"/>
                    </a:ext>
                  </a:extLst>
                </a:gridCol>
                <a:gridCol w="1562762">
                  <a:extLst>
                    <a:ext uri="{9D8B030D-6E8A-4147-A177-3AD203B41FA5}">
                      <a16:colId xmlns:a16="http://schemas.microsoft.com/office/drawing/2014/main" val="4074717009"/>
                    </a:ext>
                  </a:extLst>
                </a:gridCol>
                <a:gridCol w="1562762">
                  <a:extLst>
                    <a:ext uri="{9D8B030D-6E8A-4147-A177-3AD203B41FA5}">
                      <a16:colId xmlns:a16="http://schemas.microsoft.com/office/drawing/2014/main" val="4065931926"/>
                    </a:ext>
                  </a:extLst>
                </a:gridCol>
                <a:gridCol w="1562762">
                  <a:extLst>
                    <a:ext uri="{9D8B030D-6E8A-4147-A177-3AD203B41FA5}">
                      <a16:colId xmlns:a16="http://schemas.microsoft.com/office/drawing/2014/main" val="3856595507"/>
                    </a:ext>
                  </a:extLst>
                </a:gridCol>
              </a:tblGrid>
              <a:tr h="5023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L" sz="1500" dirty="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500" dirty="0"/>
                        <a:t>CNN (TEXT)</a:t>
                      </a:r>
                    </a:p>
                    <a:p>
                      <a:pPr marL="0" algn="ctr" defTabSz="914400" rtl="0" eaLnBrk="1" latinLnBrk="0" hangingPunct="1"/>
                      <a:r>
                        <a:rPr lang="en-IL" sz="1500" dirty="0"/>
                        <a:t>Early Stopping</a:t>
                      </a:r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500" dirty="0"/>
                        <a:t>LSTM (TEXT)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500" dirty="0"/>
                        <a:t>Early Stopping</a:t>
                      </a:r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500" dirty="0"/>
                        <a:t>CNN (TEXT)</a:t>
                      </a:r>
                    </a:p>
                    <a:p>
                      <a:pPr marL="0" algn="ctr" defTabSz="914400" rtl="0" eaLnBrk="1" latinLnBrk="0" hangingPunct="1"/>
                      <a:r>
                        <a:rPr lang="en-IL" sz="1500" dirty="0"/>
                        <a:t>10 Epochs</a:t>
                      </a:r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500" dirty="0"/>
                        <a:t>LSTM (TEXT)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500" dirty="0"/>
                        <a:t>10 Epochs</a:t>
                      </a:r>
                    </a:p>
                  </a:txBody>
                  <a:tcPr marL="84873" marR="84873" marT="42436" marB="42436"/>
                </a:tc>
                <a:extLst>
                  <a:ext uri="{0D108BD9-81ED-4DB2-BD59-A6C34878D82A}">
                    <a16:rowId xmlns:a16="http://schemas.microsoft.com/office/drawing/2014/main" val="3497071196"/>
                  </a:ext>
                </a:extLst>
              </a:tr>
              <a:tr h="551609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500" dirty="0"/>
                        <a:t>Accuracy</a:t>
                      </a:r>
                      <a:endParaRPr lang="en-IL" sz="1500" dirty="0"/>
                    </a:p>
                  </a:txBody>
                  <a:tcPr marL="84873" marR="84873" marT="42436" marB="42436"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dirty="0"/>
                        <a:t>0.99</a:t>
                      </a:r>
                      <a:endParaRPr lang="en-IL" sz="1600" dirty="0"/>
                    </a:p>
                  </a:txBody>
                  <a:tcPr marL="84873" marR="84873" marT="42436" marB="4243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0.96</a:t>
                      </a:r>
                    </a:p>
                  </a:txBody>
                  <a:tcPr marL="82423" marR="82423" marT="41211" marB="41211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0.96</a:t>
                      </a:r>
                    </a:p>
                  </a:txBody>
                  <a:tcPr marL="80474" marR="80474" marT="40237" marB="4023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0.94</a:t>
                      </a:r>
                    </a:p>
                  </a:txBody>
                  <a:tcPr marL="80474" marR="80474" marT="40237" marB="40237" anchor="ctr"/>
                </a:tc>
                <a:extLst>
                  <a:ext uri="{0D108BD9-81ED-4DB2-BD59-A6C34878D82A}">
                    <a16:rowId xmlns:a16="http://schemas.microsoft.com/office/drawing/2014/main" val="1519028060"/>
                  </a:ext>
                </a:extLst>
              </a:tr>
              <a:tr h="551609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dirty="0"/>
                        <a:t>Micro Precision</a:t>
                      </a:r>
                      <a:endParaRPr lang="he-IL" sz="1600" dirty="0"/>
                    </a:p>
                  </a:txBody>
                  <a:tcPr marL="84873" marR="84873" marT="42436" marB="4243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0.99</a:t>
                      </a:r>
                    </a:p>
                  </a:txBody>
                  <a:tcPr marL="84873" marR="84873" marT="42436" marB="4243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0.96</a:t>
                      </a:r>
                    </a:p>
                  </a:txBody>
                  <a:tcPr marL="82423" marR="82423" marT="41211" marB="41211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0.96</a:t>
                      </a:r>
                    </a:p>
                  </a:txBody>
                  <a:tcPr marL="80474" marR="80474" marT="40237" marB="4023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0.94</a:t>
                      </a:r>
                    </a:p>
                  </a:txBody>
                  <a:tcPr marL="80474" marR="80474" marT="40237" marB="40237" anchor="ctr"/>
                </a:tc>
                <a:extLst>
                  <a:ext uri="{0D108BD9-81ED-4DB2-BD59-A6C34878D82A}">
                    <a16:rowId xmlns:a16="http://schemas.microsoft.com/office/drawing/2014/main" val="3416633007"/>
                  </a:ext>
                </a:extLst>
              </a:tr>
              <a:tr h="551609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500" dirty="0"/>
                        <a:t>Micro Recall</a:t>
                      </a:r>
                      <a:endParaRPr lang="en-IL" sz="1500" dirty="0"/>
                    </a:p>
                  </a:txBody>
                  <a:tcPr marL="84873" marR="84873" marT="42436" marB="42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dirty="0"/>
                        <a:t>0.99</a:t>
                      </a:r>
                    </a:p>
                  </a:txBody>
                  <a:tcPr marL="84873" marR="84873" marT="42436" marB="42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dirty="0"/>
                        <a:t>0.96</a:t>
                      </a:r>
                    </a:p>
                  </a:txBody>
                  <a:tcPr marL="82423" marR="82423" marT="41211" marB="412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dirty="0"/>
                        <a:t>0.96</a:t>
                      </a:r>
                    </a:p>
                  </a:txBody>
                  <a:tcPr marL="80474" marR="80474" marT="40237" marB="40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dirty="0"/>
                        <a:t>0.94</a:t>
                      </a:r>
                    </a:p>
                  </a:txBody>
                  <a:tcPr marL="80474" marR="80474" marT="40237" marB="40237" anchor="ctr"/>
                </a:tc>
                <a:extLst>
                  <a:ext uri="{0D108BD9-81ED-4DB2-BD59-A6C34878D82A}">
                    <a16:rowId xmlns:a16="http://schemas.microsoft.com/office/drawing/2014/main" val="2671103587"/>
                  </a:ext>
                </a:extLst>
              </a:tr>
              <a:tr h="551609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500" dirty="0"/>
                        <a:t>Micro F1-Score</a:t>
                      </a:r>
                      <a:endParaRPr lang="en-IL" sz="1500" dirty="0"/>
                    </a:p>
                  </a:txBody>
                  <a:tcPr marL="84873" marR="84873" marT="42436" marB="42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dirty="0"/>
                        <a:t>0.99</a:t>
                      </a:r>
                    </a:p>
                  </a:txBody>
                  <a:tcPr marL="84873" marR="84873" marT="42436" marB="42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dirty="0"/>
                        <a:t>0.96</a:t>
                      </a:r>
                    </a:p>
                  </a:txBody>
                  <a:tcPr marL="82423" marR="82423" marT="41211" marB="412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dirty="0"/>
                        <a:t>0.96</a:t>
                      </a:r>
                    </a:p>
                  </a:txBody>
                  <a:tcPr marL="80474" marR="80474" marT="40237" marB="40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dirty="0"/>
                        <a:t>0.94</a:t>
                      </a:r>
                    </a:p>
                  </a:txBody>
                  <a:tcPr marL="80474" marR="80474" marT="40237" marB="40237" anchor="ctr"/>
                </a:tc>
                <a:extLst>
                  <a:ext uri="{0D108BD9-81ED-4DB2-BD59-A6C34878D82A}">
                    <a16:rowId xmlns:a16="http://schemas.microsoft.com/office/drawing/2014/main" val="39630844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5465842-A37A-05AB-D1D3-99485D88456A}"/>
              </a:ext>
            </a:extLst>
          </p:cNvPr>
          <p:cNvSpPr txBox="1"/>
          <p:nvPr/>
        </p:nvSpPr>
        <p:spPr>
          <a:xfrm>
            <a:off x="397565" y="1520606"/>
            <a:ext cx="1150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he-IL" dirty="0"/>
              <a:t>ביצענו סינון ל-</a:t>
            </a:r>
            <a:r>
              <a:rPr lang="en-US" dirty="0"/>
              <a:t>sessions</a:t>
            </a:r>
            <a:r>
              <a:rPr lang="he-IL" dirty="0"/>
              <a:t> עם לפחות 100 פאקטות ובאורך לפחות 15 שניות (נשארו רק המחלקות</a:t>
            </a:r>
            <a:r>
              <a:rPr lang="en-US" dirty="0"/>
              <a:t>.(Google Doc, Google Drive, YouTube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0281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574122-E7B9-4254-225F-A836DB41D354}"/>
              </a:ext>
            </a:extLst>
          </p:cNvPr>
          <p:cNvSpPr txBox="1">
            <a:spLocks/>
          </p:cNvSpPr>
          <p:nvPr/>
        </p:nvSpPr>
        <p:spPr>
          <a:xfrm>
            <a:off x="2252444" y="380651"/>
            <a:ext cx="9601200" cy="9067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latin typeface="Cooper Black" panose="0208090404030B020404" pitchFamily="18" charset="77"/>
              </a:rPr>
              <a:t>Analysis of Models Based on Packet Count (QUIC text)</a:t>
            </a:r>
            <a:endParaRPr lang="en-IL" b="1" u="sng" dirty="0">
              <a:latin typeface="Cooper Black" panose="0208090404030B020404" pitchFamily="18" charset="77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E55557-BC2B-3459-107F-9184233CB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662162"/>
              </p:ext>
            </p:extLst>
          </p:nvPr>
        </p:nvGraphicFramePr>
        <p:xfrm>
          <a:off x="2516696" y="1448683"/>
          <a:ext cx="8833608" cy="5188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944">
                  <a:extLst>
                    <a:ext uri="{9D8B030D-6E8A-4147-A177-3AD203B41FA5}">
                      <a16:colId xmlns:a16="http://schemas.microsoft.com/office/drawing/2014/main" val="3803676094"/>
                    </a:ext>
                  </a:extLst>
                </a:gridCol>
                <a:gridCol w="1261944">
                  <a:extLst>
                    <a:ext uri="{9D8B030D-6E8A-4147-A177-3AD203B41FA5}">
                      <a16:colId xmlns:a16="http://schemas.microsoft.com/office/drawing/2014/main" val="792236167"/>
                    </a:ext>
                  </a:extLst>
                </a:gridCol>
                <a:gridCol w="1261944">
                  <a:extLst>
                    <a:ext uri="{9D8B030D-6E8A-4147-A177-3AD203B41FA5}">
                      <a16:colId xmlns:a16="http://schemas.microsoft.com/office/drawing/2014/main" val="3634636527"/>
                    </a:ext>
                  </a:extLst>
                </a:gridCol>
                <a:gridCol w="1261944">
                  <a:extLst>
                    <a:ext uri="{9D8B030D-6E8A-4147-A177-3AD203B41FA5}">
                      <a16:colId xmlns:a16="http://schemas.microsoft.com/office/drawing/2014/main" val="4195949792"/>
                    </a:ext>
                  </a:extLst>
                </a:gridCol>
                <a:gridCol w="1261944">
                  <a:extLst>
                    <a:ext uri="{9D8B030D-6E8A-4147-A177-3AD203B41FA5}">
                      <a16:colId xmlns:a16="http://schemas.microsoft.com/office/drawing/2014/main" val="1092822478"/>
                    </a:ext>
                  </a:extLst>
                </a:gridCol>
                <a:gridCol w="1261944">
                  <a:extLst>
                    <a:ext uri="{9D8B030D-6E8A-4147-A177-3AD203B41FA5}">
                      <a16:colId xmlns:a16="http://schemas.microsoft.com/office/drawing/2014/main" val="358988167"/>
                    </a:ext>
                  </a:extLst>
                </a:gridCol>
                <a:gridCol w="1261944">
                  <a:extLst>
                    <a:ext uri="{9D8B030D-6E8A-4147-A177-3AD203B41FA5}">
                      <a16:colId xmlns:a16="http://schemas.microsoft.com/office/drawing/2014/main" val="2285933260"/>
                    </a:ext>
                  </a:extLst>
                </a:gridCol>
              </a:tblGrid>
              <a:tr h="514222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L</a:t>
                      </a:r>
                      <a:r>
                        <a:rPr lang="en-US" dirty="0"/>
                        <a:t>STM (TDL)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CNN (TDL)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dirty="0"/>
                        <a:t>ET-BERT (TDL)</a:t>
                      </a:r>
                      <a:endParaRPr lang="en-IL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LSTM (DL)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CNN (DL)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ET-BERT (DL)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071196"/>
                  </a:ext>
                </a:extLst>
              </a:tr>
              <a:tr h="293841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30 פאקטות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+mj-lt"/>
                        </a:rPr>
                        <a:t>0.91</a:t>
                      </a:r>
                      <a:endParaRPr lang="en-IL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/>
                        <a:t>0.93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GB" dirty="0"/>
                        <a:t>0.98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028060"/>
                  </a:ext>
                </a:extLst>
              </a:tr>
              <a:tr h="293841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50 פאקטות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/>
                        <a:t>0.94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>
                          <a:latin typeface="+mj-lt"/>
                        </a:rPr>
                        <a:t>0.89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0.98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33007"/>
                  </a:ext>
                </a:extLst>
              </a:tr>
              <a:tr h="293841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70 פאקטות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>
                          <a:latin typeface="+mj-lt"/>
                        </a:rPr>
                        <a:t>0.</a:t>
                      </a:r>
                      <a:r>
                        <a:rPr lang="en-GB" dirty="0">
                          <a:latin typeface="+mj-lt"/>
                        </a:rPr>
                        <a:t>90</a:t>
                      </a:r>
                      <a:endParaRPr lang="en-IL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03587"/>
                  </a:ext>
                </a:extLst>
              </a:tr>
              <a:tr h="293841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90 פאקטות</a:t>
                      </a:r>
                      <a:endParaRPr lang="en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+mj-lt"/>
                        </a:rPr>
                        <a:t>0.92</a:t>
                      </a:r>
                      <a:endParaRPr lang="en-IL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084477"/>
                  </a:ext>
                </a:extLst>
              </a:tr>
              <a:tr h="514222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110 פאקטות</a:t>
                      </a:r>
                      <a:endParaRPr lang="en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+mj-lt"/>
                        </a:rPr>
                        <a:t>0.94</a:t>
                      </a:r>
                      <a:endParaRPr lang="en-IL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0.98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128541"/>
                  </a:ext>
                </a:extLst>
              </a:tr>
              <a:tr h="514222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130 פאקטות</a:t>
                      </a:r>
                      <a:endParaRPr lang="en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+mj-lt"/>
                        </a:rPr>
                        <a:t>0.93</a:t>
                      </a:r>
                      <a:endParaRPr lang="en-IL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892848"/>
                  </a:ext>
                </a:extLst>
              </a:tr>
              <a:tr h="514222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150 פאקטות</a:t>
                      </a:r>
                      <a:endParaRPr lang="en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0.98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+mj-lt"/>
                        </a:rPr>
                        <a:t>0.90</a:t>
                      </a:r>
                      <a:endParaRPr lang="en-IL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674180"/>
                  </a:ext>
                </a:extLst>
              </a:tr>
              <a:tr h="514222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170 פאקטות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0.98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+mj-lt"/>
                        </a:rPr>
                        <a:t>0.95</a:t>
                      </a:r>
                      <a:endParaRPr lang="en-IL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89401"/>
                  </a:ext>
                </a:extLst>
              </a:tr>
              <a:tr h="514222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190 פאקטות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+mj-lt"/>
                        </a:rPr>
                        <a:t>0.92</a:t>
                      </a:r>
                      <a:endParaRPr lang="en-IL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0.98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679957"/>
                  </a:ext>
                </a:extLst>
              </a:tr>
              <a:tr h="514222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200 פאקטות</a:t>
                      </a:r>
                      <a:endParaRPr lang="en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+mj-lt"/>
                        </a:rPr>
                        <a:t>0.95</a:t>
                      </a:r>
                      <a:endParaRPr lang="en-IL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/>
                        <a:t>0.96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617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05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L"/>
            </a:p>
          </p:txBody>
        </p:sp>
      </p:grp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574122-E7B9-4254-225F-A836DB41D354}"/>
              </a:ext>
            </a:extLst>
          </p:cNvPr>
          <p:cNvSpPr txBox="1">
            <a:spLocks/>
          </p:cNvSpPr>
          <p:nvPr/>
        </p:nvSpPr>
        <p:spPr>
          <a:xfrm>
            <a:off x="9218337" y="2016617"/>
            <a:ext cx="3355942" cy="2350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 b="1" u="sng" cap="all" dirty="0"/>
              <a:t>Bar Chart</a:t>
            </a:r>
          </a:p>
        </p:txBody>
      </p:sp>
      <p:sp>
        <p:nvSpPr>
          <p:cNvPr id="89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IL"/>
          </a:p>
        </p:txBody>
      </p:sp>
      <p:sp>
        <p:nvSpPr>
          <p:cNvPr id="91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D29322-CDD9-22D7-2B12-8958A1B2B1E9}"/>
              </a:ext>
            </a:extLst>
          </p:cNvPr>
          <p:cNvSpPr/>
          <p:nvPr/>
        </p:nvSpPr>
        <p:spPr>
          <a:xfrm>
            <a:off x="4236440" y="6094140"/>
            <a:ext cx="3640822" cy="650609"/>
          </a:xfrm>
          <a:prstGeom prst="rect">
            <a:avLst/>
          </a:prstGeom>
          <a:solidFill>
            <a:srgbClr val="EFED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41DC86-4AE9-0247-36A9-499E1B3C43C1}"/>
              </a:ext>
            </a:extLst>
          </p:cNvPr>
          <p:cNvSpPr/>
          <p:nvPr/>
        </p:nvSpPr>
        <p:spPr>
          <a:xfrm>
            <a:off x="142614" y="121549"/>
            <a:ext cx="2441196" cy="2968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D512C5-7738-23F9-EC5E-0ADEB906DD09}"/>
              </a:ext>
            </a:extLst>
          </p:cNvPr>
          <p:cNvSpPr/>
          <p:nvPr/>
        </p:nvSpPr>
        <p:spPr>
          <a:xfrm>
            <a:off x="144102" y="418374"/>
            <a:ext cx="398970" cy="26509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85ADF-29C9-0C92-8E4A-55CDA7CA8F02}"/>
              </a:ext>
            </a:extLst>
          </p:cNvPr>
          <p:cNvSpPr/>
          <p:nvPr/>
        </p:nvSpPr>
        <p:spPr>
          <a:xfrm>
            <a:off x="6847804" y="6392883"/>
            <a:ext cx="2441196" cy="2968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536ECC-F8F4-4D80-3E56-C5EBB19A341D}"/>
              </a:ext>
            </a:extLst>
          </p:cNvPr>
          <p:cNvSpPr/>
          <p:nvPr/>
        </p:nvSpPr>
        <p:spPr>
          <a:xfrm>
            <a:off x="7936007" y="3588291"/>
            <a:ext cx="398970" cy="26509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4" name="Picture 1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2F09682-9E67-5250-14D4-1E35A4A3D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20" y="555163"/>
            <a:ext cx="8123332" cy="574887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EAD5EB7-4177-F9F4-AEEB-11BE2B134E17}"/>
              </a:ext>
            </a:extLst>
          </p:cNvPr>
          <p:cNvSpPr/>
          <p:nvPr/>
        </p:nvSpPr>
        <p:spPr>
          <a:xfrm>
            <a:off x="8890030" y="3770737"/>
            <a:ext cx="398970" cy="26509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944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574122-E7B9-4254-225F-A836DB41D354}"/>
              </a:ext>
            </a:extLst>
          </p:cNvPr>
          <p:cNvSpPr txBox="1">
            <a:spLocks/>
          </p:cNvSpPr>
          <p:nvPr/>
        </p:nvSpPr>
        <p:spPr>
          <a:xfrm>
            <a:off x="1371600" y="800100"/>
            <a:ext cx="9601200" cy="9067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latin typeface="Cooper Black" panose="0208090404030B020404" pitchFamily="18" charset="77"/>
              </a:rPr>
              <a:t>KNN vs Decision Tree (QUIC text)</a:t>
            </a:r>
            <a:endParaRPr lang="en-IL" b="1" u="sng" dirty="0">
              <a:latin typeface="Cooper Black" panose="0208090404030B020404" pitchFamily="18" charset="77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DA06D12-9757-7BD5-A4CC-29732DD6D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693083"/>
              </p:ext>
            </p:extLst>
          </p:nvPr>
        </p:nvGraphicFramePr>
        <p:xfrm>
          <a:off x="1286189" y="2081506"/>
          <a:ext cx="9686611" cy="3976395"/>
        </p:xfrm>
        <a:graphic>
          <a:graphicData uri="http://schemas.openxmlformats.org/drawingml/2006/table">
            <a:tbl>
              <a:tblPr/>
              <a:tblGrid>
                <a:gridCol w="1044162">
                  <a:extLst>
                    <a:ext uri="{9D8B030D-6E8A-4147-A177-3AD203B41FA5}">
                      <a16:colId xmlns:a16="http://schemas.microsoft.com/office/drawing/2014/main" val="3082899250"/>
                    </a:ext>
                  </a:extLst>
                </a:gridCol>
                <a:gridCol w="1044162">
                  <a:extLst>
                    <a:ext uri="{9D8B030D-6E8A-4147-A177-3AD203B41FA5}">
                      <a16:colId xmlns:a16="http://schemas.microsoft.com/office/drawing/2014/main" val="3635701462"/>
                    </a:ext>
                  </a:extLst>
                </a:gridCol>
                <a:gridCol w="1156610">
                  <a:extLst>
                    <a:ext uri="{9D8B030D-6E8A-4147-A177-3AD203B41FA5}">
                      <a16:colId xmlns:a16="http://schemas.microsoft.com/office/drawing/2014/main" val="1366907153"/>
                    </a:ext>
                  </a:extLst>
                </a:gridCol>
                <a:gridCol w="1140546">
                  <a:extLst>
                    <a:ext uri="{9D8B030D-6E8A-4147-A177-3AD203B41FA5}">
                      <a16:colId xmlns:a16="http://schemas.microsoft.com/office/drawing/2014/main" val="3150501757"/>
                    </a:ext>
                  </a:extLst>
                </a:gridCol>
                <a:gridCol w="1252994">
                  <a:extLst>
                    <a:ext uri="{9D8B030D-6E8A-4147-A177-3AD203B41FA5}">
                      <a16:colId xmlns:a16="http://schemas.microsoft.com/office/drawing/2014/main" val="3409163246"/>
                    </a:ext>
                  </a:extLst>
                </a:gridCol>
                <a:gridCol w="899586">
                  <a:extLst>
                    <a:ext uri="{9D8B030D-6E8A-4147-A177-3AD203B41FA5}">
                      <a16:colId xmlns:a16="http://schemas.microsoft.com/office/drawing/2014/main" val="968464147"/>
                    </a:ext>
                  </a:extLst>
                </a:gridCol>
                <a:gridCol w="1028098">
                  <a:extLst>
                    <a:ext uri="{9D8B030D-6E8A-4147-A177-3AD203B41FA5}">
                      <a16:colId xmlns:a16="http://schemas.microsoft.com/office/drawing/2014/main" val="45746505"/>
                    </a:ext>
                  </a:extLst>
                </a:gridCol>
                <a:gridCol w="995970">
                  <a:extLst>
                    <a:ext uri="{9D8B030D-6E8A-4147-A177-3AD203B41FA5}">
                      <a16:colId xmlns:a16="http://schemas.microsoft.com/office/drawing/2014/main" val="1489590150"/>
                    </a:ext>
                  </a:extLst>
                </a:gridCol>
                <a:gridCol w="1124483">
                  <a:extLst>
                    <a:ext uri="{9D8B030D-6E8A-4147-A177-3AD203B41FA5}">
                      <a16:colId xmlns:a16="http://schemas.microsoft.com/office/drawing/2014/main" val="1074441674"/>
                    </a:ext>
                  </a:extLst>
                </a:gridCol>
              </a:tblGrid>
              <a:tr h="99914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Packet Count</a:t>
                      </a:r>
                      <a:endParaRPr lang="en-US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KNN (HS-DL)</a:t>
                      </a:r>
                      <a:endParaRPr lang="en-US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KNN (NHS-DL)</a:t>
                      </a:r>
                      <a:endParaRPr lang="en-US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KNN (HS-TDL)</a:t>
                      </a:r>
                      <a:endParaRPr lang="en-US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KNN (NHS-TDL)</a:t>
                      </a:r>
                      <a:endParaRPr lang="en-US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DT (HS-DL)</a:t>
                      </a:r>
                      <a:endParaRPr lang="en-US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DT (NHS-DL)</a:t>
                      </a:r>
                      <a:endParaRPr lang="en-US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DT (HS-TDL)</a:t>
                      </a:r>
                      <a:endParaRPr lang="en-US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DT (NHS-TDL)</a:t>
                      </a:r>
                      <a:endParaRPr lang="en-US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957920"/>
                  </a:ext>
                </a:extLst>
              </a:tr>
              <a:tr h="297725">
                <a:tc>
                  <a:txBody>
                    <a:bodyPr/>
                    <a:lstStyle/>
                    <a:p>
                      <a:pPr algn="ctr"/>
                      <a:r>
                        <a:rPr lang="en-IL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30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0.82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0.82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0.89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0.89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200277"/>
                  </a:ext>
                </a:extLst>
              </a:tr>
              <a:tr h="297725">
                <a:tc>
                  <a:txBody>
                    <a:bodyPr/>
                    <a:lstStyle/>
                    <a:p>
                      <a:pPr algn="ctr"/>
                      <a:r>
                        <a:rPr lang="en-IL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50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0.85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0.81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0.85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0.81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0.88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0.88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877078"/>
                  </a:ext>
                </a:extLst>
              </a:tr>
              <a:tr h="297725">
                <a:tc>
                  <a:txBody>
                    <a:bodyPr/>
                    <a:lstStyle/>
                    <a:p>
                      <a:pPr algn="ctr"/>
                      <a:r>
                        <a:rPr lang="en-IL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70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0.84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0.84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616690"/>
                  </a:ext>
                </a:extLst>
              </a:tr>
              <a:tr h="297725">
                <a:tc>
                  <a:txBody>
                    <a:bodyPr/>
                    <a:lstStyle/>
                    <a:p>
                      <a:pPr algn="ctr"/>
                      <a:r>
                        <a:rPr lang="en-IL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90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0.83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0.81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0.83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0.81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079364"/>
                  </a:ext>
                </a:extLst>
              </a:tr>
              <a:tr h="297725">
                <a:tc>
                  <a:txBody>
                    <a:bodyPr/>
                    <a:lstStyle/>
                    <a:p>
                      <a:pPr algn="ctr"/>
                      <a:r>
                        <a:rPr lang="en-IL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110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0.84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0.84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734722"/>
                  </a:ext>
                </a:extLst>
              </a:tr>
              <a:tr h="297725">
                <a:tc>
                  <a:txBody>
                    <a:bodyPr/>
                    <a:lstStyle/>
                    <a:p>
                      <a:pPr algn="ctr"/>
                      <a:r>
                        <a:rPr lang="en-IL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130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0.84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0.84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746242"/>
                  </a:ext>
                </a:extLst>
              </a:tr>
              <a:tr h="297725">
                <a:tc>
                  <a:txBody>
                    <a:bodyPr/>
                    <a:lstStyle/>
                    <a:p>
                      <a:pPr algn="ctr"/>
                      <a:r>
                        <a:rPr lang="en-IL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150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0.84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0.84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775738"/>
                  </a:ext>
                </a:extLst>
              </a:tr>
              <a:tr h="297725">
                <a:tc>
                  <a:txBody>
                    <a:bodyPr/>
                    <a:lstStyle/>
                    <a:p>
                      <a:pPr algn="ctr"/>
                      <a:r>
                        <a:rPr lang="en-IL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170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0.96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440644"/>
                  </a:ext>
                </a:extLst>
              </a:tr>
              <a:tr h="297725">
                <a:tc>
                  <a:txBody>
                    <a:bodyPr/>
                    <a:lstStyle/>
                    <a:p>
                      <a:pPr algn="ctr"/>
                      <a:r>
                        <a:rPr lang="en-IL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190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758852"/>
                  </a:ext>
                </a:extLst>
              </a:tr>
              <a:tr h="297725">
                <a:tc>
                  <a:txBody>
                    <a:bodyPr/>
                    <a:lstStyle/>
                    <a:p>
                      <a:pPr algn="ctr"/>
                      <a:r>
                        <a:rPr lang="en-IL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200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0.88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0.88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93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306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L"/>
            </a:p>
          </p:txBody>
        </p:sp>
      </p:grpSp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574122-E7B9-4254-225F-A836DB41D354}"/>
              </a:ext>
            </a:extLst>
          </p:cNvPr>
          <p:cNvSpPr txBox="1">
            <a:spLocks/>
          </p:cNvSpPr>
          <p:nvPr/>
        </p:nvSpPr>
        <p:spPr>
          <a:xfrm>
            <a:off x="8154186" y="634028"/>
            <a:ext cx="3355942" cy="3732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 b="1" u="sng" cap="all" dirty="0"/>
              <a:t>Bar Chart</a:t>
            </a:r>
          </a:p>
        </p:txBody>
      </p:sp>
      <p:sp>
        <p:nvSpPr>
          <p:cNvPr id="102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IL"/>
          </a:p>
        </p:txBody>
      </p:sp>
      <p:sp>
        <p:nvSpPr>
          <p:cNvPr id="104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IL"/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4A2AF7B-7E90-E1B8-CDAF-B0CCF077C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22" y="1827493"/>
            <a:ext cx="6227488" cy="354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6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L"/>
            </a:p>
          </p:txBody>
        </p:sp>
      </p:grpSp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574122-E7B9-4254-225F-A836DB41D354}"/>
              </a:ext>
            </a:extLst>
          </p:cNvPr>
          <p:cNvSpPr txBox="1">
            <a:spLocks/>
          </p:cNvSpPr>
          <p:nvPr/>
        </p:nvSpPr>
        <p:spPr>
          <a:xfrm>
            <a:off x="9291444" y="791901"/>
            <a:ext cx="3355942" cy="3732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 b="1" u="sng" cap="all" dirty="0"/>
              <a:t>Bar Chart</a:t>
            </a:r>
          </a:p>
        </p:txBody>
      </p:sp>
      <p:sp>
        <p:nvSpPr>
          <p:cNvPr id="102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IL"/>
          </a:p>
        </p:txBody>
      </p:sp>
      <p:sp>
        <p:nvSpPr>
          <p:cNvPr id="104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IL"/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AF472F75-DA2F-3941-82B4-C415B29CC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244" y="1364901"/>
            <a:ext cx="5992655" cy="4311643"/>
          </a:xfrm>
          <a:prstGeom prst="rect">
            <a:avLst/>
          </a:prstGeom>
        </p:spPr>
      </p:pic>
      <p:pic>
        <p:nvPicPr>
          <p:cNvPr id="6" name="Picture 5" descr="A graph of different colored vertical lines&#10;&#10;Description automatically generated">
            <a:extLst>
              <a:ext uri="{FF2B5EF4-FFF2-40B4-BE49-F238E27FC236}">
                <a16:creationId xmlns:a16="http://schemas.microsoft.com/office/drawing/2014/main" id="{897F7449-4420-3873-12B7-7215ABFF7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34" y="1359367"/>
            <a:ext cx="7995149" cy="43869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069603F-D029-718B-6BFB-3EA0B113BF76}"/>
              </a:ext>
            </a:extLst>
          </p:cNvPr>
          <p:cNvSpPr/>
          <p:nvPr/>
        </p:nvSpPr>
        <p:spPr>
          <a:xfrm>
            <a:off x="4201064" y="5694231"/>
            <a:ext cx="3890513" cy="1051626"/>
          </a:xfrm>
          <a:prstGeom prst="rect">
            <a:avLst/>
          </a:prstGeom>
          <a:solidFill>
            <a:srgbClr val="EFED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AD4771-36CF-F407-5E28-61D63D74EC3C}"/>
              </a:ext>
            </a:extLst>
          </p:cNvPr>
          <p:cNvSpPr/>
          <p:nvPr/>
        </p:nvSpPr>
        <p:spPr>
          <a:xfrm>
            <a:off x="520117" y="369116"/>
            <a:ext cx="3573711" cy="1042486"/>
          </a:xfrm>
          <a:prstGeom prst="rect">
            <a:avLst/>
          </a:prstGeom>
          <a:solidFill>
            <a:srgbClr val="EFED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F1C5BA-B877-EB04-9BEB-33DF0C7FED24}"/>
              </a:ext>
            </a:extLst>
          </p:cNvPr>
          <p:cNvSpPr/>
          <p:nvPr/>
        </p:nvSpPr>
        <p:spPr>
          <a:xfrm>
            <a:off x="7323589" y="5838738"/>
            <a:ext cx="1967855" cy="46050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8A26A5-77F3-734D-B5FD-FA415C958645}"/>
              </a:ext>
            </a:extLst>
          </p:cNvPr>
          <p:cNvSpPr/>
          <p:nvPr/>
        </p:nvSpPr>
        <p:spPr>
          <a:xfrm>
            <a:off x="8786670" y="4077050"/>
            <a:ext cx="511939" cy="176168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6CD058-8E48-BE37-0E29-F514900174A8}"/>
              </a:ext>
            </a:extLst>
          </p:cNvPr>
          <p:cNvSpPr/>
          <p:nvPr/>
        </p:nvSpPr>
        <p:spPr>
          <a:xfrm>
            <a:off x="58398" y="899874"/>
            <a:ext cx="511939" cy="176168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5BF793-813E-A383-8B42-4CC87DEB16E2}"/>
              </a:ext>
            </a:extLst>
          </p:cNvPr>
          <p:cNvSpPr/>
          <p:nvPr/>
        </p:nvSpPr>
        <p:spPr>
          <a:xfrm>
            <a:off x="590766" y="898859"/>
            <a:ext cx="1967855" cy="46050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624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574122-E7B9-4254-225F-A836DB41D354}"/>
              </a:ext>
            </a:extLst>
          </p:cNvPr>
          <p:cNvSpPr txBox="1">
            <a:spLocks/>
          </p:cNvSpPr>
          <p:nvPr/>
        </p:nvSpPr>
        <p:spPr>
          <a:xfrm>
            <a:off x="857990" y="375410"/>
            <a:ext cx="9590936" cy="9067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latin typeface="Cooper Black" panose="0208090404030B020404" pitchFamily="18" charset="77"/>
              </a:rPr>
              <a:t>Analysis of Models Based on Packet Count (QUIC </a:t>
            </a:r>
            <a:r>
              <a:rPr lang="en-US" b="1" u="sng" dirty="0" err="1">
                <a:latin typeface="Cooper Black" panose="0208090404030B020404" pitchFamily="18" charset="77"/>
              </a:rPr>
              <a:t>pcap</a:t>
            </a:r>
            <a:r>
              <a:rPr lang="en-US" b="1" u="sng" dirty="0">
                <a:latin typeface="Cooper Black" panose="0208090404030B020404" pitchFamily="18" charset="77"/>
              </a:rPr>
              <a:t>)</a:t>
            </a:r>
            <a:endParaRPr lang="en-IL" b="1" u="sng" dirty="0">
              <a:latin typeface="Cooper Black" panose="0208090404030B020404" pitchFamily="18" charset="77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E55557-BC2B-3459-107F-9184233CB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60302"/>
              </p:ext>
            </p:extLst>
          </p:nvPr>
        </p:nvGraphicFramePr>
        <p:xfrm>
          <a:off x="2799038" y="2012297"/>
          <a:ext cx="6794000" cy="3755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800">
                  <a:extLst>
                    <a:ext uri="{9D8B030D-6E8A-4147-A177-3AD203B41FA5}">
                      <a16:colId xmlns:a16="http://schemas.microsoft.com/office/drawing/2014/main" val="3803676094"/>
                    </a:ext>
                  </a:extLst>
                </a:gridCol>
                <a:gridCol w="1358800">
                  <a:extLst>
                    <a:ext uri="{9D8B030D-6E8A-4147-A177-3AD203B41FA5}">
                      <a16:colId xmlns:a16="http://schemas.microsoft.com/office/drawing/2014/main" val="3634636527"/>
                    </a:ext>
                  </a:extLst>
                </a:gridCol>
                <a:gridCol w="1358800">
                  <a:extLst>
                    <a:ext uri="{9D8B030D-6E8A-4147-A177-3AD203B41FA5}">
                      <a16:colId xmlns:a16="http://schemas.microsoft.com/office/drawing/2014/main" val="4074717009"/>
                    </a:ext>
                  </a:extLst>
                </a:gridCol>
                <a:gridCol w="1358800">
                  <a:extLst>
                    <a:ext uri="{9D8B030D-6E8A-4147-A177-3AD203B41FA5}">
                      <a16:colId xmlns:a16="http://schemas.microsoft.com/office/drawing/2014/main" val="4065931926"/>
                    </a:ext>
                  </a:extLst>
                </a:gridCol>
                <a:gridCol w="1358800">
                  <a:extLst>
                    <a:ext uri="{9D8B030D-6E8A-4147-A177-3AD203B41FA5}">
                      <a16:colId xmlns:a16="http://schemas.microsoft.com/office/drawing/2014/main" val="399315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L" sz="1500" dirty="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500" dirty="0"/>
                        <a:t>CNN</a:t>
                      </a:r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500" dirty="0"/>
                        <a:t>LSTM</a:t>
                      </a:r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500" dirty="0"/>
                        <a:t>Transformers</a:t>
                      </a:r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500" dirty="0"/>
                        <a:t>ET-BERT</a:t>
                      </a:r>
                      <a:r>
                        <a:rPr lang="en-GB" sz="1500" dirty="0"/>
                        <a:t> (TDL)</a:t>
                      </a:r>
                      <a:endParaRPr lang="en-IL" sz="1500" dirty="0"/>
                    </a:p>
                  </a:txBody>
                  <a:tcPr marL="84873" marR="84873" marT="42436" marB="42436"/>
                </a:tc>
                <a:extLst>
                  <a:ext uri="{0D108BD9-81ED-4DB2-BD59-A6C34878D82A}">
                    <a16:rowId xmlns:a16="http://schemas.microsoft.com/office/drawing/2014/main" val="3497071196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500" dirty="0"/>
                        <a:t>30 פאקטות</a:t>
                      </a:r>
                      <a:endParaRPr lang="en-IL" sz="15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0.9292</a:t>
                      </a:r>
                      <a:endParaRPr lang="en-IL" sz="1600" dirty="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0.9269</a:t>
                      </a:r>
                      <a:endParaRPr lang="en-IL" sz="1600" dirty="0"/>
                    </a:p>
                  </a:txBody>
                  <a:tcPr marL="82423" marR="82423" marT="41211" marB="41211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dirty="0"/>
                        <a:t>0.89</a:t>
                      </a:r>
                      <a:endParaRPr lang="en-IL" sz="1600" dirty="0"/>
                    </a:p>
                  </a:txBody>
                  <a:tcPr marL="80474" marR="80474" marT="40237" marB="4023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0.99</a:t>
                      </a:r>
                    </a:p>
                  </a:txBody>
                  <a:tcPr marL="80474" marR="80474" marT="40237" marB="40237"/>
                </a:tc>
                <a:extLst>
                  <a:ext uri="{0D108BD9-81ED-4DB2-BD59-A6C34878D82A}">
                    <a16:rowId xmlns:a16="http://schemas.microsoft.com/office/drawing/2014/main" val="1519028060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500" dirty="0"/>
                        <a:t>50 פאקטות</a:t>
                      </a:r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0.9476</a:t>
                      </a:r>
                      <a:endParaRPr lang="en-IL" sz="1600" dirty="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0.9426</a:t>
                      </a:r>
                      <a:endParaRPr lang="en-IL" sz="1600" dirty="0"/>
                    </a:p>
                  </a:txBody>
                  <a:tcPr marL="82423" marR="82423" marT="41211" marB="4121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0.93</a:t>
                      </a:r>
                    </a:p>
                  </a:txBody>
                  <a:tcPr marL="80474" marR="80474" marT="40237" marB="4023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0.99</a:t>
                      </a:r>
                    </a:p>
                  </a:txBody>
                  <a:tcPr marL="80474" marR="80474" marT="40237" marB="40237"/>
                </a:tc>
                <a:extLst>
                  <a:ext uri="{0D108BD9-81ED-4DB2-BD59-A6C34878D82A}">
                    <a16:rowId xmlns:a16="http://schemas.microsoft.com/office/drawing/2014/main" val="3416633007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500" dirty="0"/>
                        <a:t>70 פאקטות</a:t>
                      </a:r>
                      <a:endParaRPr lang="en-IL" sz="15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0.9543</a:t>
                      </a:r>
                      <a:endParaRPr lang="en-IL" sz="1600" dirty="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0.8548</a:t>
                      </a:r>
                      <a:endParaRPr lang="en-IL" sz="1600" dirty="0"/>
                    </a:p>
                  </a:txBody>
                  <a:tcPr marL="82423" marR="82423" marT="41211" marB="41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dirty="0"/>
                        <a:t>0.89</a:t>
                      </a:r>
                    </a:p>
                  </a:txBody>
                  <a:tcPr marL="80474" marR="80474" marT="40237" marB="4023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0.99</a:t>
                      </a:r>
                    </a:p>
                  </a:txBody>
                  <a:tcPr marL="80474" marR="80474" marT="40237" marB="40237"/>
                </a:tc>
                <a:extLst>
                  <a:ext uri="{0D108BD9-81ED-4DB2-BD59-A6C34878D82A}">
                    <a16:rowId xmlns:a16="http://schemas.microsoft.com/office/drawing/2014/main" val="2671103587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500" dirty="0"/>
                        <a:t>90 פאקטות</a:t>
                      </a:r>
                      <a:endParaRPr lang="en-IL" sz="15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0.9608</a:t>
                      </a:r>
                      <a:endParaRPr lang="en-IL" sz="16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0.9593</a:t>
                      </a:r>
                      <a:endParaRPr lang="en-IL" sz="1600" dirty="0"/>
                    </a:p>
                  </a:txBody>
                  <a:tcPr marL="82423" marR="82423" marT="41211" marB="41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dirty="0"/>
                        <a:t>0.84</a:t>
                      </a:r>
                    </a:p>
                  </a:txBody>
                  <a:tcPr marL="80474" marR="80474" marT="40237" marB="4023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0.99</a:t>
                      </a:r>
                    </a:p>
                  </a:txBody>
                  <a:tcPr marL="80474" marR="80474" marT="40237" marB="40237"/>
                </a:tc>
                <a:extLst>
                  <a:ext uri="{0D108BD9-81ED-4DB2-BD59-A6C34878D82A}">
                    <a16:rowId xmlns:a16="http://schemas.microsoft.com/office/drawing/2014/main" val="3963084477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500" dirty="0"/>
                        <a:t>110 פאקטות</a:t>
                      </a:r>
                      <a:endParaRPr lang="en-IL" sz="15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0.9654</a:t>
                      </a:r>
                      <a:endParaRPr lang="en-IL" sz="16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0.8490</a:t>
                      </a:r>
                      <a:endParaRPr lang="en-IL" sz="1600" dirty="0"/>
                    </a:p>
                  </a:txBody>
                  <a:tcPr marL="82423" marR="82423" marT="41211" marB="4121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0.82</a:t>
                      </a:r>
                    </a:p>
                  </a:txBody>
                  <a:tcPr marL="80474" marR="80474" marT="40237" marB="4023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0.99</a:t>
                      </a:r>
                    </a:p>
                  </a:txBody>
                  <a:tcPr marL="80474" marR="80474" marT="40237" marB="40237"/>
                </a:tc>
                <a:extLst>
                  <a:ext uri="{0D108BD9-81ED-4DB2-BD59-A6C34878D82A}">
                    <a16:rowId xmlns:a16="http://schemas.microsoft.com/office/drawing/2014/main" val="2865128541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500" dirty="0"/>
                        <a:t>130 פאקטות</a:t>
                      </a:r>
                      <a:endParaRPr lang="en-IL" sz="15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0.9693</a:t>
                      </a:r>
                      <a:endParaRPr lang="en-IL" sz="16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0.9474</a:t>
                      </a:r>
                      <a:endParaRPr lang="en-IL" sz="1600" dirty="0"/>
                    </a:p>
                  </a:txBody>
                  <a:tcPr marL="82423" marR="82423" marT="41211" marB="4121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0.80</a:t>
                      </a:r>
                    </a:p>
                  </a:txBody>
                  <a:tcPr marL="80474" marR="80474" marT="40237" marB="4023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0.99</a:t>
                      </a:r>
                    </a:p>
                  </a:txBody>
                  <a:tcPr marL="80474" marR="80474" marT="40237" marB="40237"/>
                </a:tc>
                <a:extLst>
                  <a:ext uri="{0D108BD9-81ED-4DB2-BD59-A6C34878D82A}">
                    <a16:rowId xmlns:a16="http://schemas.microsoft.com/office/drawing/2014/main" val="3258892848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500" dirty="0"/>
                        <a:t>150 פאקטות</a:t>
                      </a:r>
                      <a:endParaRPr lang="en-IL" sz="15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0.9756</a:t>
                      </a:r>
                      <a:endParaRPr lang="en-IL" sz="16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0.8835</a:t>
                      </a:r>
                      <a:endParaRPr lang="en-IL" sz="1600" dirty="0"/>
                    </a:p>
                  </a:txBody>
                  <a:tcPr marL="82423" marR="82423" marT="41211" marB="4121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0.91</a:t>
                      </a:r>
                    </a:p>
                  </a:txBody>
                  <a:tcPr marL="80474" marR="80474" marT="40237" marB="4023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0.99</a:t>
                      </a:r>
                    </a:p>
                  </a:txBody>
                  <a:tcPr marL="80474" marR="80474" marT="40237" marB="40237"/>
                </a:tc>
                <a:extLst>
                  <a:ext uri="{0D108BD9-81ED-4DB2-BD59-A6C34878D82A}">
                    <a16:rowId xmlns:a16="http://schemas.microsoft.com/office/drawing/2014/main" val="2382674180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500" dirty="0"/>
                        <a:t>170 פאקטות</a:t>
                      </a:r>
                      <a:endParaRPr lang="en-IL" sz="15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0.9703</a:t>
                      </a:r>
                      <a:endParaRPr lang="en-IL" sz="16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0.9348</a:t>
                      </a:r>
                      <a:endParaRPr lang="en-IL" sz="1600" dirty="0"/>
                    </a:p>
                  </a:txBody>
                  <a:tcPr marL="82423" marR="82423" marT="41211" marB="4121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0.90</a:t>
                      </a:r>
                    </a:p>
                  </a:txBody>
                  <a:tcPr marL="80474" marR="80474" marT="40237" marB="4023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0.99</a:t>
                      </a:r>
                    </a:p>
                  </a:txBody>
                  <a:tcPr marL="80474" marR="80474" marT="40237" marB="40237"/>
                </a:tc>
                <a:extLst>
                  <a:ext uri="{0D108BD9-81ED-4DB2-BD59-A6C34878D82A}">
                    <a16:rowId xmlns:a16="http://schemas.microsoft.com/office/drawing/2014/main" val="288189401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500" dirty="0"/>
                        <a:t>190 פאקטות</a:t>
                      </a:r>
                      <a:endParaRPr lang="en-IL" sz="15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0.9730</a:t>
                      </a:r>
                      <a:endParaRPr lang="en-IL" sz="1600" dirty="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0.8908</a:t>
                      </a:r>
                      <a:endParaRPr lang="en-IL" sz="1600" dirty="0"/>
                    </a:p>
                  </a:txBody>
                  <a:tcPr marL="82423" marR="82423" marT="41211" marB="4121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0.87</a:t>
                      </a:r>
                    </a:p>
                  </a:txBody>
                  <a:tcPr marL="80474" marR="80474" marT="40237" marB="4023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0.99</a:t>
                      </a:r>
                    </a:p>
                  </a:txBody>
                  <a:tcPr marL="80474" marR="80474" marT="40237" marB="40237"/>
                </a:tc>
                <a:extLst>
                  <a:ext uri="{0D108BD9-81ED-4DB2-BD59-A6C34878D82A}">
                    <a16:rowId xmlns:a16="http://schemas.microsoft.com/office/drawing/2014/main" val="2803679957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500" dirty="0"/>
                        <a:t>200 פאקטות</a:t>
                      </a:r>
                      <a:endParaRPr lang="en-IL" sz="15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0.9758</a:t>
                      </a:r>
                      <a:endParaRPr lang="en-IL" sz="1600" dirty="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0.9283</a:t>
                      </a:r>
                      <a:endParaRPr lang="en-IL" sz="1600" dirty="0"/>
                    </a:p>
                  </a:txBody>
                  <a:tcPr marL="82423" marR="82423" marT="41211" marB="4121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0.80</a:t>
                      </a:r>
                    </a:p>
                  </a:txBody>
                  <a:tcPr marL="80474" marR="80474" marT="40237" marB="4023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0.99</a:t>
                      </a:r>
                    </a:p>
                  </a:txBody>
                  <a:tcPr marL="80474" marR="80474" marT="40237" marB="40237"/>
                </a:tc>
                <a:extLst>
                  <a:ext uri="{0D108BD9-81ED-4DB2-BD59-A6C34878D82A}">
                    <a16:rowId xmlns:a16="http://schemas.microsoft.com/office/drawing/2014/main" val="3199617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66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3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103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L"/>
            </a:p>
          </p:txBody>
        </p:sp>
      </p:grp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574122-E7B9-4254-225F-A836DB41D354}"/>
              </a:ext>
            </a:extLst>
          </p:cNvPr>
          <p:cNvSpPr txBox="1">
            <a:spLocks/>
          </p:cNvSpPr>
          <p:nvPr/>
        </p:nvSpPr>
        <p:spPr>
          <a:xfrm>
            <a:off x="8154186" y="634028"/>
            <a:ext cx="3355942" cy="3732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 b="1" u="sng" cap="all" dirty="0"/>
              <a:t>Bar Chart</a:t>
            </a:r>
          </a:p>
        </p:txBody>
      </p:sp>
      <p:sp>
        <p:nvSpPr>
          <p:cNvPr id="1037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IL"/>
          </a:p>
        </p:txBody>
      </p:sp>
      <p:sp>
        <p:nvSpPr>
          <p:cNvPr id="1039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IL"/>
          </a:p>
        </p:txBody>
      </p:sp>
      <p:pic>
        <p:nvPicPr>
          <p:cNvPr id="5" name="Picture 4" descr="A graph of different colored vertical lines&#10;&#10;Description automatically generated">
            <a:extLst>
              <a:ext uri="{FF2B5EF4-FFF2-40B4-BE49-F238E27FC236}">
                <a16:creationId xmlns:a16="http://schemas.microsoft.com/office/drawing/2014/main" id="{8E65D3AF-A510-70AA-C760-E30E5DB0B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802" y="1588246"/>
            <a:ext cx="5960202" cy="395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00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56197-E6A8-77D2-7D60-393E2A7A8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3BAED6-9975-84F3-F5A4-352186DAF0AB}"/>
              </a:ext>
            </a:extLst>
          </p:cNvPr>
          <p:cNvSpPr txBox="1"/>
          <p:nvPr/>
        </p:nvSpPr>
        <p:spPr>
          <a:xfrm>
            <a:off x="1573852" y="458692"/>
            <a:ext cx="9794545" cy="1533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latin typeface="Cooper Black" panose="0208090404030B020404" pitchFamily="18" charset="77"/>
              </a:rPr>
              <a:t>ET-BERT(TDL version) results summary</a:t>
            </a:r>
          </a:p>
          <a:p>
            <a:pPr algn="ctr"/>
            <a:endParaRPr lang="en-IL" b="1" u="sng" dirty="0">
              <a:latin typeface="Cooper Black" panose="0208090404030B020404" pitchFamily="18" charset="77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C2BB31-F9C5-DAD3-A3EC-CE3721D4F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371447"/>
              </p:ext>
            </p:extLst>
          </p:nvPr>
        </p:nvGraphicFramePr>
        <p:xfrm>
          <a:off x="4345014" y="2286092"/>
          <a:ext cx="4042846" cy="3884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423">
                  <a:extLst>
                    <a:ext uri="{9D8B030D-6E8A-4147-A177-3AD203B41FA5}">
                      <a16:colId xmlns:a16="http://schemas.microsoft.com/office/drawing/2014/main" val="3803676094"/>
                    </a:ext>
                  </a:extLst>
                </a:gridCol>
                <a:gridCol w="2021423">
                  <a:extLst>
                    <a:ext uri="{9D8B030D-6E8A-4147-A177-3AD203B41FA5}">
                      <a16:colId xmlns:a16="http://schemas.microsoft.com/office/drawing/2014/main" val="792236167"/>
                    </a:ext>
                  </a:extLst>
                </a:gridCol>
              </a:tblGrid>
              <a:tr h="1163267">
                <a:tc>
                  <a:txBody>
                    <a:bodyPr/>
                    <a:lstStyle/>
                    <a:p>
                      <a:pPr marL="0" lvl="0" algn="ctr" defTabSz="914400" rtl="1" eaLnBrk="1" latinLnBrk="0" hangingPunct="1"/>
                      <a:r>
                        <a:rPr lang="en-GB" dirty="0"/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GB" dirty="0"/>
                        <a:t>Accuracy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071196"/>
                  </a:ext>
                </a:extLst>
              </a:tr>
              <a:tr h="68641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QUIC TEXT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841639"/>
                  </a:ext>
                </a:extLst>
              </a:tr>
              <a:tr h="68641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QUIC PCAP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028060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GB" dirty="0"/>
                        <a:t>Cesnet-Quic*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</a:t>
                      </a:r>
                      <a:r>
                        <a:rPr lang="en-GB" dirty="0"/>
                        <a:t>2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633007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GB" dirty="0" err="1"/>
                        <a:t>NordVPN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0.94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110358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08D38AF-DA22-2819-4533-4C3F30A04507}"/>
              </a:ext>
            </a:extLst>
          </p:cNvPr>
          <p:cNvSpPr txBox="1"/>
          <p:nvPr/>
        </p:nvSpPr>
        <p:spPr>
          <a:xfrm>
            <a:off x="11603115" y="3515557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4D3389-4A17-FE20-A8A1-30384D96CF0F}"/>
              </a:ext>
            </a:extLst>
          </p:cNvPr>
          <p:cNvSpPr txBox="1"/>
          <p:nvPr/>
        </p:nvSpPr>
        <p:spPr>
          <a:xfrm>
            <a:off x="712391" y="6567086"/>
            <a:ext cx="1376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*W-2022-47</a:t>
            </a:r>
            <a:r>
              <a:rPr lang="he-IL" sz="1200" dirty="0"/>
              <a:t>-</a:t>
            </a:r>
            <a:r>
              <a:rPr lang="en-US" sz="1200" dirty="0"/>
              <a:t>MON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346214174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F4C683CD165B4992F9150930098A29" ma:contentTypeVersion="4" ma:contentTypeDescription="Create a new document." ma:contentTypeScope="" ma:versionID="b8eb3d1345afeef1ad11e5227a5e9253">
  <xsd:schema xmlns:xsd="http://www.w3.org/2001/XMLSchema" xmlns:xs="http://www.w3.org/2001/XMLSchema" xmlns:p="http://schemas.microsoft.com/office/2006/metadata/properties" xmlns:ns3="f332a15c-2d41-4d22-9d6f-7615f0662225" targetNamespace="http://schemas.microsoft.com/office/2006/metadata/properties" ma:root="true" ma:fieldsID="4832e9e9ae5c1814893a1ae0f53476be" ns3:_="">
    <xsd:import namespace="f332a15c-2d41-4d22-9d6f-7615f06622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32a15c-2d41-4d22-9d6f-7615f06622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0F3B63-3FFB-499F-8F53-CF1B9BD093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32a15c-2d41-4d22-9d6f-7615f06622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D0AB103-65EA-4E44-9341-2974828BC112}">
  <ds:schemaRefs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f332a15c-2d41-4d22-9d6f-7615f0662225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711FC6C-57B8-4DDF-A05B-D97AA9710A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8952</TotalTime>
  <Words>666</Words>
  <Application>Microsoft Macintosh PowerPoint</Application>
  <PresentationFormat>Widescreen</PresentationFormat>
  <Paragraphs>369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Cooper Black</vt:lpstr>
      <vt:lpstr>Franklin Gothic Book</vt:lpstr>
      <vt:lpstr>Helvetica Neue</vt:lpstr>
      <vt:lpstr>Crop</vt:lpstr>
      <vt:lpstr>דו״ח תוצאות מעודכן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of Models for 7.5 second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דו״ח תוצאות</dc:title>
  <dc:creator>שליו בן דוד</dc:creator>
  <cp:lastModifiedBy>שליו בן דוד</cp:lastModifiedBy>
  <cp:revision>91</cp:revision>
  <dcterms:created xsi:type="dcterms:W3CDTF">2023-09-03T13:10:28Z</dcterms:created>
  <dcterms:modified xsi:type="dcterms:W3CDTF">2024-04-17T10:01:24Z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0x010100EEF4C683CD165B4992F9150930098A29</vt:lpwstr>
  </property>
</Properties>
</file>