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4" r:id="rId6"/>
    <p:sldId id="297" r:id="rId7"/>
    <p:sldId id="310" r:id="rId8"/>
    <p:sldId id="305" r:id="rId9"/>
    <p:sldId id="306" r:id="rId10"/>
    <p:sldId id="302" r:id="rId11"/>
    <p:sldId id="304" r:id="rId12"/>
    <p:sldId id="315" r:id="rId13"/>
    <p:sldId id="312" r:id="rId14"/>
    <p:sldId id="316" r:id="rId15"/>
    <p:sldId id="313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654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 מעודכן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086136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72392"/>
              </p:ext>
            </p:extLst>
          </p:nvPr>
        </p:nvGraphicFramePr>
        <p:xfrm>
          <a:off x="1938130" y="1331843"/>
          <a:ext cx="8118558" cy="35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9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2608066183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21399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92969531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453683253"/>
                    </a:ext>
                  </a:extLst>
                </a:gridCol>
              </a:tblGrid>
              <a:tr h="10380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סטיית תקן לכמות פאקטות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סך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מספר המחלקות בדאטה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428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שנייה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7 שניות</a:t>
                      </a:r>
                      <a:r>
                        <a:rPr lang="en-US" dirty="0"/>
                        <a:t>.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183.37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87471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20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</a:t>
                      </a:r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dirty="0"/>
                        <a:t>144.23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8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4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661896" cy="67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patches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/>
        </p:nvGraphicFramePr>
        <p:xfrm>
          <a:off x="1469930" y="2273991"/>
          <a:ext cx="4242588" cy="30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6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</a:tblGrid>
              <a:tr h="759563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7x7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8x8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9x9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10x10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3385192" y="1266436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הבדיקות בוצעו על תמונות בגודל 224</a:t>
            </a:r>
            <a:r>
              <a:rPr lang="en-US" dirty="0"/>
              <a:t>x</a:t>
            </a:r>
            <a:r>
              <a:rPr lang="he-IL" dirty="0"/>
              <a:t>224</a:t>
            </a:r>
            <a:r>
              <a:rPr lang="en-US" dirty="0"/>
              <a:t> </a:t>
            </a:r>
            <a:r>
              <a:rPr lang="he-IL" dirty="0"/>
              <a:t>על דוגמאות באורך 15 שניות והמודל רץ למשך 100 </a:t>
            </a:r>
            <a:r>
              <a:rPr lang="en-US" dirty="0"/>
              <a:t>epoch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המטרה הייתה לבדוק מהו גודל ה-</a:t>
            </a:r>
            <a:r>
              <a:rPr lang="en-US" dirty="0"/>
              <a:t>patch</a:t>
            </a:r>
            <a:r>
              <a:rPr lang="he-IL" dirty="0"/>
              <a:t> האידיאלי כדי שהמודל יוכל ללמוד טוב יותר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0DE7-236E-3EFF-7E4B-FA77CE20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68" y="2167059"/>
            <a:ext cx="3956602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7" y="418360"/>
            <a:ext cx="9304087" cy="61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8757"/>
              </p:ext>
            </p:extLst>
          </p:nvPr>
        </p:nvGraphicFramePr>
        <p:xfrm>
          <a:off x="1469930" y="2427232"/>
          <a:ext cx="4421072" cy="29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68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4066338133"/>
                    </a:ext>
                  </a:extLst>
                </a:gridCol>
              </a:tblGrid>
              <a:tr h="732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LSTM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12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13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2458656" y="1266436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בהשוואה זו הוספנו את מודל ה-</a:t>
            </a:r>
            <a:r>
              <a:rPr lang="en-US" dirty="0"/>
              <a:t>VIT</a:t>
            </a:r>
            <a:r>
              <a:rPr lang="he-IL" dirty="0"/>
              <a:t> ובדקנו עם בלוקי זמן גדולים יותר (בטווח 10-13 שכן 14+ כבר מאבדים מחלקה)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את מודל ה-</a:t>
            </a:r>
            <a:r>
              <a:rPr lang="en-US" dirty="0"/>
              <a:t>VIT</a:t>
            </a:r>
            <a:r>
              <a:rPr lang="he-IL" dirty="0"/>
              <a:t> בדקנו על </a:t>
            </a:r>
            <a:r>
              <a:rPr lang="en-US" dirty="0" err="1"/>
              <a:t>FlowPics</a:t>
            </a:r>
            <a:r>
              <a:rPr lang="he-IL" dirty="0"/>
              <a:t> בגודל 224</a:t>
            </a:r>
            <a:r>
              <a:rPr lang="en-US" dirty="0"/>
              <a:t>x</a:t>
            </a:r>
            <a:r>
              <a:rPr lang="he-IL" dirty="0"/>
              <a:t>224 עם חלוקת </a:t>
            </a:r>
            <a:r>
              <a:rPr lang="en-US" dirty="0"/>
              <a:t>patches</a:t>
            </a:r>
            <a:r>
              <a:rPr lang="he-IL" dirty="0"/>
              <a:t> אופטימלית של 10</a:t>
            </a:r>
            <a:r>
              <a:rPr lang="en-US" dirty="0"/>
              <a:t>x</a:t>
            </a:r>
            <a:r>
              <a:rPr lang="he-IL" dirty="0"/>
              <a:t>10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C0A02-DE94-9962-AAD4-66E89686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3" y="2202033"/>
            <a:ext cx="4421072" cy="33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29DDD-E946-F51C-061A-4BF914628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04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for 7.5 second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66045B-D4AD-95F3-20DD-03A4687C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98137"/>
              </p:ext>
            </p:extLst>
          </p:nvPr>
        </p:nvGraphicFramePr>
        <p:xfrm>
          <a:off x="2811118" y="2259271"/>
          <a:ext cx="6569764" cy="27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41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</a:tblGrid>
              <a:tr h="502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VIT (TEXT)</a:t>
                      </a:r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Accuracy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0.958</a:t>
                      </a:r>
                      <a:endParaRPr lang="en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/>
                        <a:t>0.903</a:t>
                      </a:r>
                      <a:endParaRPr lang="en-IL" sz="1600" dirty="0"/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Micro Precision</a:t>
                      </a:r>
                      <a:endParaRPr lang="he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Recall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F1-Score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0.90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465842-A37A-05AB-D1D3-99485D88456A}"/>
              </a:ext>
            </a:extLst>
          </p:cNvPr>
          <p:cNvSpPr txBox="1"/>
          <p:nvPr/>
        </p:nvSpPr>
        <p:spPr>
          <a:xfrm>
            <a:off x="397565" y="1520606"/>
            <a:ext cx="1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ביצענו סינון ל-</a:t>
            </a:r>
            <a:r>
              <a:rPr lang="en-US" dirty="0"/>
              <a:t>sessions</a:t>
            </a:r>
            <a:r>
              <a:rPr lang="he-IL" dirty="0"/>
              <a:t> עם לפחות 100 פאקטות ובאורך לפחות 15 שניות (נשארו רק המחלקות</a:t>
            </a:r>
            <a:r>
              <a:rPr lang="en-US" dirty="0"/>
              <a:t>.(Google Doc, Google Drive, YouTube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8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2252444" y="380651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Packet Count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2162"/>
              </p:ext>
            </p:extLst>
          </p:nvPr>
        </p:nvGraphicFramePr>
        <p:xfrm>
          <a:off x="2516696" y="1448683"/>
          <a:ext cx="8833608" cy="518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4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4195949792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1092822478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58988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2285933260"/>
                    </a:ext>
                  </a:extLst>
                </a:gridCol>
              </a:tblGrid>
              <a:tr h="51422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 (TDL)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 (TDL)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dirty="0"/>
                        <a:t>ET-BERT (TDL)</a:t>
                      </a:r>
                      <a:endParaRPr lang="en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LSTM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CNN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ET-BERT (DL)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0.91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50 פאקטות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</a:t>
                      </a:r>
                      <a:r>
                        <a:rPr lang="en-GB" dirty="0">
                          <a:latin typeface="+mj-lt"/>
                        </a:rPr>
                        <a:t>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90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0.94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130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0.93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150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190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200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18337" y="2016617"/>
            <a:ext cx="3355942" cy="235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29322-CDD9-22D7-2B12-8958A1B2B1E9}"/>
              </a:ext>
            </a:extLst>
          </p:cNvPr>
          <p:cNvSpPr/>
          <p:nvPr/>
        </p:nvSpPr>
        <p:spPr>
          <a:xfrm>
            <a:off x="4236440" y="6094140"/>
            <a:ext cx="3640822" cy="650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DC86-4AE9-0247-36A9-499E1B3C43C1}"/>
              </a:ext>
            </a:extLst>
          </p:cNvPr>
          <p:cNvSpPr/>
          <p:nvPr/>
        </p:nvSpPr>
        <p:spPr>
          <a:xfrm>
            <a:off x="142614" y="121549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12C5-7738-23F9-EC5E-0ADEB906DD09}"/>
              </a:ext>
            </a:extLst>
          </p:cNvPr>
          <p:cNvSpPr/>
          <p:nvPr/>
        </p:nvSpPr>
        <p:spPr>
          <a:xfrm>
            <a:off x="144102" y="418374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85ADF-29C9-0C92-8E4A-55CDA7CA8F02}"/>
              </a:ext>
            </a:extLst>
          </p:cNvPr>
          <p:cNvSpPr/>
          <p:nvPr/>
        </p:nvSpPr>
        <p:spPr>
          <a:xfrm>
            <a:off x="6847804" y="6392883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36ECC-F8F4-4D80-3E56-C5EBB19A341D}"/>
              </a:ext>
            </a:extLst>
          </p:cNvPr>
          <p:cNvSpPr/>
          <p:nvPr/>
        </p:nvSpPr>
        <p:spPr>
          <a:xfrm>
            <a:off x="7936007" y="3588291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F09682-9E67-5250-14D4-1E35A4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0" y="555163"/>
            <a:ext cx="8123332" cy="5748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AD5EB7-4177-F9F4-AEEB-11BE2B134E17}"/>
              </a:ext>
            </a:extLst>
          </p:cNvPr>
          <p:cNvSpPr/>
          <p:nvPr/>
        </p:nvSpPr>
        <p:spPr>
          <a:xfrm>
            <a:off x="8890030" y="3770737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71600" y="800100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KNN vs Decision Tree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06D12-9757-7BD5-A4CC-29732DD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3083"/>
              </p:ext>
            </p:extLst>
          </p:nvPr>
        </p:nvGraphicFramePr>
        <p:xfrm>
          <a:off x="1286189" y="2081506"/>
          <a:ext cx="9686611" cy="3976395"/>
        </p:xfrm>
        <a:graphic>
          <a:graphicData uri="http://schemas.openxmlformats.org/drawingml/2006/table">
            <a:tbl>
              <a:tblPr/>
              <a:tblGrid>
                <a:gridCol w="1044162">
                  <a:extLst>
                    <a:ext uri="{9D8B030D-6E8A-4147-A177-3AD203B41FA5}">
                      <a16:colId xmlns:a16="http://schemas.microsoft.com/office/drawing/2014/main" val="3082899250"/>
                    </a:ext>
                  </a:extLst>
                </a:gridCol>
                <a:gridCol w="1044162">
                  <a:extLst>
                    <a:ext uri="{9D8B030D-6E8A-4147-A177-3AD203B41FA5}">
                      <a16:colId xmlns:a16="http://schemas.microsoft.com/office/drawing/2014/main" val="3635701462"/>
                    </a:ext>
                  </a:extLst>
                </a:gridCol>
                <a:gridCol w="1156610">
                  <a:extLst>
                    <a:ext uri="{9D8B030D-6E8A-4147-A177-3AD203B41FA5}">
                      <a16:colId xmlns:a16="http://schemas.microsoft.com/office/drawing/2014/main" val="1366907153"/>
                    </a:ext>
                  </a:extLst>
                </a:gridCol>
                <a:gridCol w="1140546">
                  <a:extLst>
                    <a:ext uri="{9D8B030D-6E8A-4147-A177-3AD203B41FA5}">
                      <a16:colId xmlns:a16="http://schemas.microsoft.com/office/drawing/2014/main" val="3150501757"/>
                    </a:ext>
                  </a:extLst>
                </a:gridCol>
                <a:gridCol w="1252994">
                  <a:extLst>
                    <a:ext uri="{9D8B030D-6E8A-4147-A177-3AD203B41FA5}">
                      <a16:colId xmlns:a16="http://schemas.microsoft.com/office/drawing/2014/main" val="3409163246"/>
                    </a:ext>
                  </a:extLst>
                </a:gridCol>
                <a:gridCol w="899586">
                  <a:extLst>
                    <a:ext uri="{9D8B030D-6E8A-4147-A177-3AD203B41FA5}">
                      <a16:colId xmlns:a16="http://schemas.microsoft.com/office/drawing/2014/main" val="968464147"/>
                    </a:ext>
                  </a:extLst>
                </a:gridCol>
                <a:gridCol w="1028098">
                  <a:extLst>
                    <a:ext uri="{9D8B030D-6E8A-4147-A177-3AD203B41FA5}">
                      <a16:colId xmlns:a16="http://schemas.microsoft.com/office/drawing/2014/main" val="45746505"/>
                    </a:ext>
                  </a:extLst>
                </a:gridCol>
                <a:gridCol w="995970">
                  <a:extLst>
                    <a:ext uri="{9D8B030D-6E8A-4147-A177-3AD203B41FA5}">
                      <a16:colId xmlns:a16="http://schemas.microsoft.com/office/drawing/2014/main" val="1489590150"/>
                    </a:ext>
                  </a:extLst>
                </a:gridCol>
                <a:gridCol w="1124483">
                  <a:extLst>
                    <a:ext uri="{9D8B030D-6E8A-4147-A177-3AD203B41FA5}">
                      <a16:colId xmlns:a16="http://schemas.microsoft.com/office/drawing/2014/main" val="1074441674"/>
                    </a:ext>
                  </a:extLst>
                </a:gridCol>
              </a:tblGrid>
              <a:tr h="999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Packet Count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5792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00277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707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1669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7936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3472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624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7573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064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5885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A2AF7B-7E90-E1B8-CDAF-B0CCF077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2" y="1827493"/>
            <a:ext cx="6227488" cy="3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91444" y="791901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472F75-DA2F-3941-82B4-C415B29C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4" y="1364901"/>
            <a:ext cx="5992655" cy="4311643"/>
          </a:xfrm>
          <a:prstGeom prst="rect">
            <a:avLst/>
          </a:prstGeom>
        </p:spPr>
      </p:pic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97F7449-4420-3873-12B7-7215ABFF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" y="1359367"/>
            <a:ext cx="7995149" cy="438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69603F-D029-718B-6BFB-3EA0B113BF76}"/>
              </a:ext>
            </a:extLst>
          </p:cNvPr>
          <p:cNvSpPr/>
          <p:nvPr/>
        </p:nvSpPr>
        <p:spPr>
          <a:xfrm>
            <a:off x="4201064" y="5694231"/>
            <a:ext cx="3890513" cy="105162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D4771-36CF-F407-5E28-61D63D74EC3C}"/>
              </a:ext>
            </a:extLst>
          </p:cNvPr>
          <p:cNvSpPr/>
          <p:nvPr/>
        </p:nvSpPr>
        <p:spPr>
          <a:xfrm>
            <a:off x="520117" y="369116"/>
            <a:ext cx="3573711" cy="10424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F1C5BA-B877-EB04-9BEB-33DF0C7FED24}"/>
              </a:ext>
            </a:extLst>
          </p:cNvPr>
          <p:cNvSpPr/>
          <p:nvPr/>
        </p:nvSpPr>
        <p:spPr>
          <a:xfrm>
            <a:off x="7323589" y="5838738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A26A5-77F3-734D-B5FD-FA415C958645}"/>
              </a:ext>
            </a:extLst>
          </p:cNvPr>
          <p:cNvSpPr/>
          <p:nvPr/>
        </p:nvSpPr>
        <p:spPr>
          <a:xfrm>
            <a:off x="8786670" y="4077050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D058-8E48-BE37-0E29-F514900174A8}"/>
              </a:ext>
            </a:extLst>
          </p:cNvPr>
          <p:cNvSpPr/>
          <p:nvPr/>
        </p:nvSpPr>
        <p:spPr>
          <a:xfrm>
            <a:off x="58398" y="899874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F793-813E-A383-8B42-4CC87DEB16E2}"/>
              </a:ext>
            </a:extLst>
          </p:cNvPr>
          <p:cNvSpPr/>
          <p:nvPr/>
        </p:nvSpPr>
        <p:spPr>
          <a:xfrm>
            <a:off x="590766" y="898859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Based on Packet Count (QUIC </a:t>
            </a:r>
            <a:r>
              <a:rPr lang="en-US" b="1" u="sng" dirty="0" err="1">
                <a:latin typeface="Cooper Black" panose="0208090404030B020404" pitchFamily="18" charset="77"/>
              </a:rPr>
              <a:t>pcap</a:t>
            </a:r>
            <a:r>
              <a:rPr lang="en-US" b="1" u="sng" dirty="0">
                <a:latin typeface="Cooper Black" panose="0208090404030B020404" pitchFamily="18" charset="77"/>
              </a:rPr>
              <a:t>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0302"/>
              </p:ext>
            </p:extLst>
          </p:nvPr>
        </p:nvGraphicFramePr>
        <p:xfrm>
          <a:off x="2799038" y="2012297"/>
          <a:ext cx="6794000" cy="37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00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99315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Transformers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ET-BERT</a:t>
                      </a:r>
                      <a:r>
                        <a:rPr lang="en-GB" sz="1500" dirty="0"/>
                        <a:t> (TDL)</a:t>
                      </a:r>
                      <a:endParaRPr lang="en-IL" sz="1500" dirty="0"/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0.9269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0.89</a:t>
                      </a:r>
                      <a:endParaRPr lang="en-IL" sz="1600" dirty="0"/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50 פאקטות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0.9476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0.9426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0.93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0.9543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0.89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0.9608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0.84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110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0.9654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0.8490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0.82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0.9474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150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0.9756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0.8835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0.91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0.9730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0.87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200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E65D3AF-A510-70AA-C760-E30E5DB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588246"/>
            <a:ext cx="5960202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6197-E6A8-77D2-7D60-393E2A7A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BAED6-9975-84F3-F5A4-352186DAF0AB}"/>
              </a:ext>
            </a:extLst>
          </p:cNvPr>
          <p:cNvSpPr txBox="1"/>
          <p:nvPr/>
        </p:nvSpPr>
        <p:spPr>
          <a:xfrm>
            <a:off x="1573852" y="458692"/>
            <a:ext cx="9794545" cy="15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ET-BERT(TDL version) results summary</a:t>
            </a:r>
          </a:p>
          <a:p>
            <a:pPr algn="ctr"/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2BB31-F9C5-DAD3-A3EC-CE3721D4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1447"/>
              </p:ext>
            </p:extLst>
          </p:nvPr>
        </p:nvGraphicFramePr>
        <p:xfrm>
          <a:off x="4345014" y="2286092"/>
          <a:ext cx="4042846" cy="388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23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2021423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</a:tblGrid>
              <a:tr h="1163267">
                <a:tc>
                  <a:txBody>
                    <a:bodyPr/>
                    <a:lstStyle/>
                    <a:p>
                      <a:pPr marL="0" lvl="0" algn="ctr" defTabSz="914400" rtl="1" eaLnBrk="1" latinLnBrk="0" hangingPunct="1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TEXT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41639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PCAP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Cesnet-Quic*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</a:t>
                      </a:r>
                      <a:r>
                        <a:rPr lang="en-GB" dirty="0"/>
                        <a:t>2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 err="1"/>
                        <a:t>NordVPN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D38AF-DA22-2819-4533-4C3F30A04507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D3389-4A17-FE20-A8A1-30384D96CF0F}"/>
              </a:ext>
            </a:extLst>
          </p:cNvPr>
          <p:cNvSpPr txBox="1"/>
          <p:nvPr/>
        </p:nvSpPr>
        <p:spPr>
          <a:xfrm>
            <a:off x="712391" y="6567086"/>
            <a:ext cx="137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*W-2022-47</a:t>
            </a:r>
            <a:r>
              <a:rPr lang="he-IL" sz="1200" dirty="0"/>
              <a:t>-</a:t>
            </a:r>
            <a:r>
              <a:rPr lang="en-US" sz="1200" dirty="0"/>
              <a:t>MON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6214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C683CD165B4992F9150930098A29" ma:contentTypeVersion="4" ma:contentTypeDescription="Create a new document." ma:contentTypeScope="" ma:versionID="b8eb3d1345afeef1ad11e5227a5e9253">
  <xsd:schema xmlns:xsd="http://www.w3.org/2001/XMLSchema" xmlns:xs="http://www.w3.org/2001/XMLSchema" xmlns:p="http://schemas.microsoft.com/office/2006/metadata/properties" xmlns:ns3="f332a15c-2d41-4d22-9d6f-7615f0662225" targetNamespace="http://schemas.microsoft.com/office/2006/metadata/properties" ma:root="true" ma:fieldsID="4832e9e9ae5c1814893a1ae0f53476be" ns3:_="">
    <xsd:import namespace="f332a15c-2d41-4d22-9d6f-7615f0662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2a15c-2d41-4d22-9d6f-7615f066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1FC6C-57B8-4DDF-A05B-D97AA9710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AB103-65EA-4E44-9341-2974828BC11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32a15c-2d41-4d22-9d6f-7615f066222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0F3B63-3FFB-499F-8F53-CF1B9BD09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2a15c-2d41-4d22-9d6f-7615f066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8920</TotalTime>
  <Words>641</Words>
  <Application>Microsoft Macintosh PowerPoint</Application>
  <PresentationFormat>Widescreen</PresentationFormat>
  <Paragraphs>355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Cooper Black</vt:lpstr>
      <vt:lpstr>Franklin Gothic Book</vt:lpstr>
      <vt:lpstr>Helvetica Neue</vt:lpstr>
      <vt:lpstr>Crop</vt:lpstr>
      <vt:lpstr>דו״ח תוצאות מעודכן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Models for 7.5 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89</cp:revision>
  <dcterms:created xsi:type="dcterms:W3CDTF">2023-09-03T13:10:28Z</dcterms:created>
  <dcterms:modified xsi:type="dcterms:W3CDTF">2024-04-13T20:38:49Z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0x010100EEF4C683CD165B4992F9150930098A29</vt:lpwstr>
  </property>
</Properties>
</file>