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269" r:id="rId4"/>
    <p:sldId id="256" r:id="rId5"/>
    <p:sldId id="257" r:id="rId6"/>
    <p:sldId id="258" r:id="rId7"/>
    <p:sldId id="259" r:id="rId8"/>
    <p:sldId id="260" r:id="rId9"/>
    <p:sldId id="261" r:id="rId10"/>
    <p:sldId id="262" r:id="rId11"/>
    <p:sldId id="268" r:id="rId12"/>
    <p:sldId id="263" r:id="rId13"/>
    <p:sldId id="270" r:id="rId14"/>
    <p:sldId id="271" r:id="rId15"/>
  </p:sldIdLst>
  <p:sldSz cx="12192000" cy="6858000"/>
  <p:notesSz cx="9144000" cy="6858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BB9945-634C-4E60-9459-0046198681F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AC559B4-62B1-44A8-8C0C-94959AEC8F50}">
      <dgm:prSet/>
      <dgm:spPr/>
      <dgm:t>
        <a:bodyPr/>
        <a:lstStyle/>
        <a:p>
          <a:r>
            <a:rPr lang="en-US" dirty="0"/>
            <a:t>Arima</a:t>
          </a:r>
        </a:p>
      </dgm:t>
    </dgm:pt>
    <dgm:pt modelId="{C37CFC5E-6CE0-4CA7-802E-99628C237D03}" type="parTrans" cxnId="{9128DBAB-2E50-476C-A89A-AFE60683E6AC}">
      <dgm:prSet/>
      <dgm:spPr/>
      <dgm:t>
        <a:bodyPr/>
        <a:lstStyle/>
        <a:p>
          <a:endParaRPr lang="en-US"/>
        </a:p>
      </dgm:t>
    </dgm:pt>
    <dgm:pt modelId="{0A757C79-0A69-4A41-86A7-F46D959D23FF}" type="sibTrans" cxnId="{9128DBAB-2E50-476C-A89A-AFE60683E6AC}">
      <dgm:prSet/>
      <dgm:spPr/>
      <dgm:t>
        <a:bodyPr/>
        <a:lstStyle/>
        <a:p>
          <a:endParaRPr lang="en-US"/>
        </a:p>
      </dgm:t>
    </dgm:pt>
    <dgm:pt modelId="{2522D035-08E1-442A-ACD7-C5C2101D4FC7}">
      <dgm:prSet/>
      <dgm:spPr/>
      <dgm:t>
        <a:bodyPr/>
        <a:lstStyle/>
        <a:p>
          <a:r>
            <a:rPr lang="en-US" dirty="0"/>
            <a:t>Transformer - /</a:t>
          </a:r>
          <a:r>
            <a:rPr lang="en-US" dirty="0" err="1"/>
            <a:t>chronos</a:t>
          </a:r>
          <a:r>
            <a:rPr lang="en-US" dirty="0"/>
            <a:t>-bolt-base</a:t>
          </a:r>
        </a:p>
      </dgm:t>
    </dgm:pt>
    <dgm:pt modelId="{026171A4-28F7-4605-82E2-F1F7F8BDCC83}" type="parTrans" cxnId="{513302FE-8C35-440A-B024-83F271811D9F}">
      <dgm:prSet/>
      <dgm:spPr/>
      <dgm:t>
        <a:bodyPr/>
        <a:lstStyle/>
        <a:p>
          <a:endParaRPr lang="en-US"/>
        </a:p>
      </dgm:t>
    </dgm:pt>
    <dgm:pt modelId="{C9173F8C-2EBD-40BA-8767-82B896867E79}" type="sibTrans" cxnId="{513302FE-8C35-440A-B024-83F271811D9F}">
      <dgm:prSet/>
      <dgm:spPr/>
      <dgm:t>
        <a:bodyPr/>
        <a:lstStyle/>
        <a:p>
          <a:endParaRPr lang="en-US"/>
        </a:p>
      </dgm:t>
    </dgm:pt>
    <dgm:pt modelId="{56EE544E-7D8E-415A-8BF2-0C0C18EC29C0}" type="pres">
      <dgm:prSet presAssocID="{2BBB9945-634C-4E60-9459-0046198681FE}" presName="linear" presStyleCnt="0">
        <dgm:presLayoutVars>
          <dgm:animLvl val="lvl"/>
          <dgm:resizeHandles val="exact"/>
        </dgm:presLayoutVars>
      </dgm:prSet>
      <dgm:spPr/>
    </dgm:pt>
    <dgm:pt modelId="{886D5027-2E2A-422C-8C14-6D6FB0871329}" type="pres">
      <dgm:prSet presAssocID="{8AC559B4-62B1-44A8-8C0C-94959AEC8F50}" presName="parentText" presStyleLbl="node1" presStyleIdx="0" presStyleCnt="2" custLinFactNeighborY="-69842">
        <dgm:presLayoutVars>
          <dgm:chMax val="0"/>
          <dgm:bulletEnabled val="1"/>
        </dgm:presLayoutVars>
      </dgm:prSet>
      <dgm:spPr/>
    </dgm:pt>
    <dgm:pt modelId="{EA886337-6BAE-4DA3-AFD7-45A6FA8CDA12}" type="pres">
      <dgm:prSet presAssocID="{0A757C79-0A69-4A41-86A7-F46D959D23FF}" presName="spacer" presStyleCnt="0"/>
      <dgm:spPr/>
    </dgm:pt>
    <dgm:pt modelId="{052629E6-99BB-4EC2-A604-2B9C022B6991}" type="pres">
      <dgm:prSet presAssocID="{2522D035-08E1-442A-ACD7-C5C2101D4FC7}" presName="parentText" presStyleLbl="node1" presStyleIdx="1" presStyleCnt="2" custLinFactNeighborY="4793">
        <dgm:presLayoutVars>
          <dgm:chMax val="0"/>
          <dgm:bulletEnabled val="1"/>
        </dgm:presLayoutVars>
      </dgm:prSet>
      <dgm:spPr/>
    </dgm:pt>
  </dgm:ptLst>
  <dgm:cxnLst>
    <dgm:cxn modelId="{0ACCCE6F-B9A4-4444-9D4A-2899A5F16DD7}" type="presOf" srcId="{2BBB9945-634C-4E60-9459-0046198681FE}" destId="{56EE544E-7D8E-415A-8BF2-0C0C18EC29C0}" srcOrd="0" destOrd="0" presId="urn:microsoft.com/office/officeart/2005/8/layout/vList2"/>
    <dgm:cxn modelId="{8FFBAE80-9B0E-4E26-A856-51155708BB0D}" type="presOf" srcId="{8AC559B4-62B1-44A8-8C0C-94959AEC8F50}" destId="{886D5027-2E2A-422C-8C14-6D6FB0871329}" srcOrd="0" destOrd="0" presId="urn:microsoft.com/office/officeart/2005/8/layout/vList2"/>
    <dgm:cxn modelId="{BB9E768B-18C2-4A22-8B98-1A478F63EA17}" type="presOf" srcId="{2522D035-08E1-442A-ACD7-C5C2101D4FC7}" destId="{052629E6-99BB-4EC2-A604-2B9C022B6991}" srcOrd="0" destOrd="0" presId="urn:microsoft.com/office/officeart/2005/8/layout/vList2"/>
    <dgm:cxn modelId="{9128DBAB-2E50-476C-A89A-AFE60683E6AC}" srcId="{2BBB9945-634C-4E60-9459-0046198681FE}" destId="{8AC559B4-62B1-44A8-8C0C-94959AEC8F50}" srcOrd="0" destOrd="0" parTransId="{C37CFC5E-6CE0-4CA7-802E-99628C237D03}" sibTransId="{0A757C79-0A69-4A41-86A7-F46D959D23FF}"/>
    <dgm:cxn modelId="{513302FE-8C35-440A-B024-83F271811D9F}" srcId="{2BBB9945-634C-4E60-9459-0046198681FE}" destId="{2522D035-08E1-442A-ACD7-C5C2101D4FC7}" srcOrd="1" destOrd="0" parTransId="{026171A4-28F7-4605-82E2-F1F7F8BDCC83}" sibTransId="{C9173F8C-2EBD-40BA-8767-82B896867E79}"/>
    <dgm:cxn modelId="{D199F0F8-D181-4361-BB03-DF2E82ED0A36}" type="presParOf" srcId="{56EE544E-7D8E-415A-8BF2-0C0C18EC29C0}" destId="{886D5027-2E2A-422C-8C14-6D6FB0871329}" srcOrd="0" destOrd="0" presId="urn:microsoft.com/office/officeart/2005/8/layout/vList2"/>
    <dgm:cxn modelId="{FB336963-CCA8-40BE-AE4A-94DC6032FBBB}" type="presParOf" srcId="{56EE544E-7D8E-415A-8BF2-0C0C18EC29C0}" destId="{EA886337-6BAE-4DA3-AFD7-45A6FA8CDA12}" srcOrd="1" destOrd="0" presId="urn:microsoft.com/office/officeart/2005/8/layout/vList2"/>
    <dgm:cxn modelId="{40A6B38A-758D-414E-8327-1E46BFC2700D}" type="presParOf" srcId="{56EE544E-7D8E-415A-8BF2-0C0C18EC29C0}" destId="{052629E6-99BB-4EC2-A604-2B9C022B699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D5027-2E2A-422C-8C14-6D6FB0871329}">
      <dsp:nvSpPr>
        <dsp:cNvPr id="0" name=""/>
        <dsp:cNvSpPr/>
      </dsp:nvSpPr>
      <dsp:spPr>
        <a:xfrm>
          <a:off x="0" y="297808"/>
          <a:ext cx="6666833" cy="22358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t>Arima</a:t>
          </a:r>
        </a:p>
      </dsp:txBody>
      <dsp:txXfrm>
        <a:off x="109146" y="406954"/>
        <a:ext cx="6448541" cy="2017577"/>
      </dsp:txXfrm>
    </dsp:sp>
    <dsp:sp modelId="{052629E6-99BB-4EC2-A604-2B9C022B6991}">
      <dsp:nvSpPr>
        <dsp:cNvPr id="0" name=""/>
        <dsp:cNvSpPr/>
      </dsp:nvSpPr>
      <dsp:spPr>
        <a:xfrm>
          <a:off x="0" y="2815330"/>
          <a:ext cx="6666833" cy="223586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t>Transformer - /</a:t>
          </a:r>
          <a:r>
            <a:rPr lang="en-US" sz="5600" kern="1200" dirty="0" err="1"/>
            <a:t>chronos</a:t>
          </a:r>
          <a:r>
            <a:rPr lang="en-US" sz="5600" kern="1200" dirty="0"/>
            <a:t>-bolt-base</a:t>
          </a:r>
        </a:p>
      </dsp:txBody>
      <dsp:txXfrm>
        <a:off x="109146" y="2924476"/>
        <a:ext cx="6448541" cy="2017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CFB8-E90A-DA0E-2230-E8CF6E99B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2DACB3F9-B9EE-2A12-A2D6-2DC6E9A98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5477FBE-8E74-F285-7FDC-A4C128D29C6A}"/>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5" name="Footer Placeholder 4">
            <a:extLst>
              <a:ext uri="{FF2B5EF4-FFF2-40B4-BE49-F238E27FC236}">
                <a16:creationId xmlns:a16="http://schemas.microsoft.com/office/drawing/2014/main" id="{442E7B97-C096-A41C-6509-FD0769D8B2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183845B-9979-F336-EDDF-D5020C9669D5}"/>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380709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7BA1-A9AE-4F4B-A62B-F2E84668C3E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D6F147A-E7C6-C0A6-2976-71A03BE8E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60B5E52-38C9-AE26-71B5-83B71546EC74}"/>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5" name="Footer Placeholder 4">
            <a:extLst>
              <a:ext uri="{FF2B5EF4-FFF2-40B4-BE49-F238E27FC236}">
                <a16:creationId xmlns:a16="http://schemas.microsoft.com/office/drawing/2014/main" id="{A66D7143-0388-F7A3-4C00-8A22F2884E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938BA8E-AC48-1F11-E8A4-F91F04EA08CE}"/>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321574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47D5A-F6D1-1577-55EC-F77BBC2F3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CDA557A-76EC-F451-A538-EEF9C7B93D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662DE02-3E03-BACC-A2DC-1166C88EBBF3}"/>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5" name="Footer Placeholder 4">
            <a:extLst>
              <a:ext uri="{FF2B5EF4-FFF2-40B4-BE49-F238E27FC236}">
                <a16:creationId xmlns:a16="http://schemas.microsoft.com/office/drawing/2014/main" id="{784AD436-EE27-1FB3-F458-8D4B1EEA9E3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1697936-A718-E5A1-58D1-6567250C3F49}"/>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222468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6911-B898-7BF0-75B9-72C6C14AA64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0C0097A-DEE2-C2E6-DC40-09989123F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86637E6-149B-2EE1-36FA-CD1CFFF90B0F}"/>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5" name="Footer Placeholder 4">
            <a:extLst>
              <a:ext uri="{FF2B5EF4-FFF2-40B4-BE49-F238E27FC236}">
                <a16:creationId xmlns:a16="http://schemas.microsoft.com/office/drawing/2014/main" id="{712D575E-1137-1670-9E99-CA5166A3EBC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6CD017D-2B0D-4FE3-EDC1-D95A55C046ED}"/>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417639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3252-D855-304A-B84A-0FABF8B43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9EAA9CA-DB53-E9B2-C55F-0BD47FDBDE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186105-A398-7E51-395E-A634052DBB4C}"/>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5" name="Footer Placeholder 4">
            <a:extLst>
              <a:ext uri="{FF2B5EF4-FFF2-40B4-BE49-F238E27FC236}">
                <a16:creationId xmlns:a16="http://schemas.microsoft.com/office/drawing/2014/main" id="{BF7D602C-E1C2-520E-B4D1-68E9BF6D9A7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144576-B87F-7F66-86A5-5949A1182211}"/>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397339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DAA3-C253-5B68-7562-990147A9BAC6}"/>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05D01EB-9C41-B715-A2B7-951CE6CC4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AADF82B-05A6-29B4-1793-818741F2D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31FF5FF-6856-6714-9FDC-1465E6DCE729}"/>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6" name="Footer Placeholder 5">
            <a:extLst>
              <a:ext uri="{FF2B5EF4-FFF2-40B4-BE49-F238E27FC236}">
                <a16:creationId xmlns:a16="http://schemas.microsoft.com/office/drawing/2014/main" id="{D12208A2-46BB-C4CC-A402-48F390F4BA5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9F89EAC-F6EA-BEBC-82E7-036E60775E2F}"/>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178660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5690-FB46-4F3A-FBCC-4E2B50ADA1D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31B96CC-EC9D-9547-9EC5-41E616F22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42099C-7347-2ED4-8C4B-D7C1DFE73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71911DF-BFF7-E9D8-54BB-C5EE025B0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11857-4ABE-740A-C2A6-6760A365D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A8966E9-8818-E295-67BB-DC636162AE4F}"/>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8" name="Footer Placeholder 7">
            <a:extLst>
              <a:ext uri="{FF2B5EF4-FFF2-40B4-BE49-F238E27FC236}">
                <a16:creationId xmlns:a16="http://schemas.microsoft.com/office/drawing/2014/main" id="{C3B8BBA7-06A9-F7DF-9419-5C2CFF0E247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FD84A9A-BCFA-BF24-AB77-B18BBFF44CE1}"/>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380545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9A49-968C-27E6-4AA9-7AB006D5739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8CFB116D-8777-D94F-23DF-3CDC269CC104}"/>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4" name="Footer Placeholder 3">
            <a:extLst>
              <a:ext uri="{FF2B5EF4-FFF2-40B4-BE49-F238E27FC236}">
                <a16:creationId xmlns:a16="http://schemas.microsoft.com/office/drawing/2014/main" id="{1DF937E1-CC17-2017-6F1D-0E2F7F4387F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73F5A3-BF13-2B1E-D23C-ADF05715A4E4}"/>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41928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C1697-2380-2668-A1A8-442F2B8179F9}"/>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3" name="Footer Placeholder 2">
            <a:extLst>
              <a:ext uri="{FF2B5EF4-FFF2-40B4-BE49-F238E27FC236}">
                <a16:creationId xmlns:a16="http://schemas.microsoft.com/office/drawing/2014/main" id="{68FD4808-5384-18AA-FF7B-0F37089B007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59AB642-68F9-AB35-1C36-05F61B731B4F}"/>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118769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A15-EE08-4D38-3132-B07F05374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8834547-BA4F-B56B-6ACB-F92B174E2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E9014B9-F642-4C91-1C28-FD8FBB6D8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9D90F-6B16-2AEF-C6CF-79297EA323A4}"/>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6" name="Footer Placeholder 5">
            <a:extLst>
              <a:ext uri="{FF2B5EF4-FFF2-40B4-BE49-F238E27FC236}">
                <a16:creationId xmlns:a16="http://schemas.microsoft.com/office/drawing/2014/main" id="{0A31187C-EA1E-BC52-11F7-C7D0A9C4F38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20ABE45-449C-912B-538D-E320D50B5229}"/>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289721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FB37-9419-E8A1-3432-9A8038F99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2D6B717-A4A0-E810-7C4E-5845BB308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C94A582-DA18-DAE4-2C94-28CBA6452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841BE-F91F-6605-5A47-31C8FDAA12C9}"/>
              </a:ext>
            </a:extLst>
          </p:cNvPr>
          <p:cNvSpPr>
            <a:spLocks noGrp="1"/>
          </p:cNvSpPr>
          <p:nvPr>
            <p:ph type="dt" sz="half" idx="10"/>
          </p:nvPr>
        </p:nvSpPr>
        <p:spPr/>
        <p:txBody>
          <a:bodyPr/>
          <a:lstStyle/>
          <a:p>
            <a:fld id="{07C5D2C0-1F09-49D3-9AA0-366C07459DFB}" type="datetimeFigureOut">
              <a:rPr lang="en-IL" smtClean="0"/>
              <a:t>24/04/2025</a:t>
            </a:fld>
            <a:endParaRPr lang="en-IL"/>
          </a:p>
        </p:txBody>
      </p:sp>
      <p:sp>
        <p:nvSpPr>
          <p:cNvPr id="6" name="Footer Placeholder 5">
            <a:extLst>
              <a:ext uri="{FF2B5EF4-FFF2-40B4-BE49-F238E27FC236}">
                <a16:creationId xmlns:a16="http://schemas.microsoft.com/office/drawing/2014/main" id="{93AAC681-8F32-194A-6CD0-45C4590C002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AC025AE-77B6-0E47-A86A-69621E3F2314}"/>
              </a:ext>
            </a:extLst>
          </p:cNvPr>
          <p:cNvSpPr>
            <a:spLocks noGrp="1"/>
          </p:cNvSpPr>
          <p:nvPr>
            <p:ph type="sldNum" sz="quarter" idx="12"/>
          </p:nvPr>
        </p:nvSpPr>
        <p:spPr/>
        <p:txBody>
          <a:bodyPr/>
          <a:lstStyle/>
          <a:p>
            <a:fld id="{00E2BFD8-CAAE-43E8-A6A7-2F90C18520A1}" type="slidenum">
              <a:rPr lang="en-IL" smtClean="0"/>
              <a:t>‹#›</a:t>
            </a:fld>
            <a:endParaRPr lang="en-IL"/>
          </a:p>
        </p:txBody>
      </p:sp>
    </p:spTree>
    <p:extLst>
      <p:ext uri="{BB962C8B-B14F-4D97-AF65-F5344CB8AC3E}">
        <p14:creationId xmlns:p14="http://schemas.microsoft.com/office/powerpoint/2010/main" val="47839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FD8E4-CFFB-5D34-9667-E1A06EEBC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92CE4F-CF22-4092-D13E-3D6BE5F1F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8C3BFB2-7BB5-8A5F-AE72-C4562A2CD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C5D2C0-1F09-49D3-9AA0-366C07459DFB}" type="datetimeFigureOut">
              <a:rPr lang="en-IL" smtClean="0"/>
              <a:t>24/04/2025</a:t>
            </a:fld>
            <a:endParaRPr lang="en-IL"/>
          </a:p>
        </p:txBody>
      </p:sp>
      <p:sp>
        <p:nvSpPr>
          <p:cNvPr id="5" name="Footer Placeholder 4">
            <a:extLst>
              <a:ext uri="{FF2B5EF4-FFF2-40B4-BE49-F238E27FC236}">
                <a16:creationId xmlns:a16="http://schemas.microsoft.com/office/drawing/2014/main" id="{9D6C57F1-546F-025D-30A2-803CE5121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9E5DE494-4B3E-301A-0D09-613D10A5D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E2BFD8-CAAE-43E8-A6A7-2F90C18520A1}" type="slidenum">
              <a:rPr lang="en-IL" smtClean="0"/>
              <a:t>‹#›</a:t>
            </a:fld>
            <a:endParaRPr lang="en-IL"/>
          </a:p>
        </p:txBody>
      </p:sp>
    </p:spTree>
    <p:extLst>
      <p:ext uri="{BB962C8B-B14F-4D97-AF65-F5344CB8AC3E}">
        <p14:creationId xmlns:p14="http://schemas.microsoft.com/office/powerpoint/2010/main" val="3958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4D60CB-6B66-5166-CB7B-724509A9FDF8}"/>
              </a:ext>
            </a:extLst>
          </p:cNvPr>
          <p:cNvSpPr>
            <a:spLocks noGrp="1"/>
          </p:cNvSpPr>
          <p:nvPr>
            <p:ph type="title"/>
          </p:nvPr>
        </p:nvSpPr>
        <p:spPr>
          <a:xfrm>
            <a:off x="6629586" y="1243013"/>
            <a:ext cx="4767283" cy="4371974"/>
          </a:xfrm>
        </p:spPr>
        <p:txBody>
          <a:bodyPr>
            <a:normAutofit/>
          </a:bodyPr>
          <a:lstStyle/>
          <a:p>
            <a:pPr rtl="1"/>
            <a:r>
              <a:rPr lang="he-IL" sz="4800" dirty="0">
                <a:solidFill>
                  <a:schemeClr val="tx2"/>
                </a:solidFill>
              </a:rPr>
              <a:t>תזכורת על </a:t>
            </a:r>
            <a:r>
              <a:rPr lang="he-IL" sz="4800" dirty="0" err="1">
                <a:solidFill>
                  <a:schemeClr val="tx2"/>
                </a:solidFill>
              </a:rPr>
              <a:t>הפרוייקט</a:t>
            </a:r>
            <a:endParaRPr lang="en-IL" sz="4800" dirty="0">
              <a:solidFill>
                <a:schemeClr val="tx2"/>
              </a:solidFill>
            </a:endParaRPr>
          </a:p>
        </p:txBody>
      </p:sp>
      <p:grpSp>
        <p:nvGrpSpPr>
          <p:cNvPr id="25" name="Group 24">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6" name="Freeform: Shape 25">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792F882-A4AF-1639-B4D0-F9338FB6DEE6}"/>
              </a:ext>
            </a:extLst>
          </p:cNvPr>
          <p:cNvSpPr>
            <a:spLocks noGrp="1"/>
          </p:cNvSpPr>
          <p:nvPr>
            <p:ph idx="1"/>
          </p:nvPr>
        </p:nvSpPr>
        <p:spPr>
          <a:xfrm>
            <a:off x="548626" y="1032986"/>
            <a:ext cx="3937235" cy="4792027"/>
          </a:xfrm>
        </p:spPr>
        <p:txBody>
          <a:bodyPr anchor="ctr">
            <a:normAutofit/>
          </a:bodyPr>
          <a:lstStyle/>
          <a:p>
            <a:pPr marL="0" indent="0" algn="r" rtl="1">
              <a:buNone/>
            </a:pPr>
            <a:r>
              <a:rPr lang="he-IL" dirty="0">
                <a:solidFill>
                  <a:schemeClr val="tx2"/>
                </a:solidFill>
              </a:rPr>
              <a:t>אנו פועלים לחיזוי ושיפור הנזילות בבורסה הישראלית, ובשלב הראשוני ביצענו ניתוחים ואימנו מודלים ראשוניים. בתקופה האחרונה העמקנו את האנליזות, כולל בחינה של התנהגות השוק לפני ואחרי המלחמה, ושיפרנו את מודל החיזוי לביצוע עסקאות – עם עלייה של כ- 3%, אשר עומד כיום על </a:t>
            </a:r>
            <a:r>
              <a:rPr lang="he-IL" b="1" dirty="0">
                <a:solidFill>
                  <a:schemeClr val="tx2"/>
                </a:solidFill>
              </a:rPr>
              <a:t>96.5%</a:t>
            </a:r>
            <a:r>
              <a:rPr lang="he-IL" dirty="0">
                <a:solidFill>
                  <a:schemeClr val="tx2"/>
                </a:solidFill>
              </a:rPr>
              <a:t>.</a:t>
            </a:r>
            <a:endParaRPr lang="en-IL" dirty="0">
              <a:solidFill>
                <a:schemeClr val="tx2"/>
              </a:solidFill>
            </a:endParaRPr>
          </a:p>
        </p:txBody>
      </p:sp>
    </p:spTree>
    <p:extLst>
      <p:ext uri="{BB962C8B-B14F-4D97-AF65-F5344CB8AC3E}">
        <p14:creationId xmlns:p14="http://schemas.microsoft.com/office/powerpoint/2010/main" val="813162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F2A0-25BA-1649-37C0-38D4569E9178}"/>
              </a:ext>
            </a:extLst>
          </p:cNvPr>
          <p:cNvSpPr>
            <a:spLocks noGrp="1"/>
          </p:cNvSpPr>
          <p:nvPr>
            <p:ph type="title"/>
          </p:nvPr>
        </p:nvSpPr>
        <p:spPr/>
        <p:txBody>
          <a:bodyPr vert="horz" lIns="91440" tIns="45720" rIns="91440" bIns="45720" rtlCol="0" anchor="ctr">
            <a:normAutofit/>
          </a:bodyPr>
          <a:lstStyle/>
          <a:p>
            <a:pPr algn="ct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אחוזי</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הצלחה</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בקנייה</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ומכירה</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לפני</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ואחרי</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r>
              <a:rPr lang="en-US" sz="3200" dirty="0" err="1">
                <a:latin typeface="FrankRuehl" panose="020E0503060101010101" pitchFamily="34" charset="-79"/>
                <a:ea typeface="Yu Gothic UI" panose="020B0500000000000000" pitchFamily="34" charset="-128"/>
                <a:cs typeface="FrankRuehl" panose="020E0503060101010101" pitchFamily="34" charset="-79"/>
              </a:rPr>
              <a:t>המלחמה</a:t>
            </a:r>
            <a:r>
              <a:rPr lang="en-US" sz="3200" dirty="0">
                <a:latin typeface="FrankRuehl" panose="020E0503060101010101" pitchFamily="34" charset="-79"/>
                <a:ea typeface="Yu Gothic UI" panose="020B0500000000000000" pitchFamily="34" charset="-128"/>
                <a:cs typeface="FrankRuehl" panose="020E0503060101010101" pitchFamily="34" charset="-79"/>
              </a:rPr>
              <a:t> </a:t>
            </a:r>
          </a:p>
        </p:txBody>
      </p:sp>
      <p:pic>
        <p:nvPicPr>
          <p:cNvPr id="7" name="Content Placeholder 6">
            <a:extLst>
              <a:ext uri="{FF2B5EF4-FFF2-40B4-BE49-F238E27FC236}">
                <a16:creationId xmlns:a16="http://schemas.microsoft.com/office/drawing/2014/main" id="{3784D0FC-7FC6-E2F3-C853-FB5B7B070AD4}"/>
              </a:ext>
            </a:extLst>
          </p:cNvPr>
          <p:cNvPicPr>
            <a:picLocks noGrp="1" noChangeAspect="1"/>
          </p:cNvPicPr>
          <p:nvPr>
            <p:ph idx="1"/>
          </p:nvPr>
        </p:nvPicPr>
        <p:blipFill>
          <a:blip r:embed="rId2"/>
          <a:stretch>
            <a:fillRect/>
          </a:stretch>
        </p:blipFill>
        <p:spPr>
          <a:xfrm>
            <a:off x="1408282" y="1825625"/>
            <a:ext cx="9375436" cy="4351338"/>
          </a:xfrm>
        </p:spPr>
      </p:pic>
    </p:spTree>
    <p:extLst>
      <p:ext uri="{BB962C8B-B14F-4D97-AF65-F5344CB8AC3E}">
        <p14:creationId xmlns:p14="http://schemas.microsoft.com/office/powerpoint/2010/main" val="42480759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EBDF-A4EB-1C1B-585D-8D0FADCDC128}"/>
              </a:ext>
            </a:extLst>
          </p:cNvPr>
          <p:cNvSpPr>
            <a:spLocks noGrp="1"/>
          </p:cNvSpPr>
          <p:nvPr>
            <p:ph type="title"/>
          </p:nvPr>
        </p:nvSpPr>
        <p:spPr/>
        <p:txBody>
          <a:bodyPr/>
          <a:lstStyle/>
          <a:p>
            <a:pPr algn="r" rtl="1"/>
            <a:r>
              <a:rPr lang="he-IL" dirty="0"/>
              <a:t>מה נשאר?</a:t>
            </a:r>
            <a:endParaRPr lang="en-IL" dirty="0"/>
          </a:p>
        </p:txBody>
      </p:sp>
      <p:sp>
        <p:nvSpPr>
          <p:cNvPr id="3" name="Content Placeholder 2">
            <a:extLst>
              <a:ext uri="{FF2B5EF4-FFF2-40B4-BE49-F238E27FC236}">
                <a16:creationId xmlns:a16="http://schemas.microsoft.com/office/drawing/2014/main" id="{FA32EF16-8D7A-7401-554B-E9C13DD1DCB7}"/>
              </a:ext>
            </a:extLst>
          </p:cNvPr>
          <p:cNvSpPr>
            <a:spLocks noGrp="1"/>
          </p:cNvSpPr>
          <p:nvPr>
            <p:ph idx="1"/>
          </p:nvPr>
        </p:nvSpPr>
        <p:spPr/>
        <p:txBody>
          <a:bodyPr/>
          <a:lstStyle/>
          <a:p>
            <a:pPr algn="r" rtl="1"/>
            <a:r>
              <a:rPr lang="he-IL" dirty="0"/>
              <a:t>הרצת </a:t>
            </a:r>
            <a:r>
              <a:rPr lang="en-US" dirty="0"/>
              <a:t>k-fold</a:t>
            </a:r>
            <a:r>
              <a:rPr lang="he-IL" dirty="0"/>
              <a:t> על המודל לבדיקה סופית של התוצאה.</a:t>
            </a:r>
          </a:p>
          <a:p>
            <a:pPr algn="r" rtl="1"/>
            <a:r>
              <a:rPr lang="he-IL" dirty="0"/>
              <a:t>בדיקה מעמיקה של </a:t>
            </a:r>
            <a:r>
              <a:rPr lang="en-US" dirty="0"/>
              <a:t>Arima</a:t>
            </a:r>
            <a:r>
              <a:rPr lang="he-IL" dirty="0"/>
              <a:t> ו </a:t>
            </a:r>
            <a:r>
              <a:rPr lang="en-US" dirty="0"/>
              <a:t>.Transformer</a:t>
            </a:r>
            <a:r>
              <a:rPr lang="he-IL" dirty="0"/>
              <a:t> </a:t>
            </a:r>
          </a:p>
          <a:p>
            <a:pPr algn="r" rtl="1"/>
            <a:endParaRPr lang="en-US" dirty="0"/>
          </a:p>
          <a:p>
            <a:pPr algn="r" rtl="1"/>
            <a:endParaRPr lang="en-IL" dirty="0"/>
          </a:p>
        </p:txBody>
      </p:sp>
    </p:spTree>
    <p:extLst>
      <p:ext uri="{BB962C8B-B14F-4D97-AF65-F5344CB8AC3E}">
        <p14:creationId xmlns:p14="http://schemas.microsoft.com/office/powerpoint/2010/main" val="114978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1CD03-6442-D5D8-7266-2483D427BF9E}"/>
              </a:ext>
            </a:extLst>
          </p:cNvPr>
          <p:cNvSpPr>
            <a:spLocks noGrp="1"/>
          </p:cNvSpPr>
          <p:nvPr>
            <p:ph type="title"/>
          </p:nvPr>
        </p:nvSpPr>
        <p:spPr>
          <a:xfrm>
            <a:off x="327060" y="1608084"/>
            <a:ext cx="3383691" cy="2902226"/>
          </a:xfrm>
        </p:spPr>
        <p:txBody>
          <a:bodyPr anchor="b">
            <a:normAutofit/>
          </a:bodyPr>
          <a:lstStyle/>
          <a:p>
            <a:pPr algn="ctr" rtl="1"/>
            <a:r>
              <a:rPr lang="he-IL" sz="4000" dirty="0">
                <a:solidFill>
                  <a:srgbClr val="FFFFFF"/>
                </a:solidFill>
              </a:rPr>
              <a:t>הוספת שני מודלים לטובת ניבוי נזילות בשוק </a:t>
            </a:r>
            <a:r>
              <a:rPr lang="en-US" sz="4000" dirty="0">
                <a:solidFill>
                  <a:srgbClr val="FFFFFF"/>
                </a:solidFill>
              </a:rPr>
              <a:t>(Forecasting)</a:t>
            </a:r>
            <a:endParaRPr lang="en-IL" sz="4000" dirty="0">
              <a:solidFill>
                <a:srgbClr val="FFFFFF"/>
              </a:solidFill>
            </a:endParaRPr>
          </a:p>
        </p:txBody>
      </p:sp>
      <p:graphicFrame>
        <p:nvGraphicFramePr>
          <p:cNvPr id="5" name="Content Placeholder 2">
            <a:extLst>
              <a:ext uri="{FF2B5EF4-FFF2-40B4-BE49-F238E27FC236}">
                <a16:creationId xmlns:a16="http://schemas.microsoft.com/office/drawing/2014/main" id="{4D7349A1-902A-4696-9D20-C5973BAF6036}"/>
              </a:ext>
            </a:extLst>
          </p:cNvPr>
          <p:cNvGraphicFramePr>
            <a:graphicFrameLocks noGrp="1"/>
          </p:cNvGraphicFramePr>
          <p:nvPr>
            <p:ph idx="1"/>
            <p:extLst>
              <p:ext uri="{D42A27DB-BD31-4B8C-83A1-F6EECF244321}">
                <p14:modId xmlns:p14="http://schemas.microsoft.com/office/powerpoint/2010/main" val="184049533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20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EFFB-D01C-EB3A-EDC1-A41FF5BF9805}"/>
              </a:ext>
            </a:extLst>
          </p:cNvPr>
          <p:cNvSpPr>
            <a:spLocks noGrp="1"/>
          </p:cNvSpPr>
          <p:nvPr>
            <p:ph type="title"/>
          </p:nvPr>
        </p:nvSpPr>
        <p:spPr>
          <a:xfrm>
            <a:off x="92765" y="365125"/>
            <a:ext cx="12013096" cy="1325563"/>
          </a:xfrm>
        </p:spPr>
        <p:txBody>
          <a:bodyPr>
            <a:normAutofit/>
          </a:bodyPr>
          <a:lstStyle/>
          <a:p>
            <a:pPr algn="r" rtl="1"/>
            <a:r>
              <a:rPr lang="en-US" sz="4000" dirty="0"/>
              <a:t>     </a:t>
            </a:r>
            <a:r>
              <a:rPr lang="he-IL" sz="4000" dirty="0"/>
              <a:t>תוצאות ראשוניות </a:t>
            </a:r>
            <a:r>
              <a:rPr lang="en-US" sz="4000" dirty="0"/>
              <a:t>Arima</a:t>
            </a:r>
            <a:r>
              <a:rPr lang="he-IL" sz="4000" dirty="0"/>
              <a:t>  </a:t>
            </a:r>
            <a:r>
              <a:rPr lang="en-US" sz="4000" dirty="0"/>
              <a:t>        </a:t>
            </a:r>
            <a:r>
              <a:rPr lang="he-IL" sz="4000" dirty="0"/>
              <a:t>תוצאות ראשוניות </a:t>
            </a:r>
            <a:r>
              <a:rPr lang="en-US" sz="4000" dirty="0"/>
              <a:t>Transformer</a:t>
            </a:r>
            <a:endParaRPr lang="en-IL" sz="4000" dirty="0"/>
          </a:p>
        </p:txBody>
      </p:sp>
      <p:pic>
        <p:nvPicPr>
          <p:cNvPr id="7" name="Content Placeholder 6">
            <a:extLst>
              <a:ext uri="{FF2B5EF4-FFF2-40B4-BE49-F238E27FC236}">
                <a16:creationId xmlns:a16="http://schemas.microsoft.com/office/drawing/2014/main" id="{04225D88-0B62-CBF2-CD65-083BD86D8A32}"/>
              </a:ext>
            </a:extLst>
          </p:cNvPr>
          <p:cNvPicPr>
            <a:picLocks noGrp="1" noChangeAspect="1"/>
          </p:cNvPicPr>
          <p:nvPr>
            <p:ph idx="1"/>
          </p:nvPr>
        </p:nvPicPr>
        <p:blipFill>
          <a:blip r:embed="rId2"/>
          <a:stretch>
            <a:fillRect/>
          </a:stretch>
        </p:blipFill>
        <p:spPr>
          <a:xfrm>
            <a:off x="6710252" y="1794131"/>
            <a:ext cx="5229955" cy="752580"/>
          </a:xfrm>
        </p:spPr>
      </p:pic>
      <p:pic>
        <p:nvPicPr>
          <p:cNvPr id="5" name="Picture 4">
            <a:extLst>
              <a:ext uri="{FF2B5EF4-FFF2-40B4-BE49-F238E27FC236}">
                <a16:creationId xmlns:a16="http://schemas.microsoft.com/office/drawing/2014/main" id="{C2986608-B6FB-5B4D-F935-0C166978A741}"/>
              </a:ext>
            </a:extLst>
          </p:cNvPr>
          <p:cNvPicPr>
            <a:picLocks noChangeAspect="1"/>
          </p:cNvPicPr>
          <p:nvPr/>
        </p:nvPicPr>
        <p:blipFill>
          <a:blip r:embed="rId3"/>
          <a:srcRect b="5342"/>
          <a:stretch/>
        </p:blipFill>
        <p:spPr>
          <a:xfrm>
            <a:off x="7792586" y="3205397"/>
            <a:ext cx="3191320" cy="1019317"/>
          </a:xfrm>
          <a:prstGeom prst="rect">
            <a:avLst/>
          </a:prstGeom>
        </p:spPr>
      </p:pic>
      <p:pic>
        <p:nvPicPr>
          <p:cNvPr id="11" name="Picture 10">
            <a:extLst>
              <a:ext uri="{FF2B5EF4-FFF2-40B4-BE49-F238E27FC236}">
                <a16:creationId xmlns:a16="http://schemas.microsoft.com/office/drawing/2014/main" id="{E3D33CF8-4949-5303-3E8A-66CBC2AB337F}"/>
              </a:ext>
            </a:extLst>
          </p:cNvPr>
          <p:cNvPicPr>
            <a:picLocks noChangeAspect="1"/>
          </p:cNvPicPr>
          <p:nvPr/>
        </p:nvPicPr>
        <p:blipFill>
          <a:blip r:embed="rId4"/>
          <a:stretch>
            <a:fillRect/>
          </a:stretch>
        </p:blipFill>
        <p:spPr>
          <a:xfrm>
            <a:off x="2565008" y="1641710"/>
            <a:ext cx="1600423" cy="905001"/>
          </a:xfrm>
          <a:prstGeom prst="rect">
            <a:avLst/>
          </a:prstGeom>
        </p:spPr>
      </p:pic>
      <p:pic>
        <p:nvPicPr>
          <p:cNvPr id="13" name="Picture 12">
            <a:extLst>
              <a:ext uri="{FF2B5EF4-FFF2-40B4-BE49-F238E27FC236}">
                <a16:creationId xmlns:a16="http://schemas.microsoft.com/office/drawing/2014/main" id="{F46882CB-AE57-7719-9798-1CC4FC081B63}"/>
              </a:ext>
            </a:extLst>
          </p:cNvPr>
          <p:cNvPicPr>
            <a:picLocks noChangeAspect="1"/>
          </p:cNvPicPr>
          <p:nvPr/>
        </p:nvPicPr>
        <p:blipFill>
          <a:blip r:embed="rId5"/>
          <a:stretch>
            <a:fillRect/>
          </a:stretch>
        </p:blipFill>
        <p:spPr>
          <a:xfrm>
            <a:off x="562895" y="3205397"/>
            <a:ext cx="5604650" cy="1019317"/>
          </a:xfrm>
          <a:prstGeom prst="rect">
            <a:avLst/>
          </a:prstGeom>
        </p:spPr>
      </p:pic>
    </p:spTree>
    <p:extLst>
      <p:ext uri="{BB962C8B-B14F-4D97-AF65-F5344CB8AC3E}">
        <p14:creationId xmlns:p14="http://schemas.microsoft.com/office/powerpoint/2010/main" val="2313135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F54-9E02-3077-7C5D-9E18F007C6A4}"/>
              </a:ext>
            </a:extLst>
          </p:cNvPr>
          <p:cNvSpPr>
            <a:spLocks noGrp="1"/>
          </p:cNvSpPr>
          <p:nvPr>
            <p:ph type="title"/>
          </p:nvPr>
        </p:nvSpPr>
        <p:spPr/>
        <p:txBody>
          <a:bodyPr/>
          <a:lstStyle/>
          <a:p>
            <a:r>
              <a:rPr lang="en-US" dirty="0"/>
              <a:t>GitHub Link</a:t>
            </a:r>
            <a:endParaRPr lang="en-IL" dirty="0"/>
          </a:p>
        </p:txBody>
      </p:sp>
      <p:sp>
        <p:nvSpPr>
          <p:cNvPr id="3" name="Content Placeholder 2">
            <a:extLst>
              <a:ext uri="{FF2B5EF4-FFF2-40B4-BE49-F238E27FC236}">
                <a16:creationId xmlns:a16="http://schemas.microsoft.com/office/drawing/2014/main" id="{3959B422-05A7-6477-79F2-44414A1640FD}"/>
              </a:ext>
            </a:extLst>
          </p:cNvPr>
          <p:cNvSpPr>
            <a:spLocks noGrp="1"/>
          </p:cNvSpPr>
          <p:nvPr>
            <p:ph idx="1"/>
          </p:nvPr>
        </p:nvSpPr>
        <p:spPr/>
        <p:txBody>
          <a:bodyPr/>
          <a:lstStyle/>
          <a:p>
            <a:r>
              <a:rPr lang="en-US" dirty="0"/>
              <a:t>https://github.com/ShalevLeviS/Final_Project</a:t>
            </a:r>
            <a:endParaRPr lang="en-IL" dirty="0"/>
          </a:p>
        </p:txBody>
      </p:sp>
    </p:spTree>
    <p:extLst>
      <p:ext uri="{BB962C8B-B14F-4D97-AF65-F5344CB8AC3E}">
        <p14:creationId xmlns:p14="http://schemas.microsoft.com/office/powerpoint/2010/main" val="137830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6E8B4-DC10-D2E7-ABA9-6BCFA66A5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1DD66-7408-3FE7-9A98-9EA8331BD996}"/>
              </a:ext>
            </a:extLst>
          </p:cNvPr>
          <p:cNvSpPr>
            <a:spLocks noGrp="1"/>
          </p:cNvSpPr>
          <p:nvPr>
            <p:ph type="title"/>
          </p:nvPr>
        </p:nvSpPr>
        <p:spPr/>
        <p:txBody>
          <a:bodyPr vert="horz" lIns="91440" tIns="45720" rIns="91440" bIns="45720" rtlCol="0" anchor="ctr">
            <a:normAutofit/>
          </a:bodyPr>
          <a:lstStyle/>
          <a:p>
            <a:pPr algn="ctr"/>
            <a:r>
              <a:rPr lang="en-US" dirty="0" err="1"/>
              <a:t>XGboost</a:t>
            </a:r>
            <a:r>
              <a:rPr lang="en-US" dirty="0"/>
              <a:t> Model for Classification</a:t>
            </a:r>
            <a:endParaRPr lang="en-US" dirty="0">
              <a:latin typeface="FrankRuehl" panose="020E0503060101010101" pitchFamily="34" charset="-79"/>
              <a:cs typeface="FrankRuehl" panose="020E0503060101010101" pitchFamily="34" charset="-79"/>
            </a:endParaRPr>
          </a:p>
        </p:txBody>
      </p:sp>
      <p:pic>
        <p:nvPicPr>
          <p:cNvPr id="11" name="Content Placeholder 10">
            <a:extLst>
              <a:ext uri="{FF2B5EF4-FFF2-40B4-BE49-F238E27FC236}">
                <a16:creationId xmlns:a16="http://schemas.microsoft.com/office/drawing/2014/main" id="{36D22A83-9500-938D-7ADD-E4F7062C9F66}"/>
              </a:ext>
            </a:extLst>
          </p:cNvPr>
          <p:cNvPicPr>
            <a:picLocks noGrp="1" noChangeAspect="1"/>
          </p:cNvPicPr>
          <p:nvPr>
            <p:ph idx="1"/>
          </p:nvPr>
        </p:nvPicPr>
        <p:blipFill>
          <a:blip r:embed="rId2"/>
          <a:stretch>
            <a:fillRect/>
          </a:stretch>
        </p:blipFill>
        <p:spPr>
          <a:xfrm>
            <a:off x="1772735" y="1825625"/>
            <a:ext cx="8646530" cy="4351338"/>
          </a:xfrm>
        </p:spPr>
      </p:pic>
    </p:spTree>
    <p:extLst>
      <p:ext uri="{BB962C8B-B14F-4D97-AF65-F5344CB8AC3E}">
        <p14:creationId xmlns:p14="http://schemas.microsoft.com/office/powerpoint/2010/main" val="42729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001E-8837-F5C3-303D-E0775AE0A054}"/>
              </a:ext>
            </a:extLst>
          </p:cNvPr>
          <p:cNvSpPr>
            <a:spLocks noGrp="1"/>
          </p:cNvSpPr>
          <p:nvPr>
            <p:ph type="title"/>
          </p:nvPr>
        </p:nvSpPr>
        <p:spPr/>
        <p:txBody>
          <a:bodyPr/>
          <a:lstStyle/>
          <a:p>
            <a:pPr algn="ctr"/>
            <a:r>
              <a:rPr lang="en-US" dirty="0" err="1"/>
              <a:t>LightGBM</a:t>
            </a:r>
            <a:r>
              <a:rPr lang="en-US" dirty="0"/>
              <a:t> Model for Forecasting</a:t>
            </a:r>
            <a:endParaRPr lang="en-IL" dirty="0"/>
          </a:p>
        </p:txBody>
      </p:sp>
      <p:pic>
        <p:nvPicPr>
          <p:cNvPr id="8" name="Content Placeholder 7">
            <a:extLst>
              <a:ext uri="{FF2B5EF4-FFF2-40B4-BE49-F238E27FC236}">
                <a16:creationId xmlns:a16="http://schemas.microsoft.com/office/drawing/2014/main" id="{46ABB239-E63B-7C02-A89F-8BA9928D5608}"/>
              </a:ext>
            </a:extLst>
          </p:cNvPr>
          <p:cNvPicPr>
            <a:picLocks noGrp="1" noChangeAspect="1"/>
          </p:cNvPicPr>
          <p:nvPr>
            <p:ph idx="1"/>
          </p:nvPr>
        </p:nvPicPr>
        <p:blipFill>
          <a:blip r:embed="rId2"/>
          <a:stretch>
            <a:fillRect/>
          </a:stretch>
        </p:blipFill>
        <p:spPr>
          <a:xfrm>
            <a:off x="112541" y="2141537"/>
            <a:ext cx="7703145" cy="4351338"/>
          </a:xfrm>
        </p:spPr>
      </p:pic>
      <p:pic>
        <p:nvPicPr>
          <p:cNvPr id="5" name="Picture 4">
            <a:extLst>
              <a:ext uri="{FF2B5EF4-FFF2-40B4-BE49-F238E27FC236}">
                <a16:creationId xmlns:a16="http://schemas.microsoft.com/office/drawing/2014/main" id="{82206AC4-9722-B8E1-4D74-1D62953B223A}"/>
              </a:ext>
            </a:extLst>
          </p:cNvPr>
          <p:cNvPicPr>
            <a:picLocks noChangeAspect="1"/>
          </p:cNvPicPr>
          <p:nvPr/>
        </p:nvPicPr>
        <p:blipFill>
          <a:blip r:embed="rId3"/>
          <a:stretch>
            <a:fillRect/>
          </a:stretch>
        </p:blipFill>
        <p:spPr>
          <a:xfrm>
            <a:off x="8058446" y="2141537"/>
            <a:ext cx="3666976" cy="1411467"/>
          </a:xfrm>
          <a:prstGeom prst="rect">
            <a:avLst/>
          </a:prstGeom>
        </p:spPr>
      </p:pic>
    </p:spTree>
    <p:extLst>
      <p:ext uri="{BB962C8B-B14F-4D97-AF65-F5344CB8AC3E}">
        <p14:creationId xmlns:p14="http://schemas.microsoft.com/office/powerpoint/2010/main" val="321588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20CF95-08F5-F0DE-7807-1295DBD0E7AB}"/>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הוספת אנליזות למחקר</a:t>
            </a:r>
          </a:p>
        </p:txBody>
      </p:sp>
    </p:spTree>
    <p:extLst>
      <p:ext uri="{BB962C8B-B14F-4D97-AF65-F5344CB8AC3E}">
        <p14:creationId xmlns:p14="http://schemas.microsoft.com/office/powerpoint/2010/main" val="19720912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D651-8CFA-1CB2-539F-F04293795732}"/>
              </a:ext>
            </a:extLst>
          </p:cNvPr>
          <p:cNvSpPr>
            <a:spLocks noGrp="1"/>
          </p:cNvSpPr>
          <p:nvPr>
            <p:ph type="title"/>
          </p:nvPr>
        </p:nvSpPr>
        <p:spPr/>
        <p:txBody>
          <a:bodyPr vert="horz" lIns="91440" tIns="45720" rIns="91440" bIns="45720" rtlCol="0" anchor="ctr">
            <a:normAutofit/>
          </a:bodyPr>
          <a:lstStyle/>
          <a:p>
            <a:pPr algn="ctr"/>
            <a:r>
              <a:rPr lang="en-US" sz="3200" dirty="0" err="1">
                <a:latin typeface="FrankRuehl" panose="020E0503060101010101" pitchFamily="34" charset="-79"/>
                <a:cs typeface="FrankRuehl" panose="020E0503060101010101" pitchFamily="34" charset="-79"/>
              </a:rPr>
              <a:t>אחוזי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הצלחה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בקנייה</a:t>
            </a:r>
            <a:endParaRPr lang="en-US" sz="3200" dirty="0">
              <a:latin typeface="FrankRuehl" panose="020E0503060101010101" pitchFamily="34" charset="-79"/>
              <a:cs typeface="FrankRuehl" panose="020E0503060101010101" pitchFamily="34" charset="-79"/>
            </a:endParaRPr>
          </a:p>
        </p:txBody>
      </p:sp>
      <p:pic>
        <p:nvPicPr>
          <p:cNvPr id="7" name="Content Placeholder 6">
            <a:extLst>
              <a:ext uri="{FF2B5EF4-FFF2-40B4-BE49-F238E27FC236}">
                <a16:creationId xmlns:a16="http://schemas.microsoft.com/office/drawing/2014/main" id="{2CAB31C7-F761-3E07-F46B-EB13FC20CF5F}"/>
              </a:ext>
            </a:extLst>
          </p:cNvPr>
          <p:cNvPicPr>
            <a:picLocks noGrp="1" noChangeAspect="1"/>
          </p:cNvPicPr>
          <p:nvPr>
            <p:ph idx="1"/>
          </p:nvPr>
        </p:nvPicPr>
        <p:blipFill>
          <a:blip r:embed="rId2"/>
          <a:stretch/>
        </p:blipFill>
        <p:spPr>
          <a:xfrm>
            <a:off x="1974391" y="1825625"/>
            <a:ext cx="8243217" cy="4351338"/>
          </a:xfrm>
          <a:prstGeom prst="rect">
            <a:avLst/>
          </a:prstGeom>
          <a:ln w="19050">
            <a:solidFill>
              <a:schemeClr val="tx1"/>
            </a:solidFill>
            <a:miter lim="800000"/>
          </a:ln>
        </p:spPr>
      </p:pic>
    </p:spTree>
    <p:extLst>
      <p:ext uri="{BB962C8B-B14F-4D97-AF65-F5344CB8AC3E}">
        <p14:creationId xmlns:p14="http://schemas.microsoft.com/office/powerpoint/2010/main" val="31792608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131A-E012-A4E7-3463-66BFA430294B}"/>
              </a:ext>
            </a:extLst>
          </p:cNvPr>
          <p:cNvSpPr>
            <a:spLocks noGrp="1"/>
          </p:cNvSpPr>
          <p:nvPr>
            <p:ph type="title"/>
          </p:nvPr>
        </p:nvSpPr>
        <p:spPr/>
        <p:txBody>
          <a:bodyPr vert="horz" lIns="91440" tIns="45720" rIns="91440" bIns="45720" rtlCol="0" anchor="ctr">
            <a:normAutofit/>
          </a:bodyPr>
          <a:lstStyle/>
          <a:p>
            <a:pPr algn="ctr"/>
            <a:r>
              <a:rPr lang="en-US" sz="3200" dirty="0" err="1">
                <a:latin typeface="FrankRuehl" panose="020E0503060101010101" pitchFamily="34" charset="-79"/>
                <a:cs typeface="FrankRuehl" panose="020E0503060101010101" pitchFamily="34" charset="-79"/>
              </a:rPr>
              <a:t>אחוזי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הצלחה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במכירה</a:t>
            </a:r>
            <a:endParaRPr lang="en-US" sz="3200" dirty="0">
              <a:latin typeface="FrankRuehl" panose="020E0503060101010101" pitchFamily="34" charset="-79"/>
              <a:cs typeface="FrankRuehl" panose="020E0503060101010101" pitchFamily="34" charset="-79"/>
            </a:endParaRPr>
          </a:p>
        </p:txBody>
      </p:sp>
      <p:pic>
        <p:nvPicPr>
          <p:cNvPr id="5" name="Content Placeholder 4">
            <a:extLst>
              <a:ext uri="{FF2B5EF4-FFF2-40B4-BE49-F238E27FC236}">
                <a16:creationId xmlns:a16="http://schemas.microsoft.com/office/drawing/2014/main" id="{D1AA7EBA-3DAE-7AB2-61BB-71D87235DD18}"/>
              </a:ext>
            </a:extLst>
          </p:cNvPr>
          <p:cNvPicPr>
            <a:picLocks noGrp="1" noChangeAspect="1"/>
          </p:cNvPicPr>
          <p:nvPr>
            <p:ph idx="1"/>
          </p:nvPr>
        </p:nvPicPr>
        <p:blipFill>
          <a:blip r:embed="rId2"/>
          <a:stretch/>
        </p:blipFill>
        <p:spPr>
          <a:xfrm>
            <a:off x="2224589" y="1825625"/>
            <a:ext cx="7742821" cy="4351338"/>
          </a:xfrm>
          <a:prstGeom prst="rect">
            <a:avLst/>
          </a:prstGeom>
          <a:ln w="19050">
            <a:solidFill>
              <a:schemeClr val="tx1"/>
            </a:solidFill>
            <a:miter lim="800000"/>
          </a:ln>
        </p:spPr>
      </p:pic>
    </p:spTree>
    <p:extLst>
      <p:ext uri="{BB962C8B-B14F-4D97-AF65-F5344CB8AC3E}">
        <p14:creationId xmlns:p14="http://schemas.microsoft.com/office/powerpoint/2010/main" val="41275966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59DB-57F2-8E07-894C-F94A05161203}"/>
              </a:ext>
            </a:extLst>
          </p:cNvPr>
          <p:cNvSpPr>
            <a:spLocks noGrp="1"/>
          </p:cNvSpPr>
          <p:nvPr>
            <p:ph type="title"/>
          </p:nvPr>
        </p:nvSpPr>
        <p:spPr/>
        <p:txBody>
          <a:bodyPr vert="horz" lIns="91440" tIns="45720" rIns="91440" bIns="45720" rtlCol="0" anchor="ctr">
            <a:normAutofit/>
          </a:bodyPr>
          <a:lstStyle/>
          <a:p>
            <a:pPr algn="ctr"/>
            <a:r>
              <a:rPr lang="en-US" sz="3200" dirty="0" err="1">
                <a:latin typeface="FrankRuehl" panose="020E0503060101010101" pitchFamily="34" charset="-79"/>
                <a:cs typeface="FrankRuehl" panose="020E0503060101010101" pitchFamily="34" charset="-79"/>
              </a:rPr>
              <a:t>אחוזי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מכירה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וקנייה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שהצליחו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או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נכשלו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בהתאם</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ליום</a:t>
            </a:r>
            <a:r>
              <a:rPr lang="en-US" sz="3200" dirty="0">
                <a:latin typeface="FrankRuehl" panose="020E0503060101010101" pitchFamily="34" charset="-79"/>
                <a:cs typeface="FrankRuehl" panose="020E0503060101010101" pitchFamily="34" charset="-79"/>
              </a:rPr>
              <a:t> – </a:t>
            </a:r>
            <a:r>
              <a:rPr lang="en-US" sz="3200" dirty="0" err="1">
                <a:latin typeface="FrankRuehl" panose="020E0503060101010101" pitchFamily="34" charset="-79"/>
                <a:cs typeface="FrankRuehl" panose="020E0503060101010101" pitchFamily="34" charset="-79"/>
              </a:rPr>
              <a:t>מכל</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השנים</a:t>
            </a:r>
            <a:endParaRPr lang="en-US" sz="3200" dirty="0">
              <a:latin typeface="FrankRuehl" panose="020E0503060101010101" pitchFamily="34" charset="-79"/>
              <a:cs typeface="FrankRuehl" panose="020E0503060101010101" pitchFamily="34" charset="-79"/>
            </a:endParaRPr>
          </a:p>
        </p:txBody>
      </p:sp>
      <p:sp>
        <p:nvSpPr>
          <p:cNvPr id="4" name="Content Placeholder 3">
            <a:extLst>
              <a:ext uri="{FF2B5EF4-FFF2-40B4-BE49-F238E27FC236}">
                <a16:creationId xmlns:a16="http://schemas.microsoft.com/office/drawing/2014/main" id="{0E8F521E-D8A0-7920-4AC8-0B11889923BF}"/>
              </a:ext>
            </a:extLst>
          </p:cNvPr>
          <p:cNvSpPr>
            <a:spLocks noGrp="1"/>
          </p:cNvSpPr>
          <p:nvPr>
            <p:ph idx="1"/>
          </p:nvPr>
        </p:nvSpPr>
        <p:spPr/>
        <p:txBody>
          <a:bodyPr/>
          <a:lstStyle/>
          <a:p>
            <a:endParaRPr lang="en-IL"/>
          </a:p>
        </p:txBody>
      </p:sp>
      <p:pic>
        <p:nvPicPr>
          <p:cNvPr id="7" name="Picture 6">
            <a:extLst>
              <a:ext uri="{FF2B5EF4-FFF2-40B4-BE49-F238E27FC236}">
                <a16:creationId xmlns:a16="http://schemas.microsoft.com/office/drawing/2014/main" id="{C19A83A2-672C-0DC6-9885-64074A738805}"/>
              </a:ext>
            </a:extLst>
          </p:cNvPr>
          <p:cNvPicPr>
            <a:picLocks noChangeAspect="1"/>
          </p:cNvPicPr>
          <p:nvPr/>
        </p:nvPicPr>
        <p:blipFill>
          <a:blip r:embed="rId2"/>
          <a:stretch>
            <a:fillRect/>
          </a:stretch>
        </p:blipFill>
        <p:spPr>
          <a:xfrm>
            <a:off x="838200" y="1825624"/>
            <a:ext cx="10580163" cy="4351337"/>
          </a:xfrm>
          <a:prstGeom prst="rect">
            <a:avLst/>
          </a:prstGeom>
        </p:spPr>
      </p:pic>
    </p:spTree>
    <p:extLst>
      <p:ext uri="{BB962C8B-B14F-4D97-AF65-F5344CB8AC3E}">
        <p14:creationId xmlns:p14="http://schemas.microsoft.com/office/powerpoint/2010/main" val="6175106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0CC4-A186-A5D1-8F34-D71AF9E82A63}"/>
              </a:ext>
            </a:extLst>
          </p:cNvPr>
          <p:cNvSpPr>
            <a:spLocks noGrp="1"/>
          </p:cNvSpPr>
          <p:nvPr>
            <p:ph type="title"/>
          </p:nvPr>
        </p:nvSpPr>
        <p:spPr/>
        <p:txBody>
          <a:bodyPr vert="horz" lIns="91440" tIns="45720" rIns="91440" bIns="45720" rtlCol="0" anchor="ctr">
            <a:normAutofit/>
          </a:bodyPr>
          <a:lstStyle/>
          <a:p>
            <a:pPr algn="ctr"/>
            <a:r>
              <a:rPr lang="en-US" sz="3200" dirty="0" err="1">
                <a:latin typeface="FrankRuehl" panose="020E0503060101010101" pitchFamily="34" charset="-79"/>
                <a:cs typeface="FrankRuehl" panose="020E0503060101010101" pitchFamily="34" charset="-79"/>
              </a:rPr>
              <a:t>אחוזי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מכירה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וקנייה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שהצליחו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או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נכשלו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בהתאם</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ליום</a:t>
            </a:r>
            <a:r>
              <a:rPr lang="en-US" sz="3200" dirty="0">
                <a:latin typeface="FrankRuehl" panose="020E0503060101010101" pitchFamily="34" charset="-79"/>
                <a:cs typeface="FrankRuehl" panose="020E0503060101010101" pitchFamily="34" charset="-79"/>
              </a:rPr>
              <a:t> – </a:t>
            </a:r>
            <a:r>
              <a:rPr lang="he-IL" sz="3200" dirty="0">
                <a:latin typeface="FrankRuehl" panose="020E0503060101010101" pitchFamily="34" charset="-79"/>
                <a:cs typeface="FrankRuehl" panose="020E0503060101010101" pitchFamily="34" charset="-79"/>
              </a:rPr>
              <a:t>אחרי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המלחמה</a:t>
            </a:r>
            <a:endParaRPr lang="en-US" sz="3200" dirty="0">
              <a:latin typeface="FrankRuehl" panose="020E0503060101010101" pitchFamily="34" charset="-79"/>
              <a:cs typeface="FrankRuehl" panose="020E0503060101010101" pitchFamily="34" charset="-79"/>
            </a:endParaRPr>
          </a:p>
        </p:txBody>
      </p:sp>
      <p:sp>
        <p:nvSpPr>
          <p:cNvPr id="4" name="Content Placeholder 3">
            <a:extLst>
              <a:ext uri="{FF2B5EF4-FFF2-40B4-BE49-F238E27FC236}">
                <a16:creationId xmlns:a16="http://schemas.microsoft.com/office/drawing/2014/main" id="{DF59411B-41A5-4696-DFB0-72C5311B0AEE}"/>
              </a:ext>
            </a:extLst>
          </p:cNvPr>
          <p:cNvSpPr>
            <a:spLocks noGrp="1"/>
          </p:cNvSpPr>
          <p:nvPr>
            <p:ph idx="1"/>
          </p:nvPr>
        </p:nvSpPr>
        <p:spPr/>
        <p:txBody>
          <a:bodyPr/>
          <a:lstStyle/>
          <a:p>
            <a:endParaRPr lang="en-IL"/>
          </a:p>
        </p:txBody>
      </p:sp>
      <p:pic>
        <p:nvPicPr>
          <p:cNvPr id="7" name="Picture 6">
            <a:extLst>
              <a:ext uri="{FF2B5EF4-FFF2-40B4-BE49-F238E27FC236}">
                <a16:creationId xmlns:a16="http://schemas.microsoft.com/office/drawing/2014/main" id="{1A643ACA-7F99-C7C6-B715-FAE98086B8EC}"/>
              </a:ext>
            </a:extLst>
          </p:cNvPr>
          <p:cNvPicPr>
            <a:picLocks noChangeAspect="1"/>
          </p:cNvPicPr>
          <p:nvPr/>
        </p:nvPicPr>
        <p:blipFill>
          <a:blip r:embed="rId2"/>
          <a:stretch>
            <a:fillRect/>
          </a:stretch>
        </p:blipFill>
        <p:spPr>
          <a:xfrm>
            <a:off x="838201" y="1825625"/>
            <a:ext cx="10515600" cy="4351338"/>
          </a:xfrm>
          <a:prstGeom prst="rect">
            <a:avLst/>
          </a:prstGeom>
        </p:spPr>
      </p:pic>
    </p:spTree>
    <p:extLst>
      <p:ext uri="{BB962C8B-B14F-4D97-AF65-F5344CB8AC3E}">
        <p14:creationId xmlns:p14="http://schemas.microsoft.com/office/powerpoint/2010/main" val="1748766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2B2A-D2AF-EEE1-BCFE-4A45363FFDD4}"/>
              </a:ext>
            </a:extLst>
          </p:cNvPr>
          <p:cNvSpPr>
            <a:spLocks noGrp="1"/>
          </p:cNvSpPr>
          <p:nvPr>
            <p:ph type="title"/>
          </p:nvPr>
        </p:nvSpPr>
        <p:spPr/>
        <p:txBody>
          <a:bodyPr vert="horz" lIns="91440" tIns="45720" rIns="91440" bIns="45720" rtlCol="0" anchor="ctr">
            <a:normAutofit/>
          </a:bodyPr>
          <a:lstStyle/>
          <a:p>
            <a:pPr algn="ctr"/>
            <a:r>
              <a:rPr lang="en-US" sz="3200" dirty="0" err="1">
                <a:latin typeface="FrankRuehl" panose="020E0503060101010101" pitchFamily="34" charset="-79"/>
                <a:cs typeface="FrankRuehl" panose="020E0503060101010101" pitchFamily="34" charset="-79"/>
              </a:rPr>
              <a:t>אחוזי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מכירה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וקנייה</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שהצליחו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או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נכשלו</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בהתאם</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ליום</a:t>
            </a:r>
            <a:r>
              <a:rPr lang="en-US" sz="3200" dirty="0">
                <a:latin typeface="FrankRuehl" panose="020E0503060101010101" pitchFamily="34" charset="-79"/>
                <a:cs typeface="FrankRuehl" panose="020E0503060101010101" pitchFamily="34" charset="-79"/>
              </a:rPr>
              <a:t> – </a:t>
            </a:r>
            <a:r>
              <a:rPr lang="he-IL" sz="3200" dirty="0">
                <a:latin typeface="FrankRuehl" panose="020E0503060101010101" pitchFamily="34" charset="-79"/>
                <a:cs typeface="FrankRuehl" panose="020E0503060101010101" pitchFamily="34" charset="-79"/>
              </a:rPr>
              <a:t>לפני</a:t>
            </a:r>
            <a:r>
              <a:rPr lang="en-US" sz="3200" dirty="0">
                <a:latin typeface="FrankRuehl" panose="020E0503060101010101" pitchFamily="34" charset="-79"/>
                <a:cs typeface="FrankRuehl" panose="020E0503060101010101" pitchFamily="34" charset="-79"/>
              </a:rPr>
              <a:t> </a:t>
            </a:r>
            <a:r>
              <a:rPr lang="en-US" sz="3200" dirty="0" err="1">
                <a:latin typeface="FrankRuehl" panose="020E0503060101010101" pitchFamily="34" charset="-79"/>
                <a:cs typeface="FrankRuehl" panose="020E0503060101010101" pitchFamily="34" charset="-79"/>
              </a:rPr>
              <a:t>המלחמה</a:t>
            </a:r>
            <a:endParaRPr lang="en-US" sz="3200" dirty="0">
              <a:latin typeface="FrankRuehl" panose="020E0503060101010101" pitchFamily="34" charset="-79"/>
              <a:cs typeface="FrankRuehl" panose="020E0503060101010101" pitchFamily="34" charset="-79"/>
            </a:endParaRPr>
          </a:p>
        </p:txBody>
      </p:sp>
      <p:sp>
        <p:nvSpPr>
          <p:cNvPr id="4" name="Content Placeholder 3">
            <a:extLst>
              <a:ext uri="{FF2B5EF4-FFF2-40B4-BE49-F238E27FC236}">
                <a16:creationId xmlns:a16="http://schemas.microsoft.com/office/drawing/2014/main" id="{FE89B77A-B9EE-844B-4A4E-A42BCD6083CE}"/>
              </a:ext>
            </a:extLst>
          </p:cNvPr>
          <p:cNvSpPr>
            <a:spLocks noGrp="1"/>
          </p:cNvSpPr>
          <p:nvPr>
            <p:ph idx="1"/>
          </p:nvPr>
        </p:nvSpPr>
        <p:spPr/>
        <p:txBody>
          <a:bodyPr/>
          <a:lstStyle/>
          <a:p>
            <a:endParaRPr lang="en-IL"/>
          </a:p>
        </p:txBody>
      </p:sp>
      <p:pic>
        <p:nvPicPr>
          <p:cNvPr id="7" name="Picture 6">
            <a:extLst>
              <a:ext uri="{FF2B5EF4-FFF2-40B4-BE49-F238E27FC236}">
                <a16:creationId xmlns:a16="http://schemas.microsoft.com/office/drawing/2014/main" id="{BA0D2FC1-3D03-1BAB-D199-383279C21779}"/>
              </a:ext>
            </a:extLst>
          </p:cNvPr>
          <p:cNvPicPr>
            <a:picLocks noChangeAspect="1"/>
          </p:cNvPicPr>
          <p:nvPr/>
        </p:nvPicPr>
        <p:blipFill>
          <a:blip r:embed="rId2"/>
          <a:stretch>
            <a:fillRect/>
          </a:stretch>
        </p:blipFill>
        <p:spPr>
          <a:xfrm>
            <a:off x="838201" y="1825625"/>
            <a:ext cx="10515600" cy="4351338"/>
          </a:xfrm>
          <a:prstGeom prst="rect">
            <a:avLst/>
          </a:prstGeom>
        </p:spPr>
      </p:pic>
    </p:spTree>
    <p:extLst>
      <p:ext uri="{BB962C8B-B14F-4D97-AF65-F5344CB8AC3E}">
        <p14:creationId xmlns:p14="http://schemas.microsoft.com/office/powerpoint/2010/main" val="13031194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TotalTime>
  <Words>165</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FrankRuehl</vt:lpstr>
      <vt:lpstr>Office Theme</vt:lpstr>
      <vt:lpstr>תזכורת על הפרוייקט</vt:lpstr>
      <vt:lpstr>XGboost Model for Classification</vt:lpstr>
      <vt:lpstr>LightGBM Model for Forecasting</vt:lpstr>
      <vt:lpstr>הוספת אנליזות למחקר</vt:lpstr>
      <vt:lpstr>אחוזי הצלחה בקנייה</vt:lpstr>
      <vt:lpstr>אחוזי הצלחה במכירה</vt:lpstr>
      <vt:lpstr>אחוזי מכירה וקנייה שהצליחו או נכשלו בהתאם ליום – מכל השנים</vt:lpstr>
      <vt:lpstr>אחוזי מכירה וקנייה שהצליחו או נכשלו בהתאם ליום – אחרי המלחמה</vt:lpstr>
      <vt:lpstr>אחוזי מכירה וקנייה שהצליחו או נכשלו בהתאם ליום – לפני המלחמה</vt:lpstr>
      <vt:lpstr> אחוזי הצלחה בקנייה ומכירה לפני ואחרי המלחמה </vt:lpstr>
      <vt:lpstr>מה נשאר?</vt:lpstr>
      <vt:lpstr>הוספת שני מודלים לטובת ניבוי נזילות בשוק (Forecasting)</vt:lpstr>
      <vt:lpstr>     תוצאות ראשוניות Arima          תוצאות ראשוניות Transformer</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יהונתן לוי סגזן</dc:creator>
  <cp:lastModifiedBy>יהונתן לוי סגזן</cp:lastModifiedBy>
  <cp:revision>5</cp:revision>
  <dcterms:created xsi:type="dcterms:W3CDTF">2025-04-19T12:39:38Z</dcterms:created>
  <dcterms:modified xsi:type="dcterms:W3CDTF">2025-04-24T20:38:28Z</dcterms:modified>
</cp:coreProperties>
</file>