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4" r:id="rId9"/>
    <p:sldId id="268" r:id="rId10"/>
  </p:sldIdLst>
  <p:sldSz cx="9144000" cy="5143500" type="screen16x9"/>
  <p:notesSz cx="6858000" cy="9144000"/>
  <p:embeddedFontLst>
    <p:embeddedFont>
      <p:font typeface="Fira Sans Condensed Medium" panose="020B0604020202020204" charset="0"/>
      <p:regular r:id="rId12"/>
      <p:bold r:id="rId13"/>
      <p:italic r:id="rId14"/>
      <p:boldItalic r:id="rId15"/>
    </p:embeddedFont>
    <p:embeddedFont>
      <p:font typeface="Maven Pro" panose="020B0604020202020204" charset="0"/>
      <p:regular r:id="rId16"/>
      <p:bold r:id="rId17"/>
    </p:embeddedFont>
    <p:embeddedFont>
      <p:font typeface="Share Tech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44096-6FC6-4000-ABA5-0D7BCDDF6039}">
  <a:tblStyle styleId="{BDD44096-6FC6-4000-ABA5-0D7BCDDF6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414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c4305b01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c4305b01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40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5" r:id="rId5"/>
    <p:sldLayoutId id="2147483663" r:id="rId6"/>
    <p:sldLayoutId id="2147483666" r:id="rId7"/>
    <p:sldLayoutId id="2147483667" r:id="rId8"/>
    <p:sldLayoutId id="214748366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1006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Victor </a:t>
            </a:r>
            <a:r>
              <a:rPr lang="en-US" dirty="0" err="1"/>
              <a:t>Pyanykh</a:t>
            </a:r>
            <a:br>
              <a:rPr lang="en-US" dirty="0"/>
            </a:br>
            <a:r>
              <a:rPr lang="en-US" dirty="0"/>
              <a:t>Shalev Levi </a:t>
            </a:r>
            <a:r>
              <a:rPr lang="en-US" dirty="0" err="1"/>
              <a:t>Sagzan</a:t>
            </a:r>
            <a:br>
              <a:rPr lang="en-US" dirty="0"/>
            </a:br>
            <a:r>
              <a:rPr lang="en-US" dirty="0"/>
              <a:t>Instructor: </a:t>
            </a:r>
            <a:r>
              <a:rPr lang="en-US" dirty="0" err="1"/>
              <a:t>Ofer</a:t>
            </a:r>
            <a:r>
              <a:rPr lang="en-US" dirty="0"/>
              <a:t> </a:t>
            </a:r>
            <a:r>
              <a:rPr lang="en-US" dirty="0" err="1"/>
              <a:t>Zevin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" dirty="0">
                <a:solidFill>
                  <a:schemeClr val="accent2"/>
                </a:solidFill>
              </a:rPr>
              <a:t>SCIENCE</a:t>
            </a:r>
            <a:r>
              <a:rPr lang="en" dirty="0"/>
              <a:t> </a:t>
            </a:r>
            <a:br>
              <a:rPr lang="en" dirty="0"/>
            </a:br>
            <a:r>
              <a:rPr lang="en-US" dirty="0"/>
              <a:t>Liquidity Forecasting</a:t>
            </a:r>
            <a:endParaRPr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indent="0">
              <a:buNone/>
            </a:pPr>
            <a:r>
              <a:rPr lang="en-US" dirty="0"/>
              <a:t>A </a:t>
            </a:r>
            <a:r>
              <a:rPr lang="en-US" dirty="0" err="1"/>
              <a:t>reminderto</a:t>
            </a:r>
            <a:r>
              <a:rPr lang="en-US" dirty="0"/>
              <a:t> what we trying to do:</a:t>
            </a:r>
            <a:br>
              <a:rPr lang="en-US" dirty="0"/>
            </a:br>
            <a:r>
              <a:rPr lang="en-US" dirty="0"/>
              <a:t>We try to develop A robust liquidity prediction model, and a model to predict if transaction will be executed or not. It is essential to proactively identify potential issues, safeguard market stability, and maintain operational continuity.</a:t>
            </a:r>
          </a:p>
          <a:p>
            <a:pPr marL="165100" indent="0">
              <a:buNone/>
            </a:pPr>
            <a:r>
              <a:rPr lang="en-US" dirty="0"/>
              <a:t>For that we ran models for each task below: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Classification Task (Order is Executed or Not):</a:t>
            </a:r>
            <a:endParaRPr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/>
              <a:t>Machine Learning for Classification –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endParaRPr dirty="0">
              <a:solidFill>
                <a:schemeClr val="accent2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-US" dirty="0"/>
              <a:t>Deep Learning for Classification – LSTM, GRU</a:t>
            </a: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endParaRPr lang="en-US" dirty="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Forecasting Task (Liquidity Forecast):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dirty="0"/>
              <a:t>*By using aggregation of 15 min for each lag and we try to predict the liquidity percentage for the next 15 min.</a:t>
            </a:r>
            <a:br>
              <a:rPr lang="en-US" dirty="0"/>
            </a:br>
            <a:r>
              <a:rPr lang="en-US" dirty="0"/>
              <a:t>Model used:</a:t>
            </a:r>
            <a:endParaRPr dirty="0"/>
          </a:p>
          <a:p>
            <a:pPr lvl="0" indent="-304800">
              <a:buSzPts val="1200"/>
              <a:buFont typeface="Maven Pro"/>
              <a:buAutoNum type="arabicPeriod"/>
            </a:pPr>
            <a:r>
              <a:rPr lang="en-US" dirty="0"/>
              <a:t>Machine Learning for Forecasting –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. Used </a:t>
            </a:r>
            <a:r>
              <a:rPr lang="en-US" dirty="0" err="1"/>
              <a:t>Tsfresh</a:t>
            </a:r>
            <a:r>
              <a:rPr lang="en-US" dirty="0"/>
              <a:t> to get more features that will help not lose the time while aggregating the lags.</a:t>
            </a:r>
            <a:endParaRPr lang="en-US" dirty="0">
              <a:solidFill>
                <a:schemeClr val="accent2"/>
              </a:solidFill>
            </a:endParaRPr>
          </a:p>
          <a:p>
            <a:pPr lvl="0" indent="-304800">
              <a:buSzPts val="1200"/>
              <a:buFont typeface="Maven Pro"/>
              <a:buAutoNum type="arabicPeriod"/>
            </a:pPr>
            <a:r>
              <a:rPr lang="en-US" dirty="0"/>
              <a:t>Deep Learning for Forecasting – LSTM, GRU, </a:t>
            </a:r>
            <a:r>
              <a:rPr lang="en-US" dirty="0" err="1"/>
              <a:t>chronos</a:t>
            </a:r>
            <a:r>
              <a:rPr lang="en-US" dirty="0"/>
              <a:t>-bolt-base (didn’t have time to test it yet).</a:t>
            </a:r>
          </a:p>
          <a:p>
            <a:pPr lvl="0" indent="-304800">
              <a:buSzPts val="1200"/>
              <a:buFont typeface="Maven Pro"/>
              <a:buAutoNum type="arabicPeriod"/>
            </a:pPr>
            <a:r>
              <a:rPr lang="en-US" dirty="0"/>
              <a:t>We didn’t succeed yet to run ARIMA model today.</a:t>
            </a:r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we did Today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15884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 Analysis</a:t>
            </a:r>
            <a:endParaRPr dirty="0"/>
          </a:p>
        </p:txBody>
      </p: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4EE42BC-F7F9-40D4-B3E3-E962619CE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46" y="1014277"/>
            <a:ext cx="3158842" cy="1674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C6B8D-3E1A-4789-AFBD-79F72E6D3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236" y="979421"/>
            <a:ext cx="3292070" cy="1709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041F1-28C3-4E34-B183-94395CDF3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046" y="2836602"/>
            <a:ext cx="3158842" cy="20806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3CD198-9407-4021-ABE3-AFF5E036B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6744" y="2836602"/>
            <a:ext cx="3317562" cy="20806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374984" y="423867"/>
            <a:ext cx="647691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Machine Learning for Classification 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7C886-764E-4CE7-AE91-070DAE48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312" y="1396140"/>
            <a:ext cx="2998345" cy="1261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688551-A526-416F-AE62-547196F24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0" y="1396140"/>
            <a:ext cx="2898534" cy="12617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852B8C-6342-473F-888E-5646817C2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715" y="1396140"/>
            <a:ext cx="2753368" cy="12617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FEFED9-8C86-46FE-BE43-9E23D902A5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715" y="2712494"/>
            <a:ext cx="2753368" cy="22063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A73FF86-302A-4B17-AC33-FD17EDEDC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3312" y="2712494"/>
            <a:ext cx="2998345" cy="22330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Deep Learning for Classification</a:t>
            </a:r>
            <a:endParaRPr sz="3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5D1640-8D9B-48F2-8EDB-17CD09B5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1200642"/>
            <a:ext cx="3340769" cy="1371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C5D383-8399-4EB7-8D5F-E7B8034FE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307" y="1200642"/>
            <a:ext cx="3255262" cy="13264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4B145B-0FD2-46D9-8823-7FC0FFE7C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307" y="2571750"/>
            <a:ext cx="3255262" cy="24635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6E4B94-A920-440D-8CBE-745D84794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19" y="2650613"/>
            <a:ext cx="3340768" cy="2384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14799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Summerize</a:t>
            </a:r>
            <a:r>
              <a:rPr lang="en-US" dirty="0"/>
              <a:t>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2A906D-9974-437A-824D-6FB12DBC8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17102"/>
              </p:ext>
            </p:extLst>
          </p:nvPr>
        </p:nvGraphicFramePr>
        <p:xfrm>
          <a:off x="582248" y="1626312"/>
          <a:ext cx="7863840" cy="1414272"/>
        </p:xfrm>
        <a:graphic>
          <a:graphicData uri="http://schemas.openxmlformats.org/drawingml/2006/table">
            <a:tbl>
              <a:tblPr firstRow="1" bandRow="1">
                <a:tableStyleId>{BDD44096-6FC6-4000-ABA5-0D7BCDDF6039}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382316076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17079372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79287696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091969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1102139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772307961"/>
                    </a:ext>
                  </a:extLst>
                </a:gridCol>
              </a:tblGrid>
              <a:tr h="820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Model 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XGBoost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LightGBM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Catboost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LSTM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GRU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47858"/>
                  </a:ext>
                </a:extLst>
              </a:tr>
              <a:tr h="5936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PR AUC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0.9867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0.9905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0.9823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0.9790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4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57471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Machine Learning for Forecasting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FD089-EC57-4B9A-84BA-1E6D06556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007" y="2153497"/>
            <a:ext cx="2786653" cy="1801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E9666-5BD7-4B0C-B34A-5F8F435AC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365" y="2148247"/>
            <a:ext cx="2786653" cy="180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B4398-B342-4AC5-823E-14023BAD5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73" y="2148247"/>
            <a:ext cx="2647521" cy="18118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42E6A2-A87B-46BB-9DFE-E17856001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007" y="1251296"/>
            <a:ext cx="2710012" cy="64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98F59D-4C7A-4155-A8B8-8BB75D6940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9429" y="1238507"/>
            <a:ext cx="2738589" cy="6607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68236C-AC4C-4302-9B02-3DC8AFFDFB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75" y="1228772"/>
            <a:ext cx="2647520" cy="682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14799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Deep Learning for Classification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FE1B7-28BA-4406-9D2E-0AEA3399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46" y="1440180"/>
            <a:ext cx="3695700" cy="19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BF97E-05F5-4FE9-AF35-391025153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454" y="1402080"/>
            <a:ext cx="3619500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23B9F5-6AC1-4D4B-9ED0-244A15BA4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046" y="1788601"/>
            <a:ext cx="3695700" cy="2618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8DF97C-1519-4C9C-8C19-CDEA51E71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5455" y="1787839"/>
            <a:ext cx="3619500" cy="25992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3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147991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/>
              <a:t>Summerize</a:t>
            </a:r>
            <a:r>
              <a:rPr lang="en-US" dirty="0"/>
              <a:t> 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2A906D-9974-437A-824D-6FB12DBC8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2048"/>
              </p:ext>
            </p:extLst>
          </p:nvPr>
        </p:nvGraphicFramePr>
        <p:xfrm>
          <a:off x="582248" y="1626312"/>
          <a:ext cx="7863840" cy="3055476"/>
        </p:xfrm>
        <a:graphic>
          <a:graphicData uri="http://schemas.openxmlformats.org/drawingml/2006/table">
            <a:tbl>
              <a:tblPr firstRow="1" bandRow="1">
                <a:tableStyleId>{BDD44096-6FC6-4000-ABA5-0D7BCDDF6039}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3823160765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17079372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79287696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09196956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11021394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772307961"/>
                    </a:ext>
                  </a:extLst>
                </a:gridCol>
              </a:tblGrid>
              <a:tr h="820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Model 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XGBoost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LightGBM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Catboost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LSTM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GRU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47858"/>
                  </a:ext>
                </a:extLst>
              </a:tr>
              <a:tr h="820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MSE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17117"/>
                  </a:ext>
                </a:extLst>
              </a:tr>
              <a:tr h="8206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MAE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127002"/>
                  </a:ext>
                </a:extLst>
              </a:tr>
              <a:tr h="59367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Share Tech" panose="020B0604020202020204" charset="0"/>
                        </a:rPr>
                        <a:t>R2</a:t>
                      </a:r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LID4096" sz="2400" dirty="0">
                        <a:solidFill>
                          <a:schemeClr val="bg1"/>
                        </a:solidFill>
                        <a:latin typeface="Share Tech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6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67867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242</Words>
  <Application>Microsoft Office PowerPoint</Application>
  <PresentationFormat>On-screen Show (16:9)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Share Tech</vt:lpstr>
      <vt:lpstr>Maven Pro</vt:lpstr>
      <vt:lpstr>Livvic Light</vt:lpstr>
      <vt:lpstr>Fira Sans Condensed Medium</vt:lpstr>
      <vt:lpstr>Nunito Light</vt:lpstr>
      <vt:lpstr>Data Science Consulting by Slidesgo</vt:lpstr>
      <vt:lpstr>DATA SCIENCE  Liquidity Forecasting</vt:lpstr>
      <vt:lpstr>What we did Today</vt:lpstr>
      <vt:lpstr>First Analysis</vt:lpstr>
      <vt:lpstr>Machine Learning for Classification </vt:lpstr>
      <vt:lpstr>Deep Learning for Classification</vt:lpstr>
      <vt:lpstr>Summerize </vt:lpstr>
      <vt:lpstr>Machine Learning for Forecasting</vt:lpstr>
      <vt:lpstr>Deep Learning for Classification</vt:lpstr>
      <vt:lpstr>Summerize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 Liquidity Forecasting</dc:title>
  <dc:creator>שליו לוי סגזן</dc:creator>
  <cp:lastModifiedBy>שליו לוי סגזן</cp:lastModifiedBy>
  <cp:revision>5</cp:revision>
  <dcterms:modified xsi:type="dcterms:W3CDTF">2025-01-16T15:57:23Z</dcterms:modified>
</cp:coreProperties>
</file>