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quarter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quarter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quarter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14400" y="138112"/>
            <a:ext cx="16459200" cy="2262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14400" y="2400300"/>
            <a:ext cx="16459200" cy="788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92A2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3"/>
          <p:cNvSpPr/>
          <p:nvPr/>
        </p:nvSpPr>
        <p:spPr>
          <a:xfrm rot="524141">
            <a:off x="-720571" y="-1702947"/>
            <a:ext cx="4544241" cy="5877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762" y="0"/>
                </a:moveTo>
                <a:lnTo>
                  <a:pt x="17838" y="0"/>
                </a:lnTo>
                <a:cubicBezTo>
                  <a:pt x="18836" y="0"/>
                  <a:pt x="19793" y="306"/>
                  <a:pt x="20498" y="852"/>
                </a:cubicBezTo>
                <a:cubicBezTo>
                  <a:pt x="21204" y="1397"/>
                  <a:pt x="21600" y="2137"/>
                  <a:pt x="21600" y="2908"/>
                </a:cubicBezTo>
                <a:lnTo>
                  <a:pt x="21600" y="18692"/>
                </a:lnTo>
                <a:cubicBezTo>
                  <a:pt x="21600" y="20298"/>
                  <a:pt x="19916" y="21600"/>
                  <a:pt x="17838" y="21600"/>
                </a:cubicBezTo>
                <a:lnTo>
                  <a:pt x="3762" y="21600"/>
                </a:lnTo>
                <a:cubicBezTo>
                  <a:pt x="1684" y="21600"/>
                  <a:pt x="0" y="20298"/>
                  <a:pt x="0" y="18692"/>
                </a:cubicBezTo>
                <a:lnTo>
                  <a:pt x="0" y="2908"/>
                </a:lnTo>
                <a:cubicBezTo>
                  <a:pt x="0" y="1302"/>
                  <a:pt x="1684" y="0"/>
                  <a:pt x="3762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5" name="Freeform 6"/>
          <p:cNvSpPr/>
          <p:nvPr/>
        </p:nvSpPr>
        <p:spPr>
          <a:xfrm rot="524141">
            <a:off x="11729742" y="4532545"/>
            <a:ext cx="7307080" cy="9451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339" y="0"/>
                </a:moveTo>
                <a:lnTo>
                  <a:pt x="19261" y="0"/>
                </a:lnTo>
                <a:cubicBezTo>
                  <a:pt x="19881" y="0"/>
                  <a:pt x="20476" y="191"/>
                  <a:pt x="20915" y="530"/>
                </a:cubicBezTo>
                <a:cubicBezTo>
                  <a:pt x="21354" y="869"/>
                  <a:pt x="21600" y="1329"/>
                  <a:pt x="21600" y="1809"/>
                </a:cubicBezTo>
                <a:lnTo>
                  <a:pt x="21600" y="19791"/>
                </a:lnTo>
                <a:cubicBezTo>
                  <a:pt x="21600" y="20271"/>
                  <a:pt x="21354" y="20731"/>
                  <a:pt x="20915" y="21070"/>
                </a:cubicBezTo>
                <a:cubicBezTo>
                  <a:pt x="20476" y="21409"/>
                  <a:pt x="19881" y="21600"/>
                  <a:pt x="19261" y="21600"/>
                </a:cubicBezTo>
                <a:lnTo>
                  <a:pt x="2339" y="21600"/>
                </a:lnTo>
                <a:cubicBezTo>
                  <a:pt x="1719" y="21600"/>
                  <a:pt x="1124" y="21409"/>
                  <a:pt x="685" y="21070"/>
                </a:cubicBezTo>
                <a:cubicBezTo>
                  <a:pt x="246" y="20731"/>
                  <a:pt x="0" y="20271"/>
                  <a:pt x="0" y="19791"/>
                </a:cubicBezTo>
                <a:lnTo>
                  <a:pt x="0" y="1809"/>
                </a:lnTo>
                <a:cubicBezTo>
                  <a:pt x="0" y="1329"/>
                  <a:pt x="246" y="869"/>
                  <a:pt x="685" y="530"/>
                </a:cubicBezTo>
                <a:cubicBezTo>
                  <a:pt x="1124" y="191"/>
                  <a:pt x="1719" y="0"/>
                  <a:pt x="2339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6" name="Freeform 9"/>
          <p:cNvSpPr/>
          <p:nvPr/>
        </p:nvSpPr>
        <p:spPr>
          <a:xfrm>
            <a:off x="2919205" y="1890669"/>
            <a:ext cx="14168571" cy="4890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5" y="0"/>
                </a:moveTo>
                <a:lnTo>
                  <a:pt x="21445" y="0"/>
                </a:lnTo>
                <a:cubicBezTo>
                  <a:pt x="21531" y="0"/>
                  <a:pt x="21600" y="201"/>
                  <a:pt x="21600" y="449"/>
                </a:cubicBezTo>
                <a:lnTo>
                  <a:pt x="21600" y="21151"/>
                </a:lnTo>
                <a:cubicBezTo>
                  <a:pt x="21600" y="21399"/>
                  <a:pt x="21531" y="21600"/>
                  <a:pt x="21445" y="21600"/>
                </a:cubicBezTo>
                <a:lnTo>
                  <a:pt x="155" y="21600"/>
                </a:lnTo>
                <a:cubicBezTo>
                  <a:pt x="69" y="21600"/>
                  <a:pt x="0" y="21399"/>
                  <a:pt x="0" y="21151"/>
                </a:cubicBezTo>
                <a:lnTo>
                  <a:pt x="0" y="449"/>
                </a:lnTo>
                <a:cubicBezTo>
                  <a:pt x="0" y="201"/>
                  <a:pt x="69" y="0"/>
                  <a:pt x="155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7" name="Freeform 12"/>
          <p:cNvSpPr/>
          <p:nvPr/>
        </p:nvSpPr>
        <p:spPr>
          <a:xfrm>
            <a:off x="4916711" y="6469098"/>
            <a:ext cx="9065983" cy="11674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72" y="0"/>
                </a:moveTo>
                <a:lnTo>
                  <a:pt x="20828" y="0"/>
                </a:lnTo>
                <a:cubicBezTo>
                  <a:pt x="21254" y="0"/>
                  <a:pt x="21600" y="2686"/>
                  <a:pt x="21600" y="5999"/>
                </a:cubicBezTo>
                <a:lnTo>
                  <a:pt x="21600" y="15601"/>
                </a:lnTo>
                <a:cubicBezTo>
                  <a:pt x="21600" y="18914"/>
                  <a:pt x="21254" y="21600"/>
                  <a:pt x="20828" y="21600"/>
                </a:cubicBezTo>
                <a:lnTo>
                  <a:pt x="772" y="21600"/>
                </a:lnTo>
                <a:cubicBezTo>
                  <a:pt x="346" y="21600"/>
                  <a:pt x="0" y="18914"/>
                  <a:pt x="0" y="15601"/>
                </a:cubicBezTo>
                <a:lnTo>
                  <a:pt x="0" y="5999"/>
                </a:lnTo>
                <a:cubicBezTo>
                  <a:pt x="0" y="2686"/>
                  <a:pt x="346" y="0"/>
                  <a:pt x="772" y="0"/>
                </a:cubicBezTo>
                <a:close/>
              </a:path>
            </a:pathLst>
          </a:custGeom>
          <a:solidFill>
            <a:srgbClr val="E4DCC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07" name="Group 14"/>
          <p:cNvGrpSpPr/>
          <p:nvPr/>
        </p:nvGrpSpPr>
        <p:grpSpPr>
          <a:xfrm>
            <a:off x="-791029" y="976892"/>
            <a:ext cx="5069888" cy="10029186"/>
            <a:chOff x="0" y="0"/>
            <a:chExt cx="5069886" cy="10029184"/>
          </a:xfrm>
        </p:grpSpPr>
        <p:sp>
          <p:nvSpPr>
            <p:cNvPr id="98" name="Freeform 15"/>
            <p:cNvSpPr/>
            <p:nvPr/>
          </p:nvSpPr>
          <p:spPr>
            <a:xfrm>
              <a:off x="103216" y="49150"/>
              <a:ext cx="4863455" cy="9930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555" y="0"/>
                  </a:moveTo>
                  <a:lnTo>
                    <a:pt x="3045" y="0"/>
                  </a:lnTo>
                  <a:cubicBezTo>
                    <a:pt x="1364" y="0"/>
                    <a:pt x="0" y="668"/>
                    <a:pt x="0" y="1491"/>
                  </a:cubicBezTo>
                  <a:lnTo>
                    <a:pt x="0" y="20109"/>
                  </a:lnTo>
                  <a:cubicBezTo>
                    <a:pt x="0" y="20932"/>
                    <a:pt x="1364" y="21600"/>
                    <a:pt x="3045" y="21600"/>
                  </a:cubicBezTo>
                  <a:lnTo>
                    <a:pt x="18555" y="21600"/>
                  </a:lnTo>
                  <a:cubicBezTo>
                    <a:pt x="20236" y="21600"/>
                    <a:pt x="21600" y="20932"/>
                    <a:pt x="21600" y="20109"/>
                  </a:cubicBezTo>
                  <a:lnTo>
                    <a:pt x="21600" y="1491"/>
                  </a:lnTo>
                  <a:cubicBezTo>
                    <a:pt x="21600" y="668"/>
                    <a:pt x="20236" y="0"/>
                    <a:pt x="18555" y="0"/>
                  </a:cubicBezTo>
                  <a:close/>
                  <a:moveTo>
                    <a:pt x="13392" y="684"/>
                  </a:moveTo>
                  <a:cubicBezTo>
                    <a:pt x="13545" y="684"/>
                    <a:pt x="13665" y="743"/>
                    <a:pt x="13665" y="818"/>
                  </a:cubicBezTo>
                  <a:cubicBezTo>
                    <a:pt x="13665" y="893"/>
                    <a:pt x="13545" y="951"/>
                    <a:pt x="13392" y="951"/>
                  </a:cubicBezTo>
                  <a:cubicBezTo>
                    <a:pt x="13239" y="951"/>
                    <a:pt x="13119" y="893"/>
                    <a:pt x="13119" y="818"/>
                  </a:cubicBezTo>
                  <a:cubicBezTo>
                    <a:pt x="13119" y="743"/>
                    <a:pt x="13250" y="684"/>
                    <a:pt x="13392" y="684"/>
                  </a:cubicBezTo>
                  <a:close/>
                  <a:moveTo>
                    <a:pt x="9365" y="727"/>
                  </a:moveTo>
                  <a:lnTo>
                    <a:pt x="11984" y="727"/>
                  </a:lnTo>
                  <a:cubicBezTo>
                    <a:pt x="12082" y="727"/>
                    <a:pt x="12170" y="764"/>
                    <a:pt x="12170" y="818"/>
                  </a:cubicBezTo>
                  <a:cubicBezTo>
                    <a:pt x="12170" y="871"/>
                    <a:pt x="12082" y="909"/>
                    <a:pt x="11984" y="909"/>
                  </a:cubicBezTo>
                  <a:lnTo>
                    <a:pt x="9365" y="909"/>
                  </a:lnTo>
                  <a:cubicBezTo>
                    <a:pt x="9266" y="909"/>
                    <a:pt x="9179" y="871"/>
                    <a:pt x="9179" y="818"/>
                  </a:cubicBezTo>
                  <a:cubicBezTo>
                    <a:pt x="9179" y="764"/>
                    <a:pt x="9266" y="727"/>
                    <a:pt x="9365" y="727"/>
                  </a:cubicBezTo>
                  <a:close/>
                  <a:moveTo>
                    <a:pt x="20487" y="20194"/>
                  </a:moveTo>
                  <a:cubicBezTo>
                    <a:pt x="20487" y="20681"/>
                    <a:pt x="19679" y="21076"/>
                    <a:pt x="18686" y="21076"/>
                  </a:cubicBezTo>
                  <a:lnTo>
                    <a:pt x="2936" y="21076"/>
                  </a:lnTo>
                  <a:cubicBezTo>
                    <a:pt x="1943" y="21076"/>
                    <a:pt x="1135" y="20681"/>
                    <a:pt x="1135" y="20194"/>
                  </a:cubicBezTo>
                  <a:lnTo>
                    <a:pt x="1135" y="1433"/>
                  </a:lnTo>
                  <a:cubicBezTo>
                    <a:pt x="1135" y="946"/>
                    <a:pt x="1943" y="551"/>
                    <a:pt x="2936" y="551"/>
                  </a:cubicBezTo>
                  <a:lnTo>
                    <a:pt x="5283" y="551"/>
                  </a:lnTo>
                  <a:lnTo>
                    <a:pt x="5283" y="791"/>
                  </a:lnTo>
                  <a:cubicBezTo>
                    <a:pt x="5283" y="1064"/>
                    <a:pt x="5741" y="1288"/>
                    <a:pt x="6298" y="1288"/>
                  </a:cubicBezTo>
                  <a:lnTo>
                    <a:pt x="15324" y="1288"/>
                  </a:lnTo>
                  <a:cubicBezTo>
                    <a:pt x="15881" y="1288"/>
                    <a:pt x="16339" y="1064"/>
                    <a:pt x="16339" y="791"/>
                  </a:cubicBezTo>
                  <a:lnTo>
                    <a:pt x="16339" y="551"/>
                  </a:lnTo>
                  <a:lnTo>
                    <a:pt x="18675" y="551"/>
                  </a:lnTo>
                  <a:cubicBezTo>
                    <a:pt x="19668" y="551"/>
                    <a:pt x="20476" y="946"/>
                    <a:pt x="20476" y="1433"/>
                  </a:cubicBezTo>
                  <a:lnTo>
                    <a:pt x="20476" y="2019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" name="Freeform 16"/>
            <p:cNvSpPr/>
            <p:nvPr/>
          </p:nvSpPr>
          <p:spPr>
            <a:xfrm>
              <a:off x="358799" y="302276"/>
              <a:ext cx="4354771" cy="9436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8" h="21600" fill="norm" stroke="1" extrusionOk="0">
                  <a:moveTo>
                    <a:pt x="19578" y="0"/>
                  </a:moveTo>
                  <a:lnTo>
                    <a:pt x="16971" y="0"/>
                  </a:lnTo>
                  <a:lnTo>
                    <a:pt x="16971" y="253"/>
                  </a:lnTo>
                  <a:cubicBezTo>
                    <a:pt x="16971" y="540"/>
                    <a:pt x="16459" y="776"/>
                    <a:pt x="15838" y="776"/>
                  </a:cubicBezTo>
                  <a:lnTo>
                    <a:pt x="5775" y="776"/>
                  </a:lnTo>
                  <a:cubicBezTo>
                    <a:pt x="5153" y="776"/>
                    <a:pt x="4642" y="540"/>
                    <a:pt x="4642" y="253"/>
                  </a:cubicBezTo>
                  <a:lnTo>
                    <a:pt x="4642" y="0"/>
                  </a:lnTo>
                  <a:lnTo>
                    <a:pt x="2010" y="0"/>
                  </a:lnTo>
                  <a:cubicBezTo>
                    <a:pt x="902" y="0"/>
                    <a:pt x="0" y="416"/>
                    <a:pt x="0" y="928"/>
                  </a:cubicBezTo>
                  <a:lnTo>
                    <a:pt x="0" y="20672"/>
                  </a:lnTo>
                  <a:cubicBezTo>
                    <a:pt x="0" y="21184"/>
                    <a:pt x="902" y="21600"/>
                    <a:pt x="2010" y="21600"/>
                  </a:cubicBezTo>
                  <a:lnTo>
                    <a:pt x="19578" y="21600"/>
                  </a:lnTo>
                  <a:cubicBezTo>
                    <a:pt x="20686" y="21600"/>
                    <a:pt x="21588" y="21184"/>
                    <a:pt x="21588" y="20672"/>
                  </a:cubicBezTo>
                  <a:lnTo>
                    <a:pt x="21588" y="928"/>
                  </a:lnTo>
                  <a:cubicBezTo>
                    <a:pt x="21600" y="416"/>
                    <a:pt x="20698" y="0"/>
                    <a:pt x="19578" y="0"/>
                  </a:cubicBezTo>
                  <a:close/>
                </a:path>
              </a:pathLst>
            </a:custGeom>
            <a:solidFill>
              <a:schemeClr val="accent1">
                <a:satOff val="-4409"/>
                <a:lumOff val="-10509"/>
              </a:schemeClr>
            </a:solidFill>
            <a:ln w="9525" cap="flat">
              <a:solidFill>
                <a:srgbClr val="46AAC4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0" name="Freeform 17"/>
            <p:cNvSpPr/>
            <p:nvPr/>
          </p:nvSpPr>
          <p:spPr>
            <a:xfrm>
              <a:off x="2170000" y="383375"/>
              <a:ext cx="673364" cy="83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60" y="0"/>
                  </a:moveTo>
                  <a:lnTo>
                    <a:pt x="1340" y="0"/>
                  </a:lnTo>
                  <a:cubicBezTo>
                    <a:pt x="631" y="0"/>
                    <a:pt x="0" y="4447"/>
                    <a:pt x="0" y="10800"/>
                  </a:cubicBezTo>
                  <a:cubicBezTo>
                    <a:pt x="0" y="17153"/>
                    <a:pt x="631" y="21600"/>
                    <a:pt x="1340" y="21600"/>
                  </a:cubicBezTo>
                  <a:lnTo>
                    <a:pt x="20260" y="21600"/>
                  </a:lnTo>
                  <a:cubicBezTo>
                    <a:pt x="20969" y="21600"/>
                    <a:pt x="21600" y="17153"/>
                    <a:pt x="21600" y="10800"/>
                  </a:cubicBezTo>
                  <a:cubicBezTo>
                    <a:pt x="21600" y="4447"/>
                    <a:pt x="20969" y="0"/>
                    <a:pt x="20260" y="0"/>
                  </a:cubicBezTo>
                  <a:close/>
                </a:path>
              </a:pathLst>
            </a:custGeom>
            <a:solidFill>
              <a:srgbClr val="6060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" name="Freeform 18"/>
            <p:cNvSpPr/>
            <p:nvPr/>
          </p:nvSpPr>
          <p:spPr>
            <a:xfrm>
              <a:off x="3056893" y="363714"/>
              <a:ext cx="123428" cy="122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6" h="21566" fill="norm" stroke="1" extrusionOk="0">
                  <a:moveTo>
                    <a:pt x="10338" y="0"/>
                  </a:moveTo>
                  <a:cubicBezTo>
                    <a:pt x="6650" y="-17"/>
                    <a:pt x="3235" y="2034"/>
                    <a:pt x="1387" y="5378"/>
                  </a:cubicBezTo>
                  <a:cubicBezTo>
                    <a:pt x="-462" y="8721"/>
                    <a:pt x="-462" y="12845"/>
                    <a:pt x="1387" y="16188"/>
                  </a:cubicBezTo>
                  <a:cubicBezTo>
                    <a:pt x="3235" y="19532"/>
                    <a:pt x="6650" y="21583"/>
                    <a:pt x="10338" y="21566"/>
                  </a:cubicBezTo>
                  <a:cubicBezTo>
                    <a:pt x="14026" y="21583"/>
                    <a:pt x="17441" y="19532"/>
                    <a:pt x="19289" y="16188"/>
                  </a:cubicBezTo>
                  <a:cubicBezTo>
                    <a:pt x="21138" y="12845"/>
                    <a:pt x="21138" y="8721"/>
                    <a:pt x="19289" y="5378"/>
                  </a:cubicBezTo>
                  <a:cubicBezTo>
                    <a:pt x="17441" y="2034"/>
                    <a:pt x="14026" y="-17"/>
                    <a:pt x="10338" y="0"/>
                  </a:cubicBezTo>
                  <a:close/>
                </a:path>
              </a:pathLst>
            </a:custGeom>
            <a:solidFill>
              <a:srgbClr val="6060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2" name="Freeform 19"/>
            <p:cNvSpPr/>
            <p:nvPr/>
          </p:nvSpPr>
          <p:spPr>
            <a:xfrm>
              <a:off x="0" y="1327067"/>
              <a:ext cx="54066" cy="412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lnTo>
                    <a:pt x="0" y="18771"/>
                  </a:lnTo>
                  <a:cubicBezTo>
                    <a:pt x="0" y="20314"/>
                    <a:pt x="9818" y="21600"/>
                    <a:pt x="21600" y="21600"/>
                  </a:cubicBezTo>
                  <a:lnTo>
                    <a:pt x="21600" y="0"/>
                  </a:lnTo>
                  <a:cubicBezTo>
                    <a:pt x="9818" y="0"/>
                    <a:pt x="0" y="1157"/>
                    <a:pt x="0" y="2700"/>
                  </a:cubicBezTo>
                  <a:close/>
                </a:path>
              </a:pathLst>
            </a:custGeom>
            <a:solidFill>
              <a:srgbClr val="B8B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3" name="Freeform 20"/>
            <p:cNvSpPr/>
            <p:nvPr/>
          </p:nvSpPr>
          <p:spPr>
            <a:xfrm>
              <a:off x="0" y="2047123"/>
              <a:ext cx="54066" cy="74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97"/>
                  </a:moveTo>
                  <a:lnTo>
                    <a:pt x="0" y="20032"/>
                  </a:lnTo>
                  <a:cubicBezTo>
                    <a:pt x="0" y="20887"/>
                    <a:pt x="9818" y="21600"/>
                    <a:pt x="21600" y="21600"/>
                  </a:cubicBezTo>
                  <a:lnTo>
                    <a:pt x="21600" y="0"/>
                  </a:lnTo>
                  <a:cubicBezTo>
                    <a:pt x="9818" y="0"/>
                    <a:pt x="0" y="642"/>
                    <a:pt x="0" y="1497"/>
                  </a:cubicBezTo>
                  <a:close/>
                </a:path>
              </a:pathLst>
            </a:custGeom>
            <a:solidFill>
              <a:srgbClr val="B8B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" name="Freeform 21"/>
            <p:cNvSpPr/>
            <p:nvPr/>
          </p:nvSpPr>
          <p:spPr>
            <a:xfrm>
              <a:off x="0" y="2953952"/>
              <a:ext cx="54066" cy="747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563"/>
                  </a:moveTo>
                  <a:lnTo>
                    <a:pt x="0" y="20037"/>
                  </a:lnTo>
                  <a:cubicBezTo>
                    <a:pt x="0" y="20889"/>
                    <a:pt x="9818" y="21600"/>
                    <a:pt x="21600" y="21600"/>
                  </a:cubicBezTo>
                  <a:lnTo>
                    <a:pt x="21600" y="0"/>
                  </a:lnTo>
                  <a:cubicBezTo>
                    <a:pt x="9818" y="0"/>
                    <a:pt x="0" y="711"/>
                    <a:pt x="0" y="1563"/>
                  </a:cubicBezTo>
                  <a:close/>
                </a:path>
              </a:pathLst>
            </a:custGeom>
            <a:solidFill>
              <a:srgbClr val="B8B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" name="Freeform 22"/>
            <p:cNvSpPr/>
            <p:nvPr/>
          </p:nvSpPr>
          <p:spPr>
            <a:xfrm>
              <a:off x="5015821" y="2292876"/>
              <a:ext cx="54066" cy="1196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cubicBezTo>
                    <a:pt x="11782" y="21600"/>
                    <a:pt x="21600" y="21156"/>
                    <a:pt x="21600" y="20624"/>
                  </a:cubicBezTo>
                  <a:lnTo>
                    <a:pt x="21600" y="976"/>
                  </a:lnTo>
                  <a:cubicBezTo>
                    <a:pt x="21600" y="444"/>
                    <a:pt x="11782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" name="Freeform 23"/>
            <p:cNvSpPr/>
            <p:nvPr/>
          </p:nvSpPr>
          <p:spPr>
            <a:xfrm>
              <a:off x="54065" y="0"/>
              <a:ext cx="4961757" cy="10029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938"/>
                  </a:moveTo>
                  <a:lnTo>
                    <a:pt x="21600" y="1583"/>
                  </a:lnTo>
                  <a:cubicBezTo>
                    <a:pt x="21600" y="1471"/>
                    <a:pt x="21579" y="1366"/>
                    <a:pt x="21536" y="1265"/>
                  </a:cubicBezTo>
                  <a:cubicBezTo>
                    <a:pt x="21514" y="1212"/>
                    <a:pt x="21493" y="1164"/>
                    <a:pt x="21461" y="1111"/>
                  </a:cubicBezTo>
                  <a:cubicBezTo>
                    <a:pt x="21418" y="1037"/>
                    <a:pt x="21354" y="963"/>
                    <a:pt x="21290" y="894"/>
                  </a:cubicBezTo>
                  <a:cubicBezTo>
                    <a:pt x="21247" y="847"/>
                    <a:pt x="21193" y="805"/>
                    <a:pt x="21140" y="762"/>
                  </a:cubicBezTo>
                  <a:cubicBezTo>
                    <a:pt x="21086" y="720"/>
                    <a:pt x="21033" y="677"/>
                    <a:pt x="20969" y="635"/>
                  </a:cubicBezTo>
                  <a:cubicBezTo>
                    <a:pt x="20873" y="572"/>
                    <a:pt x="20776" y="519"/>
                    <a:pt x="20669" y="460"/>
                  </a:cubicBezTo>
                  <a:cubicBezTo>
                    <a:pt x="20594" y="423"/>
                    <a:pt x="20519" y="392"/>
                    <a:pt x="20445" y="360"/>
                  </a:cubicBezTo>
                  <a:cubicBezTo>
                    <a:pt x="19888" y="132"/>
                    <a:pt x="19182" y="0"/>
                    <a:pt x="18412" y="0"/>
                  </a:cubicBezTo>
                  <a:lnTo>
                    <a:pt x="3199" y="0"/>
                  </a:lnTo>
                  <a:cubicBezTo>
                    <a:pt x="2429" y="0"/>
                    <a:pt x="1712" y="138"/>
                    <a:pt x="1166" y="360"/>
                  </a:cubicBezTo>
                  <a:cubicBezTo>
                    <a:pt x="1091" y="392"/>
                    <a:pt x="1016" y="429"/>
                    <a:pt x="941" y="460"/>
                  </a:cubicBezTo>
                  <a:cubicBezTo>
                    <a:pt x="834" y="513"/>
                    <a:pt x="727" y="572"/>
                    <a:pt x="642" y="635"/>
                  </a:cubicBezTo>
                  <a:cubicBezTo>
                    <a:pt x="578" y="677"/>
                    <a:pt x="524" y="720"/>
                    <a:pt x="471" y="762"/>
                  </a:cubicBezTo>
                  <a:cubicBezTo>
                    <a:pt x="417" y="805"/>
                    <a:pt x="364" y="852"/>
                    <a:pt x="321" y="894"/>
                  </a:cubicBezTo>
                  <a:cubicBezTo>
                    <a:pt x="246" y="969"/>
                    <a:pt x="193" y="1037"/>
                    <a:pt x="139" y="1111"/>
                  </a:cubicBezTo>
                  <a:cubicBezTo>
                    <a:pt x="107" y="1164"/>
                    <a:pt x="86" y="1212"/>
                    <a:pt x="64" y="1265"/>
                  </a:cubicBezTo>
                  <a:cubicBezTo>
                    <a:pt x="21" y="1366"/>
                    <a:pt x="0" y="1477"/>
                    <a:pt x="0" y="1583"/>
                  </a:cubicBezTo>
                  <a:lnTo>
                    <a:pt x="0" y="20017"/>
                  </a:lnTo>
                  <a:cubicBezTo>
                    <a:pt x="0" y="20891"/>
                    <a:pt x="1434" y="21600"/>
                    <a:pt x="3199" y="21600"/>
                  </a:cubicBezTo>
                  <a:lnTo>
                    <a:pt x="18401" y="21600"/>
                  </a:lnTo>
                  <a:cubicBezTo>
                    <a:pt x="20166" y="21600"/>
                    <a:pt x="21600" y="20891"/>
                    <a:pt x="21600" y="20017"/>
                  </a:cubicBezTo>
                  <a:lnTo>
                    <a:pt x="21600" y="4938"/>
                  </a:lnTo>
                  <a:close/>
                  <a:moveTo>
                    <a:pt x="21386" y="4938"/>
                  </a:moveTo>
                  <a:lnTo>
                    <a:pt x="21386" y="20023"/>
                  </a:lnTo>
                  <a:cubicBezTo>
                    <a:pt x="21386" y="20838"/>
                    <a:pt x="20049" y="21499"/>
                    <a:pt x="18401" y="21499"/>
                  </a:cubicBezTo>
                  <a:lnTo>
                    <a:pt x="3199" y="21499"/>
                  </a:lnTo>
                  <a:cubicBezTo>
                    <a:pt x="1551" y="21499"/>
                    <a:pt x="214" y="20838"/>
                    <a:pt x="214" y="20023"/>
                  </a:cubicBezTo>
                  <a:lnTo>
                    <a:pt x="214" y="1588"/>
                  </a:lnTo>
                  <a:cubicBezTo>
                    <a:pt x="214" y="767"/>
                    <a:pt x="1551" y="106"/>
                    <a:pt x="3199" y="106"/>
                  </a:cubicBezTo>
                  <a:lnTo>
                    <a:pt x="18401" y="106"/>
                  </a:lnTo>
                  <a:cubicBezTo>
                    <a:pt x="20049" y="106"/>
                    <a:pt x="21386" y="767"/>
                    <a:pt x="21386" y="1583"/>
                  </a:cubicBezTo>
                  <a:lnTo>
                    <a:pt x="21386" y="4938"/>
                  </a:lnTo>
                  <a:close/>
                </a:path>
              </a:pathLst>
            </a:custGeom>
            <a:solidFill>
              <a:srgbClr val="E9E9E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8" name="Freeform 24"/>
          <p:cNvSpPr/>
          <p:nvPr/>
        </p:nvSpPr>
        <p:spPr>
          <a:xfrm>
            <a:off x="1113629" y="5629693"/>
            <a:ext cx="1808660" cy="200683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9" name="TextBox 25"/>
          <p:cNvSpPr txBox="1"/>
          <p:nvPr/>
        </p:nvSpPr>
        <p:spPr>
          <a:xfrm>
            <a:off x="5410941" y="6773905"/>
            <a:ext cx="8077522" cy="501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100"/>
              </a:lnSpc>
              <a:defRPr spc="195" sz="2900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REVOLUTIONIZING MOBILE PAYMENTS</a:t>
            </a:r>
          </a:p>
        </p:txBody>
      </p:sp>
      <p:sp>
        <p:nvSpPr>
          <p:cNvPr id="110" name="TextBox 26"/>
          <p:cNvSpPr txBox="1"/>
          <p:nvPr/>
        </p:nvSpPr>
        <p:spPr>
          <a:xfrm>
            <a:off x="5410941" y="2790929"/>
            <a:ext cx="11057712" cy="1690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3100"/>
              </a:lnSpc>
              <a:defRPr sz="12300">
                <a:solidFill>
                  <a:srgbClr val="2B3452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/>
            <a:r>
              <a:t>Minterate</a:t>
            </a:r>
          </a:p>
        </p:txBody>
      </p:sp>
      <p:sp>
        <p:nvSpPr>
          <p:cNvPr id="111" name="TextBox 27"/>
          <p:cNvSpPr txBox="1"/>
          <p:nvPr/>
        </p:nvSpPr>
        <p:spPr>
          <a:xfrm>
            <a:off x="5410941" y="4530940"/>
            <a:ext cx="9051236" cy="1287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0000"/>
              </a:lnSpc>
              <a:defRPr sz="9300">
                <a:solidFill>
                  <a:srgbClr val="545D75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Payment App</a:t>
            </a:r>
          </a:p>
        </p:txBody>
      </p:sp>
      <p:sp>
        <p:nvSpPr>
          <p:cNvPr id="112" name="TextBox 28"/>
          <p:cNvSpPr txBox="1"/>
          <p:nvPr/>
        </p:nvSpPr>
        <p:spPr>
          <a:xfrm>
            <a:off x="1113629" y="7760352"/>
            <a:ext cx="1806604" cy="255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000"/>
              </a:lnSpc>
              <a:defRPr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Payment App</a:t>
            </a:r>
          </a:p>
        </p:txBody>
      </p:sp>
      <p:sp>
        <p:nvSpPr>
          <p:cNvPr id="113" name="TextBox 29"/>
          <p:cNvSpPr txBox="1"/>
          <p:nvPr/>
        </p:nvSpPr>
        <p:spPr>
          <a:xfrm>
            <a:off x="4693618" y="8586906"/>
            <a:ext cx="6236681" cy="415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400"/>
              </a:lnSpc>
              <a:defRPr sz="24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[24A10357]   Natali Dahary     205871049</a:t>
            </a:r>
          </a:p>
        </p:txBody>
      </p:sp>
      <p:sp>
        <p:nvSpPr>
          <p:cNvPr id="114" name="TextBox 30"/>
          <p:cNvSpPr txBox="1"/>
          <p:nvPr/>
        </p:nvSpPr>
        <p:spPr>
          <a:xfrm>
            <a:off x="4693618" y="9182100"/>
            <a:ext cx="6218008" cy="415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400"/>
              </a:lnSpc>
              <a:defRPr sz="24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[24A10357]   Shalev Sharabi   313287823</a:t>
            </a:r>
          </a:p>
        </p:txBody>
      </p:sp>
      <p:sp>
        <p:nvSpPr>
          <p:cNvPr id="115" name="Freeform 31"/>
          <p:cNvSpPr/>
          <p:nvPr/>
        </p:nvSpPr>
        <p:spPr>
          <a:xfrm>
            <a:off x="511156" y="4567709"/>
            <a:ext cx="3192317" cy="82439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92A2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Freeform 3"/>
          <p:cNvSpPr/>
          <p:nvPr/>
        </p:nvSpPr>
        <p:spPr>
          <a:xfrm rot="524141">
            <a:off x="-720571" y="-1702947"/>
            <a:ext cx="4544241" cy="5877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762" y="0"/>
                </a:moveTo>
                <a:lnTo>
                  <a:pt x="17838" y="0"/>
                </a:lnTo>
                <a:cubicBezTo>
                  <a:pt x="18836" y="0"/>
                  <a:pt x="19793" y="306"/>
                  <a:pt x="20498" y="852"/>
                </a:cubicBezTo>
                <a:cubicBezTo>
                  <a:pt x="21204" y="1397"/>
                  <a:pt x="21600" y="2137"/>
                  <a:pt x="21600" y="2908"/>
                </a:cubicBezTo>
                <a:lnTo>
                  <a:pt x="21600" y="18692"/>
                </a:lnTo>
                <a:cubicBezTo>
                  <a:pt x="21600" y="20298"/>
                  <a:pt x="19916" y="21600"/>
                  <a:pt x="17838" y="21600"/>
                </a:cubicBezTo>
                <a:lnTo>
                  <a:pt x="3762" y="21600"/>
                </a:lnTo>
                <a:cubicBezTo>
                  <a:pt x="1684" y="21600"/>
                  <a:pt x="0" y="20298"/>
                  <a:pt x="0" y="18692"/>
                </a:cubicBezTo>
                <a:lnTo>
                  <a:pt x="0" y="2908"/>
                </a:lnTo>
                <a:cubicBezTo>
                  <a:pt x="0" y="1302"/>
                  <a:pt x="1684" y="0"/>
                  <a:pt x="3762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9" name="Freeform 6"/>
          <p:cNvSpPr/>
          <p:nvPr/>
        </p:nvSpPr>
        <p:spPr>
          <a:xfrm>
            <a:off x="8313240" y="2245679"/>
            <a:ext cx="6555356" cy="8558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1" y="0"/>
                </a:moveTo>
                <a:lnTo>
                  <a:pt x="21349" y="0"/>
                </a:lnTo>
                <a:cubicBezTo>
                  <a:pt x="21488" y="0"/>
                  <a:pt x="21600" y="861"/>
                  <a:pt x="21600" y="1924"/>
                </a:cubicBezTo>
                <a:lnTo>
                  <a:pt x="21600" y="19676"/>
                </a:lnTo>
                <a:cubicBezTo>
                  <a:pt x="21600" y="20739"/>
                  <a:pt x="21488" y="21600"/>
                  <a:pt x="21349" y="21600"/>
                </a:cubicBezTo>
                <a:lnTo>
                  <a:pt x="251" y="21600"/>
                </a:lnTo>
                <a:cubicBezTo>
                  <a:pt x="112" y="21600"/>
                  <a:pt x="0" y="20739"/>
                  <a:pt x="0" y="19676"/>
                </a:cubicBezTo>
                <a:lnTo>
                  <a:pt x="0" y="1924"/>
                </a:lnTo>
                <a:cubicBezTo>
                  <a:pt x="0" y="861"/>
                  <a:pt x="112" y="0"/>
                  <a:pt x="251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0" name="Freeform 8"/>
          <p:cNvSpPr/>
          <p:nvPr/>
        </p:nvSpPr>
        <p:spPr>
          <a:xfrm>
            <a:off x="598652" y="4022580"/>
            <a:ext cx="2916625" cy="566168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1" name="Freeform 9"/>
          <p:cNvSpPr/>
          <p:nvPr/>
        </p:nvSpPr>
        <p:spPr>
          <a:xfrm>
            <a:off x="7656947" y="3892581"/>
            <a:ext cx="2974107" cy="57916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2" name="Freeform 10"/>
          <p:cNvSpPr/>
          <p:nvPr/>
        </p:nvSpPr>
        <p:spPr>
          <a:xfrm>
            <a:off x="3992800" y="3892581"/>
            <a:ext cx="2996469" cy="579168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3" name="Freeform 11"/>
          <p:cNvSpPr/>
          <p:nvPr/>
        </p:nvSpPr>
        <p:spPr>
          <a:xfrm>
            <a:off x="11297802" y="3838838"/>
            <a:ext cx="6600367" cy="584542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4" name="TextBox 13"/>
          <p:cNvSpPr txBox="1"/>
          <p:nvPr/>
        </p:nvSpPr>
        <p:spPr>
          <a:xfrm>
            <a:off x="9678736" y="2495787"/>
            <a:ext cx="7103828" cy="337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/>
            <a:r>
              <a:t>User's personal menu</a:t>
            </a:r>
          </a:p>
        </p:txBody>
      </p:sp>
      <p:sp>
        <p:nvSpPr>
          <p:cNvPr id="265" name="Freeform 14"/>
          <p:cNvSpPr/>
          <p:nvPr/>
        </p:nvSpPr>
        <p:spPr>
          <a:xfrm>
            <a:off x="244737" y="541544"/>
            <a:ext cx="2397491" cy="619131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92A2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Freeform 3"/>
          <p:cNvSpPr/>
          <p:nvPr/>
        </p:nvSpPr>
        <p:spPr>
          <a:xfrm rot="524141">
            <a:off x="-720571" y="-1702947"/>
            <a:ext cx="4544241" cy="5877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762" y="0"/>
                </a:moveTo>
                <a:lnTo>
                  <a:pt x="17838" y="0"/>
                </a:lnTo>
                <a:cubicBezTo>
                  <a:pt x="18836" y="0"/>
                  <a:pt x="19793" y="306"/>
                  <a:pt x="20498" y="852"/>
                </a:cubicBezTo>
                <a:cubicBezTo>
                  <a:pt x="21204" y="1397"/>
                  <a:pt x="21600" y="2137"/>
                  <a:pt x="21600" y="2908"/>
                </a:cubicBezTo>
                <a:lnTo>
                  <a:pt x="21600" y="18692"/>
                </a:lnTo>
                <a:cubicBezTo>
                  <a:pt x="21600" y="20298"/>
                  <a:pt x="19916" y="21600"/>
                  <a:pt x="17838" y="21600"/>
                </a:cubicBezTo>
                <a:lnTo>
                  <a:pt x="3762" y="21600"/>
                </a:lnTo>
                <a:cubicBezTo>
                  <a:pt x="1684" y="21600"/>
                  <a:pt x="0" y="20298"/>
                  <a:pt x="0" y="18692"/>
                </a:cubicBezTo>
                <a:lnTo>
                  <a:pt x="0" y="2908"/>
                </a:lnTo>
                <a:cubicBezTo>
                  <a:pt x="0" y="1302"/>
                  <a:pt x="1684" y="0"/>
                  <a:pt x="3762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8" name="Freeform 6"/>
          <p:cNvSpPr/>
          <p:nvPr/>
        </p:nvSpPr>
        <p:spPr>
          <a:xfrm>
            <a:off x="8445089" y="2186869"/>
            <a:ext cx="6555356" cy="8558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1" y="0"/>
                </a:moveTo>
                <a:lnTo>
                  <a:pt x="21349" y="0"/>
                </a:lnTo>
                <a:cubicBezTo>
                  <a:pt x="21488" y="0"/>
                  <a:pt x="21600" y="861"/>
                  <a:pt x="21600" y="1924"/>
                </a:cubicBezTo>
                <a:lnTo>
                  <a:pt x="21600" y="19676"/>
                </a:lnTo>
                <a:cubicBezTo>
                  <a:pt x="21600" y="20739"/>
                  <a:pt x="21488" y="21600"/>
                  <a:pt x="21349" y="21600"/>
                </a:cubicBezTo>
                <a:lnTo>
                  <a:pt x="251" y="21600"/>
                </a:lnTo>
                <a:cubicBezTo>
                  <a:pt x="112" y="21600"/>
                  <a:pt x="0" y="20739"/>
                  <a:pt x="0" y="19676"/>
                </a:cubicBezTo>
                <a:lnTo>
                  <a:pt x="0" y="1924"/>
                </a:lnTo>
                <a:cubicBezTo>
                  <a:pt x="0" y="861"/>
                  <a:pt x="112" y="0"/>
                  <a:pt x="251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9" name="Freeform 8"/>
          <p:cNvSpPr/>
          <p:nvPr/>
        </p:nvSpPr>
        <p:spPr>
          <a:xfrm>
            <a:off x="1900893" y="3988394"/>
            <a:ext cx="2976846" cy="574600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0" name="Freeform 9"/>
          <p:cNvSpPr/>
          <p:nvPr/>
        </p:nvSpPr>
        <p:spPr>
          <a:xfrm>
            <a:off x="9765494" y="3979193"/>
            <a:ext cx="2957855" cy="575520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1" name="Freeform 10"/>
          <p:cNvSpPr/>
          <p:nvPr/>
        </p:nvSpPr>
        <p:spPr>
          <a:xfrm>
            <a:off x="5818808" y="3988394"/>
            <a:ext cx="3003713" cy="575520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2" name="Freeform 11"/>
          <p:cNvSpPr/>
          <p:nvPr/>
        </p:nvSpPr>
        <p:spPr>
          <a:xfrm>
            <a:off x="13553563" y="3979193"/>
            <a:ext cx="2869233" cy="5755206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3" name="TextBox 13"/>
          <p:cNvSpPr txBox="1"/>
          <p:nvPr/>
        </p:nvSpPr>
        <p:spPr>
          <a:xfrm>
            <a:off x="10001650" y="2412520"/>
            <a:ext cx="7103828" cy="651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/>
            <a:r>
              <a:t>User settings menu</a:t>
            </a:r>
          </a:p>
        </p:txBody>
      </p:sp>
      <p:sp>
        <p:nvSpPr>
          <p:cNvPr id="274" name="Freeform 14"/>
          <p:cNvSpPr/>
          <p:nvPr/>
        </p:nvSpPr>
        <p:spPr>
          <a:xfrm>
            <a:off x="244737" y="541544"/>
            <a:ext cx="2397491" cy="619131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92A2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Freeform 3"/>
          <p:cNvSpPr/>
          <p:nvPr/>
        </p:nvSpPr>
        <p:spPr>
          <a:xfrm rot="524141">
            <a:off x="-720571" y="-1702947"/>
            <a:ext cx="4544241" cy="5877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762" y="0"/>
                </a:moveTo>
                <a:lnTo>
                  <a:pt x="17838" y="0"/>
                </a:lnTo>
                <a:cubicBezTo>
                  <a:pt x="18836" y="0"/>
                  <a:pt x="19793" y="306"/>
                  <a:pt x="20498" y="852"/>
                </a:cubicBezTo>
                <a:cubicBezTo>
                  <a:pt x="21204" y="1397"/>
                  <a:pt x="21600" y="2137"/>
                  <a:pt x="21600" y="2908"/>
                </a:cubicBezTo>
                <a:lnTo>
                  <a:pt x="21600" y="18692"/>
                </a:lnTo>
                <a:cubicBezTo>
                  <a:pt x="21600" y="20298"/>
                  <a:pt x="19916" y="21600"/>
                  <a:pt x="17838" y="21600"/>
                </a:cubicBezTo>
                <a:lnTo>
                  <a:pt x="3762" y="21600"/>
                </a:lnTo>
                <a:cubicBezTo>
                  <a:pt x="1684" y="21600"/>
                  <a:pt x="0" y="20298"/>
                  <a:pt x="0" y="18692"/>
                </a:cubicBezTo>
                <a:lnTo>
                  <a:pt x="0" y="2908"/>
                </a:lnTo>
                <a:cubicBezTo>
                  <a:pt x="0" y="1302"/>
                  <a:pt x="1684" y="0"/>
                  <a:pt x="3762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7" name="Freeform 6"/>
          <p:cNvSpPr/>
          <p:nvPr/>
        </p:nvSpPr>
        <p:spPr>
          <a:xfrm>
            <a:off x="7914275" y="2186869"/>
            <a:ext cx="6555355" cy="8558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1" y="0"/>
                </a:moveTo>
                <a:lnTo>
                  <a:pt x="21349" y="0"/>
                </a:lnTo>
                <a:cubicBezTo>
                  <a:pt x="21488" y="0"/>
                  <a:pt x="21600" y="861"/>
                  <a:pt x="21600" y="1924"/>
                </a:cubicBezTo>
                <a:lnTo>
                  <a:pt x="21600" y="19676"/>
                </a:lnTo>
                <a:cubicBezTo>
                  <a:pt x="21600" y="20739"/>
                  <a:pt x="21488" y="21600"/>
                  <a:pt x="21349" y="21600"/>
                </a:cubicBezTo>
                <a:lnTo>
                  <a:pt x="251" y="21600"/>
                </a:lnTo>
                <a:cubicBezTo>
                  <a:pt x="112" y="21600"/>
                  <a:pt x="0" y="20739"/>
                  <a:pt x="0" y="19676"/>
                </a:cubicBezTo>
                <a:lnTo>
                  <a:pt x="0" y="1924"/>
                </a:lnTo>
                <a:cubicBezTo>
                  <a:pt x="0" y="861"/>
                  <a:pt x="112" y="0"/>
                  <a:pt x="251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8" name="Freeform 8"/>
          <p:cNvSpPr/>
          <p:nvPr/>
        </p:nvSpPr>
        <p:spPr>
          <a:xfrm>
            <a:off x="7598240" y="3866965"/>
            <a:ext cx="3019967" cy="595111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9" name="Freeform 9"/>
          <p:cNvSpPr/>
          <p:nvPr/>
        </p:nvSpPr>
        <p:spPr>
          <a:xfrm>
            <a:off x="3120386" y="3866965"/>
            <a:ext cx="3034478" cy="595111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0" name="Freeform 10"/>
          <p:cNvSpPr/>
          <p:nvPr/>
        </p:nvSpPr>
        <p:spPr>
          <a:xfrm>
            <a:off x="12426708" y="3856918"/>
            <a:ext cx="3053994" cy="596115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1" name="TextBox 12"/>
          <p:cNvSpPr txBox="1"/>
          <p:nvPr/>
        </p:nvSpPr>
        <p:spPr>
          <a:xfrm>
            <a:off x="9499514" y="2412520"/>
            <a:ext cx="7103828" cy="651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/>
            <a:r>
              <a:t>User settings menu</a:t>
            </a:r>
          </a:p>
        </p:txBody>
      </p:sp>
      <p:sp>
        <p:nvSpPr>
          <p:cNvPr id="282" name="Freeform 13"/>
          <p:cNvSpPr/>
          <p:nvPr/>
        </p:nvSpPr>
        <p:spPr>
          <a:xfrm>
            <a:off x="244737" y="541544"/>
            <a:ext cx="2397491" cy="61913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92A2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Freeform 3"/>
          <p:cNvSpPr/>
          <p:nvPr/>
        </p:nvSpPr>
        <p:spPr>
          <a:xfrm rot="524141">
            <a:off x="-720571" y="-1702947"/>
            <a:ext cx="4544241" cy="5877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762" y="0"/>
                </a:moveTo>
                <a:lnTo>
                  <a:pt x="17838" y="0"/>
                </a:lnTo>
                <a:cubicBezTo>
                  <a:pt x="18836" y="0"/>
                  <a:pt x="19793" y="306"/>
                  <a:pt x="20498" y="852"/>
                </a:cubicBezTo>
                <a:cubicBezTo>
                  <a:pt x="21204" y="1397"/>
                  <a:pt x="21600" y="2137"/>
                  <a:pt x="21600" y="2908"/>
                </a:cubicBezTo>
                <a:lnTo>
                  <a:pt x="21600" y="18692"/>
                </a:lnTo>
                <a:cubicBezTo>
                  <a:pt x="21600" y="20298"/>
                  <a:pt x="19916" y="21600"/>
                  <a:pt x="17838" y="21600"/>
                </a:cubicBezTo>
                <a:lnTo>
                  <a:pt x="3762" y="21600"/>
                </a:lnTo>
                <a:cubicBezTo>
                  <a:pt x="1684" y="21600"/>
                  <a:pt x="0" y="20298"/>
                  <a:pt x="0" y="18692"/>
                </a:cubicBezTo>
                <a:lnTo>
                  <a:pt x="0" y="2908"/>
                </a:lnTo>
                <a:cubicBezTo>
                  <a:pt x="0" y="1302"/>
                  <a:pt x="1684" y="0"/>
                  <a:pt x="3762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5" name="Freeform 6"/>
          <p:cNvSpPr/>
          <p:nvPr/>
        </p:nvSpPr>
        <p:spPr>
          <a:xfrm>
            <a:off x="8598910" y="2186869"/>
            <a:ext cx="6555356" cy="8558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1" y="0"/>
                </a:moveTo>
                <a:lnTo>
                  <a:pt x="21349" y="0"/>
                </a:lnTo>
                <a:cubicBezTo>
                  <a:pt x="21488" y="0"/>
                  <a:pt x="21600" y="861"/>
                  <a:pt x="21600" y="1924"/>
                </a:cubicBezTo>
                <a:lnTo>
                  <a:pt x="21600" y="19676"/>
                </a:lnTo>
                <a:cubicBezTo>
                  <a:pt x="21600" y="20739"/>
                  <a:pt x="21488" y="21600"/>
                  <a:pt x="21349" y="21600"/>
                </a:cubicBezTo>
                <a:lnTo>
                  <a:pt x="251" y="21600"/>
                </a:lnTo>
                <a:cubicBezTo>
                  <a:pt x="112" y="21600"/>
                  <a:pt x="0" y="20739"/>
                  <a:pt x="0" y="19676"/>
                </a:cubicBezTo>
                <a:lnTo>
                  <a:pt x="0" y="1924"/>
                </a:lnTo>
                <a:cubicBezTo>
                  <a:pt x="0" y="861"/>
                  <a:pt x="112" y="0"/>
                  <a:pt x="251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6" name="Freeform 8"/>
          <p:cNvSpPr/>
          <p:nvPr/>
        </p:nvSpPr>
        <p:spPr>
          <a:xfrm>
            <a:off x="2510639" y="3749195"/>
            <a:ext cx="3098513" cy="607876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7" name="Freeform 9"/>
          <p:cNvSpPr/>
          <p:nvPr/>
        </p:nvSpPr>
        <p:spPr>
          <a:xfrm>
            <a:off x="7936248" y="3772013"/>
            <a:ext cx="3111750" cy="605594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8" name="Freeform 10"/>
          <p:cNvSpPr/>
          <p:nvPr/>
        </p:nvSpPr>
        <p:spPr>
          <a:xfrm>
            <a:off x="12803650" y="3772013"/>
            <a:ext cx="3124099" cy="605594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9" name="TextBox 12"/>
          <p:cNvSpPr txBox="1"/>
          <p:nvPr/>
        </p:nvSpPr>
        <p:spPr>
          <a:xfrm>
            <a:off x="9942431" y="2412520"/>
            <a:ext cx="7103827" cy="651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/>
            <a:r>
              <a:t>Option to give a loan</a:t>
            </a:r>
          </a:p>
        </p:txBody>
      </p:sp>
      <p:sp>
        <p:nvSpPr>
          <p:cNvPr id="290" name="Freeform 13"/>
          <p:cNvSpPr/>
          <p:nvPr/>
        </p:nvSpPr>
        <p:spPr>
          <a:xfrm>
            <a:off x="244737" y="541544"/>
            <a:ext cx="2397491" cy="61913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1" name="TextBox 13"/>
          <p:cNvSpPr txBox="1"/>
          <p:nvPr/>
        </p:nvSpPr>
        <p:spPr>
          <a:xfrm>
            <a:off x="2112135" y="1989790"/>
            <a:ext cx="5813362" cy="2044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8000"/>
              </a:lnSpc>
              <a:defRPr sz="7400">
                <a:solidFill>
                  <a:srgbClr val="E4DCCF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/>
            <a:r>
              <a:t>Application Screens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92A2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Freeform 3"/>
          <p:cNvSpPr/>
          <p:nvPr/>
        </p:nvSpPr>
        <p:spPr>
          <a:xfrm rot="524141">
            <a:off x="-720571" y="-1702947"/>
            <a:ext cx="4544241" cy="5877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762" y="0"/>
                </a:moveTo>
                <a:lnTo>
                  <a:pt x="17838" y="0"/>
                </a:lnTo>
                <a:cubicBezTo>
                  <a:pt x="18836" y="0"/>
                  <a:pt x="19793" y="306"/>
                  <a:pt x="20498" y="852"/>
                </a:cubicBezTo>
                <a:cubicBezTo>
                  <a:pt x="21204" y="1397"/>
                  <a:pt x="21600" y="2137"/>
                  <a:pt x="21600" y="2908"/>
                </a:cubicBezTo>
                <a:lnTo>
                  <a:pt x="21600" y="18692"/>
                </a:lnTo>
                <a:cubicBezTo>
                  <a:pt x="21600" y="20298"/>
                  <a:pt x="19916" y="21600"/>
                  <a:pt x="17838" y="21600"/>
                </a:cubicBezTo>
                <a:lnTo>
                  <a:pt x="3762" y="21600"/>
                </a:lnTo>
                <a:cubicBezTo>
                  <a:pt x="1684" y="21600"/>
                  <a:pt x="0" y="20298"/>
                  <a:pt x="0" y="18692"/>
                </a:cubicBezTo>
                <a:lnTo>
                  <a:pt x="0" y="2908"/>
                </a:lnTo>
                <a:cubicBezTo>
                  <a:pt x="0" y="1302"/>
                  <a:pt x="1684" y="0"/>
                  <a:pt x="3762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4" name="Freeform 6"/>
          <p:cNvSpPr/>
          <p:nvPr/>
        </p:nvSpPr>
        <p:spPr>
          <a:xfrm>
            <a:off x="8598910" y="2245679"/>
            <a:ext cx="6555356" cy="8558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1" y="0"/>
                </a:moveTo>
                <a:lnTo>
                  <a:pt x="21349" y="0"/>
                </a:lnTo>
                <a:cubicBezTo>
                  <a:pt x="21488" y="0"/>
                  <a:pt x="21600" y="861"/>
                  <a:pt x="21600" y="1924"/>
                </a:cubicBezTo>
                <a:lnTo>
                  <a:pt x="21600" y="19676"/>
                </a:lnTo>
                <a:cubicBezTo>
                  <a:pt x="21600" y="20739"/>
                  <a:pt x="21488" y="21600"/>
                  <a:pt x="21349" y="21600"/>
                </a:cubicBezTo>
                <a:lnTo>
                  <a:pt x="251" y="21600"/>
                </a:lnTo>
                <a:cubicBezTo>
                  <a:pt x="112" y="21600"/>
                  <a:pt x="0" y="20739"/>
                  <a:pt x="0" y="19676"/>
                </a:cubicBezTo>
                <a:lnTo>
                  <a:pt x="0" y="1924"/>
                </a:lnTo>
                <a:cubicBezTo>
                  <a:pt x="0" y="861"/>
                  <a:pt x="112" y="0"/>
                  <a:pt x="251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5" name="Freeform 8"/>
          <p:cNvSpPr/>
          <p:nvPr/>
        </p:nvSpPr>
        <p:spPr>
          <a:xfrm>
            <a:off x="2866004" y="3749723"/>
            <a:ext cx="3170665" cy="607096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6" name="Freeform 9"/>
          <p:cNvSpPr/>
          <p:nvPr/>
        </p:nvSpPr>
        <p:spPr>
          <a:xfrm>
            <a:off x="13313815" y="3749723"/>
            <a:ext cx="3157879" cy="607096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7" name="Freeform 10"/>
          <p:cNvSpPr/>
          <p:nvPr/>
        </p:nvSpPr>
        <p:spPr>
          <a:xfrm>
            <a:off x="8084650" y="3749723"/>
            <a:ext cx="3181184" cy="607096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8" name="TextBox 12"/>
          <p:cNvSpPr txBox="1"/>
          <p:nvPr/>
        </p:nvSpPr>
        <p:spPr>
          <a:xfrm>
            <a:off x="10155473" y="2495787"/>
            <a:ext cx="7103827" cy="337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/>
            <a:r>
              <a:t>Option to get a loan</a:t>
            </a:r>
          </a:p>
        </p:txBody>
      </p:sp>
      <p:sp>
        <p:nvSpPr>
          <p:cNvPr id="299" name="Freeform 13"/>
          <p:cNvSpPr/>
          <p:nvPr/>
        </p:nvSpPr>
        <p:spPr>
          <a:xfrm>
            <a:off x="244737" y="541544"/>
            <a:ext cx="2397491" cy="61913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92A2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Freeform 3"/>
          <p:cNvSpPr/>
          <p:nvPr/>
        </p:nvSpPr>
        <p:spPr>
          <a:xfrm rot="524141">
            <a:off x="-720571" y="-1702947"/>
            <a:ext cx="4544241" cy="5877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762" y="0"/>
                </a:moveTo>
                <a:lnTo>
                  <a:pt x="17838" y="0"/>
                </a:lnTo>
                <a:cubicBezTo>
                  <a:pt x="18836" y="0"/>
                  <a:pt x="19793" y="306"/>
                  <a:pt x="20498" y="852"/>
                </a:cubicBezTo>
                <a:cubicBezTo>
                  <a:pt x="21204" y="1397"/>
                  <a:pt x="21600" y="2137"/>
                  <a:pt x="21600" y="2908"/>
                </a:cubicBezTo>
                <a:lnTo>
                  <a:pt x="21600" y="18692"/>
                </a:lnTo>
                <a:cubicBezTo>
                  <a:pt x="21600" y="20298"/>
                  <a:pt x="19916" y="21600"/>
                  <a:pt x="17838" y="21600"/>
                </a:cubicBezTo>
                <a:lnTo>
                  <a:pt x="3762" y="21600"/>
                </a:lnTo>
                <a:cubicBezTo>
                  <a:pt x="1684" y="21600"/>
                  <a:pt x="0" y="20298"/>
                  <a:pt x="0" y="18692"/>
                </a:cubicBezTo>
                <a:lnTo>
                  <a:pt x="0" y="2908"/>
                </a:lnTo>
                <a:cubicBezTo>
                  <a:pt x="0" y="1302"/>
                  <a:pt x="1684" y="0"/>
                  <a:pt x="3762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2" name="Freeform 6"/>
          <p:cNvSpPr/>
          <p:nvPr/>
        </p:nvSpPr>
        <p:spPr>
          <a:xfrm>
            <a:off x="8598910" y="2245679"/>
            <a:ext cx="6555356" cy="8558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1" y="0"/>
                </a:moveTo>
                <a:lnTo>
                  <a:pt x="21349" y="0"/>
                </a:lnTo>
                <a:cubicBezTo>
                  <a:pt x="21488" y="0"/>
                  <a:pt x="21600" y="861"/>
                  <a:pt x="21600" y="1924"/>
                </a:cubicBezTo>
                <a:lnTo>
                  <a:pt x="21600" y="19676"/>
                </a:lnTo>
                <a:cubicBezTo>
                  <a:pt x="21600" y="20739"/>
                  <a:pt x="21488" y="21600"/>
                  <a:pt x="21349" y="21600"/>
                </a:cubicBezTo>
                <a:lnTo>
                  <a:pt x="251" y="21600"/>
                </a:lnTo>
                <a:cubicBezTo>
                  <a:pt x="112" y="21600"/>
                  <a:pt x="0" y="20739"/>
                  <a:pt x="0" y="19676"/>
                </a:cubicBezTo>
                <a:lnTo>
                  <a:pt x="0" y="1924"/>
                </a:lnTo>
                <a:cubicBezTo>
                  <a:pt x="0" y="861"/>
                  <a:pt x="112" y="0"/>
                  <a:pt x="251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3" name="Freeform 8"/>
          <p:cNvSpPr/>
          <p:nvPr/>
        </p:nvSpPr>
        <p:spPr>
          <a:xfrm>
            <a:off x="3120386" y="3839617"/>
            <a:ext cx="3081536" cy="59626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4" name="Freeform 9"/>
          <p:cNvSpPr/>
          <p:nvPr/>
        </p:nvSpPr>
        <p:spPr>
          <a:xfrm>
            <a:off x="7578117" y="3834920"/>
            <a:ext cx="3120996" cy="596734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5" name="Freeform 10"/>
          <p:cNvSpPr/>
          <p:nvPr/>
        </p:nvSpPr>
        <p:spPr>
          <a:xfrm>
            <a:off x="12204465" y="3834920"/>
            <a:ext cx="3045573" cy="596734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6" name="TextBox 12"/>
          <p:cNvSpPr txBox="1"/>
          <p:nvPr/>
        </p:nvSpPr>
        <p:spPr>
          <a:xfrm>
            <a:off x="10155473" y="2495787"/>
            <a:ext cx="7103827" cy="337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/>
            <a:r>
              <a:t>Option to get a loan</a:t>
            </a:r>
          </a:p>
        </p:txBody>
      </p:sp>
      <p:sp>
        <p:nvSpPr>
          <p:cNvPr id="307" name="Freeform 13"/>
          <p:cNvSpPr/>
          <p:nvPr/>
        </p:nvSpPr>
        <p:spPr>
          <a:xfrm>
            <a:off x="244737" y="541544"/>
            <a:ext cx="2397491" cy="61913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92A2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Freeform 3"/>
          <p:cNvSpPr/>
          <p:nvPr/>
        </p:nvSpPr>
        <p:spPr>
          <a:xfrm rot="524141">
            <a:off x="-720571" y="-1702947"/>
            <a:ext cx="4544241" cy="5877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762" y="0"/>
                </a:moveTo>
                <a:lnTo>
                  <a:pt x="17838" y="0"/>
                </a:lnTo>
                <a:cubicBezTo>
                  <a:pt x="18836" y="0"/>
                  <a:pt x="19793" y="306"/>
                  <a:pt x="20498" y="852"/>
                </a:cubicBezTo>
                <a:cubicBezTo>
                  <a:pt x="21204" y="1397"/>
                  <a:pt x="21600" y="2137"/>
                  <a:pt x="21600" y="2908"/>
                </a:cubicBezTo>
                <a:lnTo>
                  <a:pt x="21600" y="18692"/>
                </a:lnTo>
                <a:cubicBezTo>
                  <a:pt x="21600" y="20298"/>
                  <a:pt x="19916" y="21600"/>
                  <a:pt x="17838" y="21600"/>
                </a:cubicBezTo>
                <a:lnTo>
                  <a:pt x="3762" y="21600"/>
                </a:lnTo>
                <a:cubicBezTo>
                  <a:pt x="1684" y="21600"/>
                  <a:pt x="0" y="20298"/>
                  <a:pt x="0" y="18692"/>
                </a:cubicBezTo>
                <a:lnTo>
                  <a:pt x="0" y="2908"/>
                </a:lnTo>
                <a:cubicBezTo>
                  <a:pt x="0" y="1302"/>
                  <a:pt x="1684" y="0"/>
                  <a:pt x="3762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0" name="Freeform 6"/>
          <p:cNvSpPr/>
          <p:nvPr/>
        </p:nvSpPr>
        <p:spPr>
          <a:xfrm>
            <a:off x="8612822" y="2108211"/>
            <a:ext cx="6555356" cy="8558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1" y="0"/>
                </a:moveTo>
                <a:lnTo>
                  <a:pt x="21349" y="0"/>
                </a:lnTo>
                <a:cubicBezTo>
                  <a:pt x="21488" y="0"/>
                  <a:pt x="21600" y="861"/>
                  <a:pt x="21600" y="1924"/>
                </a:cubicBezTo>
                <a:lnTo>
                  <a:pt x="21600" y="19676"/>
                </a:lnTo>
                <a:cubicBezTo>
                  <a:pt x="21600" y="20739"/>
                  <a:pt x="21488" y="21600"/>
                  <a:pt x="21349" y="21600"/>
                </a:cubicBezTo>
                <a:lnTo>
                  <a:pt x="251" y="21600"/>
                </a:lnTo>
                <a:cubicBezTo>
                  <a:pt x="112" y="21600"/>
                  <a:pt x="0" y="20739"/>
                  <a:pt x="0" y="19676"/>
                </a:cubicBezTo>
                <a:lnTo>
                  <a:pt x="0" y="1924"/>
                </a:lnTo>
                <a:cubicBezTo>
                  <a:pt x="0" y="861"/>
                  <a:pt x="112" y="0"/>
                  <a:pt x="251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1" name="Freeform 8"/>
          <p:cNvSpPr/>
          <p:nvPr/>
        </p:nvSpPr>
        <p:spPr>
          <a:xfrm>
            <a:off x="1900893" y="3749195"/>
            <a:ext cx="3013399" cy="58052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2" name="Freeform 9"/>
          <p:cNvSpPr/>
          <p:nvPr/>
        </p:nvSpPr>
        <p:spPr>
          <a:xfrm>
            <a:off x="9492122" y="3767270"/>
            <a:ext cx="3022597" cy="580071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3" name="Freeform 10"/>
          <p:cNvSpPr/>
          <p:nvPr/>
        </p:nvSpPr>
        <p:spPr>
          <a:xfrm>
            <a:off x="5584662" y="3804968"/>
            <a:ext cx="3028160" cy="57871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4" name="Freeform 11"/>
          <p:cNvSpPr/>
          <p:nvPr/>
        </p:nvSpPr>
        <p:spPr>
          <a:xfrm>
            <a:off x="13394018" y="3711499"/>
            <a:ext cx="2993004" cy="5880619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5" name="TextBox 13"/>
          <p:cNvSpPr txBox="1"/>
          <p:nvPr/>
        </p:nvSpPr>
        <p:spPr>
          <a:xfrm>
            <a:off x="10571629" y="2358319"/>
            <a:ext cx="7103828" cy="337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/>
            <a:r>
              <a:t>password reset</a:t>
            </a:r>
          </a:p>
        </p:txBody>
      </p:sp>
      <p:sp>
        <p:nvSpPr>
          <p:cNvPr id="316" name="Freeform 14"/>
          <p:cNvSpPr/>
          <p:nvPr/>
        </p:nvSpPr>
        <p:spPr>
          <a:xfrm>
            <a:off x="244737" y="541544"/>
            <a:ext cx="2397491" cy="619131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92A2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Freeform 3"/>
          <p:cNvSpPr/>
          <p:nvPr/>
        </p:nvSpPr>
        <p:spPr>
          <a:xfrm rot="524141">
            <a:off x="-720571" y="-1702947"/>
            <a:ext cx="4544241" cy="5877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762" y="0"/>
                </a:moveTo>
                <a:lnTo>
                  <a:pt x="17838" y="0"/>
                </a:lnTo>
                <a:cubicBezTo>
                  <a:pt x="18836" y="0"/>
                  <a:pt x="19793" y="306"/>
                  <a:pt x="20498" y="852"/>
                </a:cubicBezTo>
                <a:cubicBezTo>
                  <a:pt x="21204" y="1397"/>
                  <a:pt x="21600" y="2137"/>
                  <a:pt x="21600" y="2908"/>
                </a:cubicBezTo>
                <a:lnTo>
                  <a:pt x="21600" y="18692"/>
                </a:lnTo>
                <a:cubicBezTo>
                  <a:pt x="21600" y="20298"/>
                  <a:pt x="19916" y="21600"/>
                  <a:pt x="17838" y="21600"/>
                </a:cubicBezTo>
                <a:lnTo>
                  <a:pt x="3762" y="21600"/>
                </a:lnTo>
                <a:cubicBezTo>
                  <a:pt x="1684" y="21600"/>
                  <a:pt x="0" y="20298"/>
                  <a:pt x="0" y="18692"/>
                </a:cubicBezTo>
                <a:lnTo>
                  <a:pt x="0" y="2908"/>
                </a:lnTo>
                <a:cubicBezTo>
                  <a:pt x="0" y="1302"/>
                  <a:pt x="1684" y="0"/>
                  <a:pt x="3762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9" name="Freeform 6"/>
          <p:cNvSpPr/>
          <p:nvPr/>
        </p:nvSpPr>
        <p:spPr>
          <a:xfrm rot="524141">
            <a:off x="13605760" y="6855137"/>
            <a:ext cx="7307079" cy="9451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339" y="0"/>
                </a:moveTo>
                <a:lnTo>
                  <a:pt x="19261" y="0"/>
                </a:lnTo>
                <a:cubicBezTo>
                  <a:pt x="19881" y="0"/>
                  <a:pt x="20476" y="191"/>
                  <a:pt x="20915" y="530"/>
                </a:cubicBezTo>
                <a:cubicBezTo>
                  <a:pt x="21354" y="869"/>
                  <a:pt x="21600" y="1329"/>
                  <a:pt x="21600" y="1809"/>
                </a:cubicBezTo>
                <a:lnTo>
                  <a:pt x="21600" y="19791"/>
                </a:lnTo>
                <a:cubicBezTo>
                  <a:pt x="21600" y="20271"/>
                  <a:pt x="21354" y="20731"/>
                  <a:pt x="20915" y="21070"/>
                </a:cubicBezTo>
                <a:cubicBezTo>
                  <a:pt x="20476" y="21409"/>
                  <a:pt x="19881" y="21600"/>
                  <a:pt x="19261" y="21600"/>
                </a:cubicBezTo>
                <a:lnTo>
                  <a:pt x="2339" y="21600"/>
                </a:lnTo>
                <a:cubicBezTo>
                  <a:pt x="1719" y="21600"/>
                  <a:pt x="1124" y="21409"/>
                  <a:pt x="685" y="21070"/>
                </a:cubicBezTo>
                <a:cubicBezTo>
                  <a:pt x="246" y="20731"/>
                  <a:pt x="0" y="20271"/>
                  <a:pt x="0" y="19791"/>
                </a:cubicBezTo>
                <a:lnTo>
                  <a:pt x="0" y="1809"/>
                </a:lnTo>
                <a:cubicBezTo>
                  <a:pt x="0" y="1329"/>
                  <a:pt x="246" y="869"/>
                  <a:pt x="685" y="530"/>
                </a:cubicBezTo>
                <a:cubicBezTo>
                  <a:pt x="1124" y="191"/>
                  <a:pt x="1719" y="0"/>
                  <a:pt x="2339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0" name="Freeform 9"/>
          <p:cNvSpPr/>
          <p:nvPr/>
        </p:nvSpPr>
        <p:spPr>
          <a:xfrm>
            <a:off x="7600950" y="3600450"/>
            <a:ext cx="9059727" cy="40495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lnTo>
                  <a:pt x="21376" y="0"/>
                </a:lnTo>
                <a:cubicBezTo>
                  <a:pt x="21435" y="0"/>
                  <a:pt x="21492" y="53"/>
                  <a:pt x="21534" y="147"/>
                </a:cubicBezTo>
                <a:cubicBezTo>
                  <a:pt x="21576" y="241"/>
                  <a:pt x="21600" y="369"/>
                  <a:pt x="21600" y="502"/>
                </a:cubicBezTo>
                <a:lnTo>
                  <a:pt x="21600" y="21098"/>
                </a:lnTo>
                <a:cubicBezTo>
                  <a:pt x="21600" y="21231"/>
                  <a:pt x="21576" y="21359"/>
                  <a:pt x="21534" y="21453"/>
                </a:cubicBezTo>
                <a:cubicBezTo>
                  <a:pt x="21492" y="21547"/>
                  <a:pt x="21435" y="21600"/>
                  <a:pt x="21376" y="21600"/>
                </a:cubicBezTo>
                <a:lnTo>
                  <a:pt x="224" y="21600"/>
                </a:lnTo>
                <a:cubicBezTo>
                  <a:pt x="165" y="21600"/>
                  <a:pt x="108" y="21547"/>
                  <a:pt x="66" y="21453"/>
                </a:cubicBezTo>
                <a:cubicBezTo>
                  <a:pt x="24" y="21359"/>
                  <a:pt x="0" y="21231"/>
                  <a:pt x="0" y="21098"/>
                </a:cubicBezTo>
                <a:lnTo>
                  <a:pt x="0" y="502"/>
                </a:lnTo>
                <a:cubicBezTo>
                  <a:pt x="0" y="369"/>
                  <a:pt x="24" y="241"/>
                  <a:pt x="66" y="147"/>
                </a:cubicBezTo>
                <a:cubicBezTo>
                  <a:pt x="108" y="53"/>
                  <a:pt x="165" y="0"/>
                  <a:pt x="224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30" name="Group 11"/>
          <p:cNvGrpSpPr/>
          <p:nvPr/>
        </p:nvGrpSpPr>
        <p:grpSpPr>
          <a:xfrm>
            <a:off x="1280776" y="2129531"/>
            <a:ext cx="6841526" cy="13533819"/>
            <a:chOff x="0" y="0"/>
            <a:chExt cx="6841524" cy="13533817"/>
          </a:xfrm>
        </p:grpSpPr>
        <p:sp>
          <p:nvSpPr>
            <p:cNvPr id="321" name="Freeform 12"/>
            <p:cNvSpPr/>
            <p:nvPr/>
          </p:nvSpPr>
          <p:spPr>
            <a:xfrm>
              <a:off x="139284" y="66326"/>
              <a:ext cx="6562957" cy="13401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555" y="0"/>
                  </a:moveTo>
                  <a:lnTo>
                    <a:pt x="3045" y="0"/>
                  </a:lnTo>
                  <a:cubicBezTo>
                    <a:pt x="1364" y="0"/>
                    <a:pt x="0" y="668"/>
                    <a:pt x="0" y="1491"/>
                  </a:cubicBezTo>
                  <a:lnTo>
                    <a:pt x="0" y="20109"/>
                  </a:lnTo>
                  <a:cubicBezTo>
                    <a:pt x="0" y="20932"/>
                    <a:pt x="1364" y="21600"/>
                    <a:pt x="3045" y="21600"/>
                  </a:cubicBezTo>
                  <a:lnTo>
                    <a:pt x="18555" y="21600"/>
                  </a:lnTo>
                  <a:cubicBezTo>
                    <a:pt x="20236" y="21600"/>
                    <a:pt x="21600" y="20932"/>
                    <a:pt x="21600" y="20109"/>
                  </a:cubicBezTo>
                  <a:lnTo>
                    <a:pt x="21600" y="1491"/>
                  </a:lnTo>
                  <a:cubicBezTo>
                    <a:pt x="21600" y="668"/>
                    <a:pt x="20236" y="0"/>
                    <a:pt x="18555" y="0"/>
                  </a:cubicBezTo>
                  <a:close/>
                  <a:moveTo>
                    <a:pt x="13392" y="684"/>
                  </a:moveTo>
                  <a:cubicBezTo>
                    <a:pt x="13545" y="684"/>
                    <a:pt x="13665" y="743"/>
                    <a:pt x="13665" y="818"/>
                  </a:cubicBezTo>
                  <a:cubicBezTo>
                    <a:pt x="13665" y="893"/>
                    <a:pt x="13545" y="951"/>
                    <a:pt x="13392" y="951"/>
                  </a:cubicBezTo>
                  <a:cubicBezTo>
                    <a:pt x="13239" y="951"/>
                    <a:pt x="13119" y="893"/>
                    <a:pt x="13119" y="818"/>
                  </a:cubicBezTo>
                  <a:cubicBezTo>
                    <a:pt x="13119" y="743"/>
                    <a:pt x="13250" y="684"/>
                    <a:pt x="13392" y="684"/>
                  </a:cubicBezTo>
                  <a:close/>
                  <a:moveTo>
                    <a:pt x="9365" y="727"/>
                  </a:moveTo>
                  <a:lnTo>
                    <a:pt x="11984" y="727"/>
                  </a:lnTo>
                  <a:cubicBezTo>
                    <a:pt x="12082" y="727"/>
                    <a:pt x="12170" y="764"/>
                    <a:pt x="12170" y="818"/>
                  </a:cubicBezTo>
                  <a:cubicBezTo>
                    <a:pt x="12170" y="871"/>
                    <a:pt x="12082" y="909"/>
                    <a:pt x="11984" y="909"/>
                  </a:cubicBezTo>
                  <a:lnTo>
                    <a:pt x="9365" y="909"/>
                  </a:lnTo>
                  <a:cubicBezTo>
                    <a:pt x="9266" y="909"/>
                    <a:pt x="9179" y="871"/>
                    <a:pt x="9179" y="818"/>
                  </a:cubicBezTo>
                  <a:cubicBezTo>
                    <a:pt x="9179" y="764"/>
                    <a:pt x="9266" y="727"/>
                    <a:pt x="9365" y="727"/>
                  </a:cubicBezTo>
                  <a:close/>
                  <a:moveTo>
                    <a:pt x="20487" y="20194"/>
                  </a:moveTo>
                  <a:cubicBezTo>
                    <a:pt x="20487" y="20681"/>
                    <a:pt x="19679" y="21076"/>
                    <a:pt x="18686" y="21076"/>
                  </a:cubicBezTo>
                  <a:lnTo>
                    <a:pt x="2936" y="21076"/>
                  </a:lnTo>
                  <a:cubicBezTo>
                    <a:pt x="1943" y="21076"/>
                    <a:pt x="1135" y="20681"/>
                    <a:pt x="1135" y="20194"/>
                  </a:cubicBezTo>
                  <a:lnTo>
                    <a:pt x="1135" y="1433"/>
                  </a:lnTo>
                  <a:cubicBezTo>
                    <a:pt x="1135" y="946"/>
                    <a:pt x="1943" y="551"/>
                    <a:pt x="2936" y="551"/>
                  </a:cubicBezTo>
                  <a:lnTo>
                    <a:pt x="5283" y="551"/>
                  </a:lnTo>
                  <a:lnTo>
                    <a:pt x="5283" y="791"/>
                  </a:lnTo>
                  <a:cubicBezTo>
                    <a:pt x="5283" y="1064"/>
                    <a:pt x="5741" y="1288"/>
                    <a:pt x="6298" y="1288"/>
                  </a:cubicBezTo>
                  <a:lnTo>
                    <a:pt x="15324" y="1288"/>
                  </a:lnTo>
                  <a:cubicBezTo>
                    <a:pt x="15881" y="1288"/>
                    <a:pt x="16339" y="1064"/>
                    <a:pt x="16339" y="791"/>
                  </a:cubicBezTo>
                  <a:lnTo>
                    <a:pt x="16339" y="551"/>
                  </a:lnTo>
                  <a:lnTo>
                    <a:pt x="18675" y="551"/>
                  </a:lnTo>
                  <a:cubicBezTo>
                    <a:pt x="19668" y="551"/>
                    <a:pt x="20476" y="946"/>
                    <a:pt x="20476" y="1433"/>
                  </a:cubicBezTo>
                  <a:lnTo>
                    <a:pt x="20476" y="2019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2" name="Freeform 13"/>
            <p:cNvSpPr/>
            <p:nvPr/>
          </p:nvSpPr>
          <p:spPr>
            <a:xfrm>
              <a:off x="484179" y="407904"/>
              <a:ext cx="5876516" cy="12734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8" h="21600" fill="norm" stroke="1" extrusionOk="0">
                  <a:moveTo>
                    <a:pt x="19578" y="0"/>
                  </a:moveTo>
                  <a:lnTo>
                    <a:pt x="16971" y="0"/>
                  </a:lnTo>
                  <a:lnTo>
                    <a:pt x="16971" y="253"/>
                  </a:lnTo>
                  <a:cubicBezTo>
                    <a:pt x="16971" y="540"/>
                    <a:pt x="16459" y="776"/>
                    <a:pt x="15838" y="776"/>
                  </a:cubicBezTo>
                  <a:lnTo>
                    <a:pt x="5775" y="776"/>
                  </a:lnTo>
                  <a:cubicBezTo>
                    <a:pt x="5153" y="776"/>
                    <a:pt x="4642" y="540"/>
                    <a:pt x="4642" y="253"/>
                  </a:cubicBezTo>
                  <a:lnTo>
                    <a:pt x="4642" y="0"/>
                  </a:lnTo>
                  <a:lnTo>
                    <a:pt x="2010" y="0"/>
                  </a:lnTo>
                  <a:cubicBezTo>
                    <a:pt x="902" y="0"/>
                    <a:pt x="0" y="416"/>
                    <a:pt x="0" y="928"/>
                  </a:cubicBezTo>
                  <a:lnTo>
                    <a:pt x="0" y="20672"/>
                  </a:lnTo>
                  <a:cubicBezTo>
                    <a:pt x="0" y="21184"/>
                    <a:pt x="902" y="21600"/>
                    <a:pt x="2010" y="21600"/>
                  </a:cubicBezTo>
                  <a:lnTo>
                    <a:pt x="19578" y="21600"/>
                  </a:lnTo>
                  <a:cubicBezTo>
                    <a:pt x="20686" y="21600"/>
                    <a:pt x="21588" y="21184"/>
                    <a:pt x="21588" y="20672"/>
                  </a:cubicBezTo>
                  <a:lnTo>
                    <a:pt x="21588" y="928"/>
                  </a:lnTo>
                  <a:cubicBezTo>
                    <a:pt x="21600" y="416"/>
                    <a:pt x="20698" y="0"/>
                    <a:pt x="19578" y="0"/>
                  </a:cubicBezTo>
                  <a:close/>
                </a:path>
              </a:pathLst>
            </a:custGeom>
            <a:solidFill>
              <a:schemeClr val="accent1">
                <a:satOff val="-4409"/>
                <a:lumOff val="-10509"/>
              </a:scheme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3" name="Freeform 14"/>
            <p:cNvSpPr/>
            <p:nvPr/>
          </p:nvSpPr>
          <p:spPr>
            <a:xfrm>
              <a:off x="2928292" y="517342"/>
              <a:ext cx="908667" cy="112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60" y="0"/>
                  </a:moveTo>
                  <a:lnTo>
                    <a:pt x="1340" y="0"/>
                  </a:lnTo>
                  <a:cubicBezTo>
                    <a:pt x="631" y="0"/>
                    <a:pt x="0" y="4447"/>
                    <a:pt x="0" y="10800"/>
                  </a:cubicBezTo>
                  <a:cubicBezTo>
                    <a:pt x="0" y="17153"/>
                    <a:pt x="631" y="21600"/>
                    <a:pt x="1340" y="21600"/>
                  </a:cubicBezTo>
                  <a:lnTo>
                    <a:pt x="20260" y="21600"/>
                  </a:lnTo>
                  <a:cubicBezTo>
                    <a:pt x="20969" y="21600"/>
                    <a:pt x="21600" y="17153"/>
                    <a:pt x="21600" y="10800"/>
                  </a:cubicBezTo>
                  <a:cubicBezTo>
                    <a:pt x="21600" y="4447"/>
                    <a:pt x="20969" y="0"/>
                    <a:pt x="20260" y="0"/>
                  </a:cubicBezTo>
                  <a:close/>
                </a:path>
              </a:pathLst>
            </a:custGeom>
            <a:solidFill>
              <a:srgbClr val="6060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4" name="Freeform 15"/>
            <p:cNvSpPr/>
            <p:nvPr/>
          </p:nvSpPr>
          <p:spPr>
            <a:xfrm>
              <a:off x="4125104" y="490811"/>
              <a:ext cx="166559" cy="165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6" h="21566" fill="norm" stroke="1" extrusionOk="0">
                  <a:moveTo>
                    <a:pt x="10338" y="0"/>
                  </a:moveTo>
                  <a:cubicBezTo>
                    <a:pt x="6650" y="-17"/>
                    <a:pt x="3235" y="2034"/>
                    <a:pt x="1387" y="5378"/>
                  </a:cubicBezTo>
                  <a:cubicBezTo>
                    <a:pt x="-462" y="8721"/>
                    <a:pt x="-462" y="12845"/>
                    <a:pt x="1387" y="16188"/>
                  </a:cubicBezTo>
                  <a:cubicBezTo>
                    <a:pt x="3235" y="19532"/>
                    <a:pt x="6650" y="21583"/>
                    <a:pt x="10338" y="21566"/>
                  </a:cubicBezTo>
                  <a:cubicBezTo>
                    <a:pt x="14026" y="21583"/>
                    <a:pt x="17441" y="19532"/>
                    <a:pt x="19289" y="16188"/>
                  </a:cubicBezTo>
                  <a:cubicBezTo>
                    <a:pt x="21138" y="12845"/>
                    <a:pt x="21138" y="8721"/>
                    <a:pt x="19289" y="5378"/>
                  </a:cubicBezTo>
                  <a:cubicBezTo>
                    <a:pt x="17441" y="2034"/>
                    <a:pt x="14026" y="-17"/>
                    <a:pt x="10338" y="0"/>
                  </a:cubicBezTo>
                  <a:close/>
                </a:path>
              </a:pathLst>
            </a:custGeom>
            <a:solidFill>
              <a:srgbClr val="6060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5" name="Freeform 16"/>
            <p:cNvSpPr/>
            <p:nvPr/>
          </p:nvSpPr>
          <p:spPr>
            <a:xfrm>
              <a:off x="0" y="1790801"/>
              <a:ext cx="72959" cy="557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lnTo>
                    <a:pt x="0" y="18771"/>
                  </a:lnTo>
                  <a:cubicBezTo>
                    <a:pt x="0" y="20314"/>
                    <a:pt x="9818" y="21600"/>
                    <a:pt x="21600" y="21600"/>
                  </a:cubicBezTo>
                  <a:lnTo>
                    <a:pt x="21600" y="0"/>
                  </a:lnTo>
                  <a:cubicBezTo>
                    <a:pt x="9818" y="0"/>
                    <a:pt x="0" y="1157"/>
                    <a:pt x="0" y="2700"/>
                  </a:cubicBezTo>
                  <a:close/>
                </a:path>
              </a:pathLst>
            </a:custGeom>
            <a:solidFill>
              <a:srgbClr val="B8B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6" name="Freeform 17"/>
            <p:cNvSpPr/>
            <p:nvPr/>
          </p:nvSpPr>
          <p:spPr>
            <a:xfrm>
              <a:off x="0" y="2762477"/>
              <a:ext cx="72959" cy="1004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97"/>
                  </a:moveTo>
                  <a:lnTo>
                    <a:pt x="0" y="20032"/>
                  </a:lnTo>
                  <a:cubicBezTo>
                    <a:pt x="0" y="20887"/>
                    <a:pt x="9818" y="21600"/>
                    <a:pt x="21600" y="21600"/>
                  </a:cubicBezTo>
                  <a:lnTo>
                    <a:pt x="21600" y="0"/>
                  </a:lnTo>
                  <a:cubicBezTo>
                    <a:pt x="9818" y="0"/>
                    <a:pt x="0" y="642"/>
                    <a:pt x="0" y="1497"/>
                  </a:cubicBezTo>
                  <a:close/>
                </a:path>
              </a:pathLst>
            </a:custGeom>
            <a:solidFill>
              <a:srgbClr val="B8B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7" name="Freeform 18"/>
            <p:cNvSpPr/>
            <p:nvPr/>
          </p:nvSpPr>
          <p:spPr>
            <a:xfrm>
              <a:off x="0" y="3986191"/>
              <a:ext cx="72959" cy="1008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563"/>
                  </a:moveTo>
                  <a:lnTo>
                    <a:pt x="0" y="20037"/>
                  </a:lnTo>
                  <a:cubicBezTo>
                    <a:pt x="0" y="20889"/>
                    <a:pt x="9818" y="21600"/>
                    <a:pt x="21600" y="21600"/>
                  </a:cubicBezTo>
                  <a:lnTo>
                    <a:pt x="21600" y="0"/>
                  </a:lnTo>
                  <a:cubicBezTo>
                    <a:pt x="9818" y="0"/>
                    <a:pt x="0" y="711"/>
                    <a:pt x="0" y="1563"/>
                  </a:cubicBezTo>
                  <a:close/>
                </a:path>
              </a:pathLst>
            </a:custGeom>
            <a:solidFill>
              <a:srgbClr val="B8B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8" name="Freeform 19"/>
            <p:cNvSpPr/>
            <p:nvPr/>
          </p:nvSpPr>
          <p:spPr>
            <a:xfrm>
              <a:off x="6768566" y="3094107"/>
              <a:ext cx="72959" cy="1615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cubicBezTo>
                    <a:pt x="11782" y="21600"/>
                    <a:pt x="21600" y="21156"/>
                    <a:pt x="21600" y="20624"/>
                  </a:cubicBezTo>
                  <a:lnTo>
                    <a:pt x="21600" y="976"/>
                  </a:lnTo>
                  <a:cubicBezTo>
                    <a:pt x="21600" y="444"/>
                    <a:pt x="11782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9" name="Freeform 20"/>
            <p:cNvSpPr/>
            <p:nvPr/>
          </p:nvSpPr>
          <p:spPr>
            <a:xfrm>
              <a:off x="72958" y="0"/>
              <a:ext cx="6695609" cy="13533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938"/>
                  </a:moveTo>
                  <a:lnTo>
                    <a:pt x="21600" y="1583"/>
                  </a:lnTo>
                  <a:cubicBezTo>
                    <a:pt x="21600" y="1471"/>
                    <a:pt x="21579" y="1366"/>
                    <a:pt x="21536" y="1265"/>
                  </a:cubicBezTo>
                  <a:cubicBezTo>
                    <a:pt x="21514" y="1212"/>
                    <a:pt x="21493" y="1164"/>
                    <a:pt x="21461" y="1111"/>
                  </a:cubicBezTo>
                  <a:cubicBezTo>
                    <a:pt x="21418" y="1037"/>
                    <a:pt x="21354" y="963"/>
                    <a:pt x="21290" y="894"/>
                  </a:cubicBezTo>
                  <a:cubicBezTo>
                    <a:pt x="21247" y="847"/>
                    <a:pt x="21193" y="805"/>
                    <a:pt x="21140" y="762"/>
                  </a:cubicBezTo>
                  <a:cubicBezTo>
                    <a:pt x="21086" y="720"/>
                    <a:pt x="21033" y="677"/>
                    <a:pt x="20969" y="635"/>
                  </a:cubicBezTo>
                  <a:cubicBezTo>
                    <a:pt x="20873" y="572"/>
                    <a:pt x="20776" y="519"/>
                    <a:pt x="20669" y="460"/>
                  </a:cubicBezTo>
                  <a:cubicBezTo>
                    <a:pt x="20594" y="423"/>
                    <a:pt x="20519" y="392"/>
                    <a:pt x="20445" y="360"/>
                  </a:cubicBezTo>
                  <a:cubicBezTo>
                    <a:pt x="19888" y="132"/>
                    <a:pt x="19182" y="0"/>
                    <a:pt x="18412" y="0"/>
                  </a:cubicBezTo>
                  <a:lnTo>
                    <a:pt x="3199" y="0"/>
                  </a:lnTo>
                  <a:cubicBezTo>
                    <a:pt x="2429" y="0"/>
                    <a:pt x="1712" y="138"/>
                    <a:pt x="1166" y="360"/>
                  </a:cubicBezTo>
                  <a:cubicBezTo>
                    <a:pt x="1091" y="392"/>
                    <a:pt x="1016" y="429"/>
                    <a:pt x="941" y="460"/>
                  </a:cubicBezTo>
                  <a:cubicBezTo>
                    <a:pt x="834" y="513"/>
                    <a:pt x="727" y="572"/>
                    <a:pt x="642" y="635"/>
                  </a:cubicBezTo>
                  <a:cubicBezTo>
                    <a:pt x="578" y="677"/>
                    <a:pt x="524" y="720"/>
                    <a:pt x="471" y="762"/>
                  </a:cubicBezTo>
                  <a:cubicBezTo>
                    <a:pt x="417" y="805"/>
                    <a:pt x="364" y="852"/>
                    <a:pt x="321" y="894"/>
                  </a:cubicBezTo>
                  <a:cubicBezTo>
                    <a:pt x="246" y="969"/>
                    <a:pt x="193" y="1037"/>
                    <a:pt x="139" y="1111"/>
                  </a:cubicBezTo>
                  <a:cubicBezTo>
                    <a:pt x="107" y="1164"/>
                    <a:pt x="86" y="1212"/>
                    <a:pt x="64" y="1265"/>
                  </a:cubicBezTo>
                  <a:cubicBezTo>
                    <a:pt x="21" y="1366"/>
                    <a:pt x="0" y="1477"/>
                    <a:pt x="0" y="1583"/>
                  </a:cubicBezTo>
                  <a:lnTo>
                    <a:pt x="0" y="20017"/>
                  </a:lnTo>
                  <a:cubicBezTo>
                    <a:pt x="0" y="20891"/>
                    <a:pt x="1434" y="21600"/>
                    <a:pt x="3199" y="21600"/>
                  </a:cubicBezTo>
                  <a:lnTo>
                    <a:pt x="18401" y="21600"/>
                  </a:lnTo>
                  <a:cubicBezTo>
                    <a:pt x="20166" y="21600"/>
                    <a:pt x="21600" y="20891"/>
                    <a:pt x="21600" y="20017"/>
                  </a:cubicBezTo>
                  <a:lnTo>
                    <a:pt x="21600" y="4938"/>
                  </a:lnTo>
                  <a:close/>
                  <a:moveTo>
                    <a:pt x="21386" y="4938"/>
                  </a:moveTo>
                  <a:lnTo>
                    <a:pt x="21386" y="20023"/>
                  </a:lnTo>
                  <a:cubicBezTo>
                    <a:pt x="21386" y="20838"/>
                    <a:pt x="20049" y="21499"/>
                    <a:pt x="18401" y="21499"/>
                  </a:cubicBezTo>
                  <a:lnTo>
                    <a:pt x="3199" y="21499"/>
                  </a:lnTo>
                  <a:cubicBezTo>
                    <a:pt x="1551" y="21499"/>
                    <a:pt x="214" y="20838"/>
                    <a:pt x="214" y="20023"/>
                  </a:cubicBezTo>
                  <a:lnTo>
                    <a:pt x="214" y="1588"/>
                  </a:lnTo>
                  <a:cubicBezTo>
                    <a:pt x="214" y="767"/>
                    <a:pt x="1551" y="106"/>
                    <a:pt x="3199" y="106"/>
                  </a:cubicBezTo>
                  <a:lnTo>
                    <a:pt x="18401" y="106"/>
                  </a:lnTo>
                  <a:cubicBezTo>
                    <a:pt x="20049" y="106"/>
                    <a:pt x="21386" y="767"/>
                    <a:pt x="21386" y="1583"/>
                  </a:cubicBezTo>
                  <a:lnTo>
                    <a:pt x="21386" y="4938"/>
                  </a:lnTo>
                  <a:close/>
                </a:path>
              </a:pathLst>
            </a:custGeom>
            <a:solidFill>
              <a:srgbClr val="E9E9E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31" name="Freeform 21"/>
          <p:cNvSpPr/>
          <p:nvPr/>
        </p:nvSpPr>
        <p:spPr>
          <a:xfrm>
            <a:off x="3482585" y="5625243"/>
            <a:ext cx="2440684" cy="270811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2" name="TextBox 22"/>
          <p:cNvSpPr txBox="1"/>
          <p:nvPr/>
        </p:nvSpPr>
        <p:spPr>
          <a:xfrm>
            <a:off x="8896991" y="4147875"/>
            <a:ext cx="6635037" cy="3435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9500"/>
              </a:lnSpc>
              <a:defRPr sz="8900">
                <a:solidFill>
                  <a:srgbClr val="2B3452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/>
            <a:r>
              <a:t>Thanks for listening !</a:t>
            </a:r>
          </a:p>
        </p:txBody>
      </p:sp>
      <p:sp>
        <p:nvSpPr>
          <p:cNvPr id="333" name="TextBox 23"/>
          <p:cNvSpPr txBox="1"/>
          <p:nvPr/>
        </p:nvSpPr>
        <p:spPr>
          <a:xfrm>
            <a:off x="3482585" y="8523440"/>
            <a:ext cx="2437910" cy="34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700"/>
              </a:lnSpc>
              <a:defRPr sz="2500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Payment App</a:t>
            </a:r>
          </a:p>
        </p:txBody>
      </p:sp>
      <p:sp>
        <p:nvSpPr>
          <p:cNvPr id="334" name="Freeform 24"/>
          <p:cNvSpPr/>
          <p:nvPr/>
        </p:nvSpPr>
        <p:spPr>
          <a:xfrm>
            <a:off x="244737" y="541544"/>
            <a:ext cx="2397491" cy="61913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5" name="Freeform 25"/>
          <p:cNvSpPr/>
          <p:nvPr/>
        </p:nvSpPr>
        <p:spPr>
          <a:xfrm>
            <a:off x="3192788" y="4524368"/>
            <a:ext cx="3183034" cy="82199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92A2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reeform 3"/>
          <p:cNvSpPr/>
          <p:nvPr/>
        </p:nvSpPr>
        <p:spPr>
          <a:xfrm rot="524141">
            <a:off x="-720571" y="-1702947"/>
            <a:ext cx="4544241" cy="5877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762" y="0"/>
                </a:moveTo>
                <a:lnTo>
                  <a:pt x="17838" y="0"/>
                </a:lnTo>
                <a:cubicBezTo>
                  <a:pt x="18836" y="0"/>
                  <a:pt x="19793" y="306"/>
                  <a:pt x="20498" y="852"/>
                </a:cubicBezTo>
                <a:cubicBezTo>
                  <a:pt x="21204" y="1397"/>
                  <a:pt x="21600" y="2137"/>
                  <a:pt x="21600" y="2908"/>
                </a:cubicBezTo>
                <a:lnTo>
                  <a:pt x="21600" y="18692"/>
                </a:lnTo>
                <a:cubicBezTo>
                  <a:pt x="21600" y="20298"/>
                  <a:pt x="19916" y="21600"/>
                  <a:pt x="17838" y="21600"/>
                </a:cubicBezTo>
                <a:lnTo>
                  <a:pt x="3762" y="21600"/>
                </a:lnTo>
                <a:cubicBezTo>
                  <a:pt x="1684" y="21600"/>
                  <a:pt x="0" y="20298"/>
                  <a:pt x="0" y="18692"/>
                </a:cubicBezTo>
                <a:lnTo>
                  <a:pt x="0" y="2908"/>
                </a:lnTo>
                <a:cubicBezTo>
                  <a:pt x="0" y="1302"/>
                  <a:pt x="1684" y="0"/>
                  <a:pt x="3762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8" name="Freeform 6"/>
          <p:cNvSpPr/>
          <p:nvPr/>
        </p:nvSpPr>
        <p:spPr>
          <a:xfrm rot="524141">
            <a:off x="11729742" y="4532545"/>
            <a:ext cx="7307080" cy="9451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339" y="0"/>
                </a:moveTo>
                <a:lnTo>
                  <a:pt x="19261" y="0"/>
                </a:lnTo>
                <a:cubicBezTo>
                  <a:pt x="19881" y="0"/>
                  <a:pt x="20476" y="191"/>
                  <a:pt x="20915" y="530"/>
                </a:cubicBezTo>
                <a:cubicBezTo>
                  <a:pt x="21354" y="869"/>
                  <a:pt x="21600" y="1329"/>
                  <a:pt x="21600" y="1809"/>
                </a:cubicBezTo>
                <a:lnTo>
                  <a:pt x="21600" y="19791"/>
                </a:lnTo>
                <a:cubicBezTo>
                  <a:pt x="21600" y="20271"/>
                  <a:pt x="21354" y="20731"/>
                  <a:pt x="20915" y="21070"/>
                </a:cubicBezTo>
                <a:cubicBezTo>
                  <a:pt x="20476" y="21409"/>
                  <a:pt x="19881" y="21600"/>
                  <a:pt x="19261" y="21600"/>
                </a:cubicBezTo>
                <a:lnTo>
                  <a:pt x="2339" y="21600"/>
                </a:lnTo>
                <a:cubicBezTo>
                  <a:pt x="1719" y="21600"/>
                  <a:pt x="1124" y="21409"/>
                  <a:pt x="685" y="21070"/>
                </a:cubicBezTo>
                <a:cubicBezTo>
                  <a:pt x="246" y="20731"/>
                  <a:pt x="0" y="20271"/>
                  <a:pt x="0" y="19791"/>
                </a:cubicBezTo>
                <a:lnTo>
                  <a:pt x="0" y="1809"/>
                </a:lnTo>
                <a:cubicBezTo>
                  <a:pt x="0" y="1329"/>
                  <a:pt x="246" y="869"/>
                  <a:pt x="685" y="530"/>
                </a:cubicBezTo>
                <a:cubicBezTo>
                  <a:pt x="1124" y="191"/>
                  <a:pt x="1719" y="0"/>
                  <a:pt x="2339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9" name="TextBox 8"/>
          <p:cNvSpPr txBox="1"/>
          <p:nvPr/>
        </p:nvSpPr>
        <p:spPr>
          <a:xfrm>
            <a:off x="2171594" y="3142501"/>
            <a:ext cx="6406224" cy="1028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8000"/>
              </a:lnSpc>
              <a:defRPr sz="7400">
                <a:solidFill>
                  <a:srgbClr val="E4DCCF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20" name="TextBox 9"/>
          <p:cNvSpPr txBox="1"/>
          <p:nvPr/>
        </p:nvSpPr>
        <p:spPr>
          <a:xfrm>
            <a:off x="658495" y="4874295"/>
            <a:ext cx="9981674" cy="2721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600"/>
              </a:lnSpc>
              <a:defRPr sz="24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/>
            <a:r>
              <a:t>Our project's goal is to develop an advanced client-server architecture for lending. With the increasing costs and interest rates imposed by financial institutions, there is a need for a more accessible and cost-effective lending platform. This system will serve as a leading solution for direct money lending between individuals, providing significant advantages for both borrowers and lenders.</a:t>
            </a:r>
          </a:p>
        </p:txBody>
      </p:sp>
      <p:grpSp>
        <p:nvGrpSpPr>
          <p:cNvPr id="130" name="Group 10"/>
          <p:cNvGrpSpPr/>
          <p:nvPr/>
        </p:nvGrpSpPr>
        <p:grpSpPr>
          <a:xfrm>
            <a:off x="11131361" y="2429273"/>
            <a:ext cx="5069888" cy="10029185"/>
            <a:chOff x="0" y="0"/>
            <a:chExt cx="5069887" cy="10029184"/>
          </a:xfrm>
        </p:grpSpPr>
        <p:sp>
          <p:nvSpPr>
            <p:cNvPr id="121" name="Freeform 11"/>
            <p:cNvSpPr/>
            <p:nvPr/>
          </p:nvSpPr>
          <p:spPr>
            <a:xfrm>
              <a:off x="103216" y="49150"/>
              <a:ext cx="4863455" cy="9930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555" y="0"/>
                  </a:moveTo>
                  <a:lnTo>
                    <a:pt x="3045" y="0"/>
                  </a:lnTo>
                  <a:cubicBezTo>
                    <a:pt x="1364" y="0"/>
                    <a:pt x="0" y="668"/>
                    <a:pt x="0" y="1491"/>
                  </a:cubicBezTo>
                  <a:lnTo>
                    <a:pt x="0" y="20109"/>
                  </a:lnTo>
                  <a:cubicBezTo>
                    <a:pt x="0" y="20932"/>
                    <a:pt x="1364" y="21600"/>
                    <a:pt x="3045" y="21600"/>
                  </a:cubicBezTo>
                  <a:lnTo>
                    <a:pt x="18555" y="21600"/>
                  </a:lnTo>
                  <a:cubicBezTo>
                    <a:pt x="20236" y="21600"/>
                    <a:pt x="21600" y="20932"/>
                    <a:pt x="21600" y="20109"/>
                  </a:cubicBezTo>
                  <a:lnTo>
                    <a:pt x="21600" y="1491"/>
                  </a:lnTo>
                  <a:cubicBezTo>
                    <a:pt x="21600" y="668"/>
                    <a:pt x="20236" y="0"/>
                    <a:pt x="18555" y="0"/>
                  </a:cubicBezTo>
                  <a:close/>
                  <a:moveTo>
                    <a:pt x="13392" y="684"/>
                  </a:moveTo>
                  <a:cubicBezTo>
                    <a:pt x="13545" y="684"/>
                    <a:pt x="13665" y="743"/>
                    <a:pt x="13665" y="818"/>
                  </a:cubicBezTo>
                  <a:cubicBezTo>
                    <a:pt x="13665" y="893"/>
                    <a:pt x="13545" y="951"/>
                    <a:pt x="13392" y="951"/>
                  </a:cubicBezTo>
                  <a:cubicBezTo>
                    <a:pt x="13239" y="951"/>
                    <a:pt x="13119" y="893"/>
                    <a:pt x="13119" y="818"/>
                  </a:cubicBezTo>
                  <a:cubicBezTo>
                    <a:pt x="13119" y="743"/>
                    <a:pt x="13250" y="684"/>
                    <a:pt x="13392" y="684"/>
                  </a:cubicBezTo>
                  <a:close/>
                  <a:moveTo>
                    <a:pt x="9365" y="727"/>
                  </a:moveTo>
                  <a:lnTo>
                    <a:pt x="11984" y="727"/>
                  </a:lnTo>
                  <a:cubicBezTo>
                    <a:pt x="12082" y="727"/>
                    <a:pt x="12170" y="764"/>
                    <a:pt x="12170" y="818"/>
                  </a:cubicBezTo>
                  <a:cubicBezTo>
                    <a:pt x="12170" y="871"/>
                    <a:pt x="12082" y="909"/>
                    <a:pt x="11984" y="909"/>
                  </a:cubicBezTo>
                  <a:lnTo>
                    <a:pt x="9365" y="909"/>
                  </a:lnTo>
                  <a:cubicBezTo>
                    <a:pt x="9266" y="909"/>
                    <a:pt x="9179" y="871"/>
                    <a:pt x="9179" y="818"/>
                  </a:cubicBezTo>
                  <a:cubicBezTo>
                    <a:pt x="9179" y="764"/>
                    <a:pt x="9266" y="727"/>
                    <a:pt x="9365" y="727"/>
                  </a:cubicBezTo>
                  <a:close/>
                  <a:moveTo>
                    <a:pt x="20487" y="20194"/>
                  </a:moveTo>
                  <a:cubicBezTo>
                    <a:pt x="20487" y="20681"/>
                    <a:pt x="19679" y="21076"/>
                    <a:pt x="18686" y="21076"/>
                  </a:cubicBezTo>
                  <a:lnTo>
                    <a:pt x="2936" y="21076"/>
                  </a:lnTo>
                  <a:cubicBezTo>
                    <a:pt x="1943" y="21076"/>
                    <a:pt x="1135" y="20681"/>
                    <a:pt x="1135" y="20194"/>
                  </a:cubicBezTo>
                  <a:lnTo>
                    <a:pt x="1135" y="1433"/>
                  </a:lnTo>
                  <a:cubicBezTo>
                    <a:pt x="1135" y="946"/>
                    <a:pt x="1943" y="551"/>
                    <a:pt x="2936" y="551"/>
                  </a:cubicBezTo>
                  <a:lnTo>
                    <a:pt x="5283" y="551"/>
                  </a:lnTo>
                  <a:lnTo>
                    <a:pt x="5283" y="791"/>
                  </a:lnTo>
                  <a:cubicBezTo>
                    <a:pt x="5283" y="1064"/>
                    <a:pt x="5741" y="1288"/>
                    <a:pt x="6298" y="1288"/>
                  </a:cubicBezTo>
                  <a:lnTo>
                    <a:pt x="15324" y="1288"/>
                  </a:lnTo>
                  <a:cubicBezTo>
                    <a:pt x="15881" y="1288"/>
                    <a:pt x="16339" y="1064"/>
                    <a:pt x="16339" y="791"/>
                  </a:cubicBezTo>
                  <a:lnTo>
                    <a:pt x="16339" y="551"/>
                  </a:lnTo>
                  <a:lnTo>
                    <a:pt x="18675" y="551"/>
                  </a:lnTo>
                  <a:cubicBezTo>
                    <a:pt x="19668" y="551"/>
                    <a:pt x="20476" y="946"/>
                    <a:pt x="20476" y="1433"/>
                  </a:cubicBezTo>
                  <a:lnTo>
                    <a:pt x="20476" y="2019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2" name="Freeform 12"/>
            <p:cNvSpPr/>
            <p:nvPr/>
          </p:nvSpPr>
          <p:spPr>
            <a:xfrm>
              <a:off x="358799" y="302276"/>
              <a:ext cx="4354771" cy="9436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8" h="21600" fill="norm" stroke="1" extrusionOk="0">
                  <a:moveTo>
                    <a:pt x="19578" y="0"/>
                  </a:moveTo>
                  <a:lnTo>
                    <a:pt x="16971" y="0"/>
                  </a:lnTo>
                  <a:lnTo>
                    <a:pt x="16971" y="253"/>
                  </a:lnTo>
                  <a:cubicBezTo>
                    <a:pt x="16971" y="540"/>
                    <a:pt x="16459" y="776"/>
                    <a:pt x="15838" y="776"/>
                  </a:cubicBezTo>
                  <a:lnTo>
                    <a:pt x="5775" y="776"/>
                  </a:lnTo>
                  <a:cubicBezTo>
                    <a:pt x="5153" y="776"/>
                    <a:pt x="4642" y="540"/>
                    <a:pt x="4642" y="253"/>
                  </a:cubicBezTo>
                  <a:lnTo>
                    <a:pt x="4642" y="0"/>
                  </a:lnTo>
                  <a:lnTo>
                    <a:pt x="2010" y="0"/>
                  </a:lnTo>
                  <a:cubicBezTo>
                    <a:pt x="902" y="0"/>
                    <a:pt x="0" y="416"/>
                    <a:pt x="0" y="928"/>
                  </a:cubicBezTo>
                  <a:lnTo>
                    <a:pt x="0" y="20672"/>
                  </a:lnTo>
                  <a:cubicBezTo>
                    <a:pt x="0" y="21184"/>
                    <a:pt x="902" y="21600"/>
                    <a:pt x="2010" y="21600"/>
                  </a:cubicBezTo>
                  <a:lnTo>
                    <a:pt x="19578" y="21600"/>
                  </a:lnTo>
                  <a:cubicBezTo>
                    <a:pt x="20686" y="21600"/>
                    <a:pt x="21588" y="21184"/>
                    <a:pt x="21588" y="20672"/>
                  </a:cubicBezTo>
                  <a:lnTo>
                    <a:pt x="21588" y="928"/>
                  </a:lnTo>
                  <a:cubicBezTo>
                    <a:pt x="21600" y="416"/>
                    <a:pt x="20698" y="0"/>
                    <a:pt x="19578" y="0"/>
                  </a:cubicBezTo>
                  <a:close/>
                </a:path>
              </a:pathLst>
            </a:custGeom>
            <a:solidFill>
              <a:schemeClr val="accent1">
                <a:satOff val="-4409"/>
                <a:lumOff val="-10509"/>
              </a:scheme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3" name="Freeform 13"/>
            <p:cNvSpPr/>
            <p:nvPr/>
          </p:nvSpPr>
          <p:spPr>
            <a:xfrm>
              <a:off x="2170000" y="383375"/>
              <a:ext cx="673364" cy="83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60" y="0"/>
                  </a:moveTo>
                  <a:lnTo>
                    <a:pt x="1340" y="0"/>
                  </a:lnTo>
                  <a:cubicBezTo>
                    <a:pt x="631" y="0"/>
                    <a:pt x="0" y="4447"/>
                    <a:pt x="0" y="10800"/>
                  </a:cubicBezTo>
                  <a:cubicBezTo>
                    <a:pt x="0" y="17153"/>
                    <a:pt x="631" y="21600"/>
                    <a:pt x="1340" y="21600"/>
                  </a:cubicBezTo>
                  <a:lnTo>
                    <a:pt x="20260" y="21600"/>
                  </a:lnTo>
                  <a:cubicBezTo>
                    <a:pt x="20969" y="21600"/>
                    <a:pt x="21600" y="17153"/>
                    <a:pt x="21600" y="10800"/>
                  </a:cubicBezTo>
                  <a:cubicBezTo>
                    <a:pt x="21600" y="4447"/>
                    <a:pt x="20969" y="0"/>
                    <a:pt x="20260" y="0"/>
                  </a:cubicBezTo>
                  <a:close/>
                </a:path>
              </a:pathLst>
            </a:custGeom>
            <a:solidFill>
              <a:srgbClr val="6060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4" name="Freeform 14"/>
            <p:cNvSpPr/>
            <p:nvPr/>
          </p:nvSpPr>
          <p:spPr>
            <a:xfrm>
              <a:off x="3056893" y="363714"/>
              <a:ext cx="123428" cy="122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6" h="21566" fill="norm" stroke="1" extrusionOk="0">
                  <a:moveTo>
                    <a:pt x="10338" y="0"/>
                  </a:moveTo>
                  <a:cubicBezTo>
                    <a:pt x="6650" y="-17"/>
                    <a:pt x="3235" y="2034"/>
                    <a:pt x="1387" y="5378"/>
                  </a:cubicBezTo>
                  <a:cubicBezTo>
                    <a:pt x="-462" y="8721"/>
                    <a:pt x="-462" y="12845"/>
                    <a:pt x="1387" y="16188"/>
                  </a:cubicBezTo>
                  <a:cubicBezTo>
                    <a:pt x="3235" y="19532"/>
                    <a:pt x="6650" y="21583"/>
                    <a:pt x="10338" y="21566"/>
                  </a:cubicBezTo>
                  <a:cubicBezTo>
                    <a:pt x="14026" y="21583"/>
                    <a:pt x="17441" y="19532"/>
                    <a:pt x="19289" y="16188"/>
                  </a:cubicBezTo>
                  <a:cubicBezTo>
                    <a:pt x="21138" y="12845"/>
                    <a:pt x="21138" y="8721"/>
                    <a:pt x="19289" y="5378"/>
                  </a:cubicBezTo>
                  <a:cubicBezTo>
                    <a:pt x="17441" y="2034"/>
                    <a:pt x="14026" y="-17"/>
                    <a:pt x="10338" y="0"/>
                  </a:cubicBezTo>
                  <a:close/>
                </a:path>
              </a:pathLst>
            </a:custGeom>
            <a:solidFill>
              <a:srgbClr val="6060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5" name="Freeform 15"/>
            <p:cNvSpPr/>
            <p:nvPr/>
          </p:nvSpPr>
          <p:spPr>
            <a:xfrm>
              <a:off x="0" y="1327067"/>
              <a:ext cx="54066" cy="412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lnTo>
                    <a:pt x="0" y="18771"/>
                  </a:lnTo>
                  <a:cubicBezTo>
                    <a:pt x="0" y="20314"/>
                    <a:pt x="9818" y="21600"/>
                    <a:pt x="21600" y="21600"/>
                  </a:cubicBezTo>
                  <a:lnTo>
                    <a:pt x="21600" y="0"/>
                  </a:lnTo>
                  <a:cubicBezTo>
                    <a:pt x="9818" y="0"/>
                    <a:pt x="0" y="1157"/>
                    <a:pt x="0" y="2700"/>
                  </a:cubicBezTo>
                  <a:close/>
                </a:path>
              </a:pathLst>
            </a:custGeom>
            <a:solidFill>
              <a:srgbClr val="B8B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6" name="Freeform 16"/>
            <p:cNvSpPr/>
            <p:nvPr/>
          </p:nvSpPr>
          <p:spPr>
            <a:xfrm>
              <a:off x="0" y="2047123"/>
              <a:ext cx="54066" cy="74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97"/>
                  </a:moveTo>
                  <a:lnTo>
                    <a:pt x="0" y="20032"/>
                  </a:lnTo>
                  <a:cubicBezTo>
                    <a:pt x="0" y="20887"/>
                    <a:pt x="9818" y="21600"/>
                    <a:pt x="21600" y="21600"/>
                  </a:cubicBezTo>
                  <a:lnTo>
                    <a:pt x="21600" y="0"/>
                  </a:lnTo>
                  <a:cubicBezTo>
                    <a:pt x="9818" y="0"/>
                    <a:pt x="0" y="642"/>
                    <a:pt x="0" y="1497"/>
                  </a:cubicBezTo>
                  <a:close/>
                </a:path>
              </a:pathLst>
            </a:custGeom>
            <a:solidFill>
              <a:srgbClr val="B8B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7" name="Freeform 17"/>
            <p:cNvSpPr/>
            <p:nvPr/>
          </p:nvSpPr>
          <p:spPr>
            <a:xfrm>
              <a:off x="0" y="2953952"/>
              <a:ext cx="54066" cy="747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563"/>
                  </a:moveTo>
                  <a:lnTo>
                    <a:pt x="0" y="20037"/>
                  </a:lnTo>
                  <a:cubicBezTo>
                    <a:pt x="0" y="20889"/>
                    <a:pt x="9818" y="21600"/>
                    <a:pt x="21600" y="21600"/>
                  </a:cubicBezTo>
                  <a:lnTo>
                    <a:pt x="21600" y="0"/>
                  </a:lnTo>
                  <a:cubicBezTo>
                    <a:pt x="9818" y="0"/>
                    <a:pt x="0" y="711"/>
                    <a:pt x="0" y="1563"/>
                  </a:cubicBezTo>
                  <a:close/>
                </a:path>
              </a:pathLst>
            </a:custGeom>
            <a:solidFill>
              <a:srgbClr val="B8B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8" name="Freeform 18"/>
            <p:cNvSpPr/>
            <p:nvPr/>
          </p:nvSpPr>
          <p:spPr>
            <a:xfrm>
              <a:off x="5015821" y="2292876"/>
              <a:ext cx="54067" cy="1196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cubicBezTo>
                    <a:pt x="11782" y="21600"/>
                    <a:pt x="21600" y="21156"/>
                    <a:pt x="21600" y="20624"/>
                  </a:cubicBezTo>
                  <a:lnTo>
                    <a:pt x="21600" y="976"/>
                  </a:lnTo>
                  <a:cubicBezTo>
                    <a:pt x="21600" y="444"/>
                    <a:pt x="11782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" name="Freeform 19"/>
            <p:cNvSpPr/>
            <p:nvPr/>
          </p:nvSpPr>
          <p:spPr>
            <a:xfrm>
              <a:off x="54065" y="0"/>
              <a:ext cx="4961757" cy="10029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938"/>
                  </a:moveTo>
                  <a:lnTo>
                    <a:pt x="21600" y="1583"/>
                  </a:lnTo>
                  <a:cubicBezTo>
                    <a:pt x="21600" y="1471"/>
                    <a:pt x="21579" y="1366"/>
                    <a:pt x="21536" y="1265"/>
                  </a:cubicBezTo>
                  <a:cubicBezTo>
                    <a:pt x="21514" y="1212"/>
                    <a:pt x="21493" y="1164"/>
                    <a:pt x="21461" y="1111"/>
                  </a:cubicBezTo>
                  <a:cubicBezTo>
                    <a:pt x="21418" y="1037"/>
                    <a:pt x="21354" y="963"/>
                    <a:pt x="21290" y="894"/>
                  </a:cubicBezTo>
                  <a:cubicBezTo>
                    <a:pt x="21247" y="847"/>
                    <a:pt x="21193" y="805"/>
                    <a:pt x="21140" y="762"/>
                  </a:cubicBezTo>
                  <a:cubicBezTo>
                    <a:pt x="21086" y="720"/>
                    <a:pt x="21033" y="677"/>
                    <a:pt x="20969" y="635"/>
                  </a:cubicBezTo>
                  <a:cubicBezTo>
                    <a:pt x="20873" y="572"/>
                    <a:pt x="20776" y="519"/>
                    <a:pt x="20669" y="460"/>
                  </a:cubicBezTo>
                  <a:cubicBezTo>
                    <a:pt x="20594" y="423"/>
                    <a:pt x="20519" y="392"/>
                    <a:pt x="20445" y="360"/>
                  </a:cubicBezTo>
                  <a:cubicBezTo>
                    <a:pt x="19888" y="132"/>
                    <a:pt x="19182" y="0"/>
                    <a:pt x="18412" y="0"/>
                  </a:cubicBezTo>
                  <a:lnTo>
                    <a:pt x="3199" y="0"/>
                  </a:lnTo>
                  <a:cubicBezTo>
                    <a:pt x="2429" y="0"/>
                    <a:pt x="1712" y="138"/>
                    <a:pt x="1166" y="360"/>
                  </a:cubicBezTo>
                  <a:cubicBezTo>
                    <a:pt x="1091" y="392"/>
                    <a:pt x="1016" y="429"/>
                    <a:pt x="941" y="460"/>
                  </a:cubicBezTo>
                  <a:cubicBezTo>
                    <a:pt x="834" y="513"/>
                    <a:pt x="727" y="572"/>
                    <a:pt x="642" y="635"/>
                  </a:cubicBezTo>
                  <a:cubicBezTo>
                    <a:pt x="578" y="677"/>
                    <a:pt x="524" y="720"/>
                    <a:pt x="471" y="762"/>
                  </a:cubicBezTo>
                  <a:cubicBezTo>
                    <a:pt x="417" y="805"/>
                    <a:pt x="364" y="852"/>
                    <a:pt x="321" y="894"/>
                  </a:cubicBezTo>
                  <a:cubicBezTo>
                    <a:pt x="246" y="969"/>
                    <a:pt x="193" y="1037"/>
                    <a:pt x="139" y="1111"/>
                  </a:cubicBezTo>
                  <a:cubicBezTo>
                    <a:pt x="107" y="1164"/>
                    <a:pt x="86" y="1212"/>
                    <a:pt x="64" y="1265"/>
                  </a:cubicBezTo>
                  <a:cubicBezTo>
                    <a:pt x="21" y="1366"/>
                    <a:pt x="0" y="1477"/>
                    <a:pt x="0" y="1583"/>
                  </a:cubicBezTo>
                  <a:lnTo>
                    <a:pt x="0" y="20017"/>
                  </a:lnTo>
                  <a:cubicBezTo>
                    <a:pt x="0" y="20891"/>
                    <a:pt x="1434" y="21600"/>
                    <a:pt x="3199" y="21600"/>
                  </a:cubicBezTo>
                  <a:lnTo>
                    <a:pt x="18401" y="21600"/>
                  </a:lnTo>
                  <a:cubicBezTo>
                    <a:pt x="20166" y="21600"/>
                    <a:pt x="21600" y="20891"/>
                    <a:pt x="21600" y="20017"/>
                  </a:cubicBezTo>
                  <a:lnTo>
                    <a:pt x="21600" y="4938"/>
                  </a:lnTo>
                  <a:close/>
                  <a:moveTo>
                    <a:pt x="21386" y="4938"/>
                  </a:moveTo>
                  <a:lnTo>
                    <a:pt x="21386" y="20023"/>
                  </a:lnTo>
                  <a:cubicBezTo>
                    <a:pt x="21386" y="20838"/>
                    <a:pt x="20049" y="21499"/>
                    <a:pt x="18401" y="21499"/>
                  </a:cubicBezTo>
                  <a:lnTo>
                    <a:pt x="3199" y="21499"/>
                  </a:lnTo>
                  <a:cubicBezTo>
                    <a:pt x="1551" y="21499"/>
                    <a:pt x="214" y="20838"/>
                    <a:pt x="214" y="20023"/>
                  </a:cubicBezTo>
                  <a:lnTo>
                    <a:pt x="214" y="1588"/>
                  </a:lnTo>
                  <a:cubicBezTo>
                    <a:pt x="214" y="767"/>
                    <a:pt x="1551" y="106"/>
                    <a:pt x="3199" y="106"/>
                  </a:cubicBezTo>
                  <a:lnTo>
                    <a:pt x="18401" y="106"/>
                  </a:lnTo>
                  <a:cubicBezTo>
                    <a:pt x="20049" y="106"/>
                    <a:pt x="21386" y="767"/>
                    <a:pt x="21386" y="1583"/>
                  </a:cubicBezTo>
                  <a:lnTo>
                    <a:pt x="21386" y="4938"/>
                  </a:lnTo>
                  <a:close/>
                </a:path>
              </a:pathLst>
            </a:custGeom>
            <a:solidFill>
              <a:srgbClr val="E9E9E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31" name="Freeform 20"/>
          <p:cNvSpPr/>
          <p:nvPr/>
        </p:nvSpPr>
        <p:spPr>
          <a:xfrm>
            <a:off x="12761976" y="5306707"/>
            <a:ext cx="1808660" cy="200683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2" name="TextBox 21"/>
          <p:cNvSpPr txBox="1"/>
          <p:nvPr/>
        </p:nvSpPr>
        <p:spPr>
          <a:xfrm>
            <a:off x="12236549" y="7637009"/>
            <a:ext cx="2859513" cy="435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400"/>
              </a:lnSpc>
              <a:defRPr sz="3100">
                <a:solidFill>
                  <a:srgbClr val="2B3452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/>
            <a:r>
              <a:t>Minterate</a:t>
            </a:r>
          </a:p>
        </p:txBody>
      </p:sp>
      <p:sp>
        <p:nvSpPr>
          <p:cNvPr id="133" name="TextBox 22"/>
          <p:cNvSpPr txBox="1"/>
          <p:nvPr/>
        </p:nvSpPr>
        <p:spPr>
          <a:xfrm>
            <a:off x="12763003" y="8111859"/>
            <a:ext cx="1806605" cy="255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000"/>
              </a:lnSpc>
              <a:defRPr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Payment App</a:t>
            </a:r>
          </a:p>
        </p:txBody>
      </p:sp>
      <p:sp>
        <p:nvSpPr>
          <p:cNvPr id="134" name="Freeform 23"/>
          <p:cNvSpPr/>
          <p:nvPr/>
        </p:nvSpPr>
        <p:spPr>
          <a:xfrm>
            <a:off x="420534" y="573090"/>
            <a:ext cx="2566936" cy="66289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92A2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3"/>
          <p:cNvSpPr/>
          <p:nvPr/>
        </p:nvSpPr>
        <p:spPr>
          <a:xfrm>
            <a:off x="7195529" y="3784233"/>
            <a:ext cx="4098023" cy="5474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6" y="0"/>
                </a:moveTo>
                <a:lnTo>
                  <a:pt x="20504" y="0"/>
                </a:lnTo>
                <a:cubicBezTo>
                  <a:pt x="21109" y="0"/>
                  <a:pt x="21600" y="367"/>
                  <a:pt x="21600" y="821"/>
                </a:cubicBezTo>
                <a:lnTo>
                  <a:pt x="21600" y="20779"/>
                </a:lnTo>
                <a:cubicBezTo>
                  <a:pt x="21600" y="20997"/>
                  <a:pt x="21484" y="21206"/>
                  <a:pt x="21279" y="21360"/>
                </a:cubicBezTo>
                <a:cubicBezTo>
                  <a:pt x="21073" y="21514"/>
                  <a:pt x="20794" y="21600"/>
                  <a:pt x="20504" y="21600"/>
                </a:cubicBezTo>
                <a:lnTo>
                  <a:pt x="1096" y="21600"/>
                </a:lnTo>
                <a:cubicBezTo>
                  <a:pt x="491" y="21600"/>
                  <a:pt x="0" y="21233"/>
                  <a:pt x="0" y="20779"/>
                </a:cubicBezTo>
                <a:lnTo>
                  <a:pt x="0" y="821"/>
                </a:lnTo>
                <a:cubicBezTo>
                  <a:pt x="0" y="367"/>
                  <a:pt x="491" y="0"/>
                  <a:pt x="1096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7" name="Freeform 6"/>
          <p:cNvSpPr/>
          <p:nvPr/>
        </p:nvSpPr>
        <p:spPr>
          <a:xfrm>
            <a:off x="12012289" y="3784233"/>
            <a:ext cx="4098023" cy="5474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6" y="0"/>
                </a:moveTo>
                <a:lnTo>
                  <a:pt x="20504" y="0"/>
                </a:lnTo>
                <a:cubicBezTo>
                  <a:pt x="21109" y="0"/>
                  <a:pt x="21600" y="367"/>
                  <a:pt x="21600" y="821"/>
                </a:cubicBezTo>
                <a:lnTo>
                  <a:pt x="21600" y="20779"/>
                </a:lnTo>
                <a:cubicBezTo>
                  <a:pt x="21600" y="20997"/>
                  <a:pt x="21484" y="21206"/>
                  <a:pt x="21279" y="21360"/>
                </a:cubicBezTo>
                <a:cubicBezTo>
                  <a:pt x="21073" y="21514"/>
                  <a:pt x="20794" y="21600"/>
                  <a:pt x="20504" y="21600"/>
                </a:cubicBezTo>
                <a:lnTo>
                  <a:pt x="1096" y="21600"/>
                </a:lnTo>
                <a:cubicBezTo>
                  <a:pt x="491" y="21600"/>
                  <a:pt x="0" y="21233"/>
                  <a:pt x="0" y="20779"/>
                </a:cubicBezTo>
                <a:lnTo>
                  <a:pt x="0" y="821"/>
                </a:lnTo>
                <a:cubicBezTo>
                  <a:pt x="0" y="367"/>
                  <a:pt x="491" y="0"/>
                  <a:pt x="1096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8" name="Freeform 9"/>
          <p:cNvSpPr/>
          <p:nvPr/>
        </p:nvSpPr>
        <p:spPr>
          <a:xfrm>
            <a:off x="2177688" y="3784233"/>
            <a:ext cx="4098023" cy="5474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6" y="0"/>
                </a:moveTo>
                <a:lnTo>
                  <a:pt x="20504" y="0"/>
                </a:lnTo>
                <a:cubicBezTo>
                  <a:pt x="21109" y="0"/>
                  <a:pt x="21600" y="367"/>
                  <a:pt x="21600" y="821"/>
                </a:cubicBezTo>
                <a:lnTo>
                  <a:pt x="21600" y="20779"/>
                </a:lnTo>
                <a:cubicBezTo>
                  <a:pt x="21600" y="20997"/>
                  <a:pt x="21484" y="21206"/>
                  <a:pt x="21279" y="21360"/>
                </a:cubicBezTo>
                <a:cubicBezTo>
                  <a:pt x="21073" y="21514"/>
                  <a:pt x="20794" y="21600"/>
                  <a:pt x="20504" y="21600"/>
                </a:cubicBezTo>
                <a:lnTo>
                  <a:pt x="1096" y="21600"/>
                </a:lnTo>
                <a:cubicBezTo>
                  <a:pt x="491" y="21600"/>
                  <a:pt x="0" y="21233"/>
                  <a:pt x="0" y="20779"/>
                </a:cubicBezTo>
                <a:lnTo>
                  <a:pt x="0" y="821"/>
                </a:lnTo>
                <a:cubicBezTo>
                  <a:pt x="0" y="367"/>
                  <a:pt x="491" y="0"/>
                  <a:pt x="1096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9" name="Freeform 12"/>
          <p:cNvSpPr/>
          <p:nvPr/>
        </p:nvSpPr>
        <p:spPr>
          <a:xfrm>
            <a:off x="2992883" y="4329922"/>
            <a:ext cx="2467634" cy="628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02" y="0"/>
                </a:moveTo>
                <a:lnTo>
                  <a:pt x="20798" y="0"/>
                </a:lnTo>
                <a:cubicBezTo>
                  <a:pt x="21241" y="0"/>
                  <a:pt x="21600" y="1410"/>
                  <a:pt x="21600" y="3149"/>
                </a:cubicBezTo>
                <a:lnTo>
                  <a:pt x="21600" y="18451"/>
                </a:lnTo>
                <a:cubicBezTo>
                  <a:pt x="21600" y="19286"/>
                  <a:pt x="21516" y="20087"/>
                  <a:pt x="21365" y="20678"/>
                </a:cubicBezTo>
                <a:cubicBezTo>
                  <a:pt x="21215" y="21268"/>
                  <a:pt x="21011" y="21600"/>
                  <a:pt x="20798" y="21600"/>
                </a:cubicBezTo>
                <a:lnTo>
                  <a:pt x="802" y="21600"/>
                </a:lnTo>
                <a:cubicBezTo>
                  <a:pt x="589" y="21600"/>
                  <a:pt x="385" y="21268"/>
                  <a:pt x="235" y="20678"/>
                </a:cubicBezTo>
                <a:cubicBezTo>
                  <a:pt x="84" y="20087"/>
                  <a:pt x="0" y="19286"/>
                  <a:pt x="0" y="18451"/>
                </a:cubicBezTo>
                <a:lnTo>
                  <a:pt x="0" y="3149"/>
                </a:lnTo>
                <a:cubicBezTo>
                  <a:pt x="0" y="2314"/>
                  <a:pt x="84" y="1513"/>
                  <a:pt x="235" y="922"/>
                </a:cubicBezTo>
                <a:cubicBezTo>
                  <a:pt x="385" y="332"/>
                  <a:pt x="589" y="0"/>
                  <a:pt x="802" y="0"/>
                </a:cubicBezTo>
                <a:close/>
              </a:path>
            </a:pathLst>
          </a:custGeom>
          <a:solidFill>
            <a:srgbClr val="E4DCC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0" name="Freeform 15"/>
          <p:cNvSpPr/>
          <p:nvPr/>
        </p:nvSpPr>
        <p:spPr>
          <a:xfrm>
            <a:off x="8010724" y="4292288"/>
            <a:ext cx="2467633" cy="724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02" y="0"/>
                </a:moveTo>
                <a:lnTo>
                  <a:pt x="20798" y="0"/>
                </a:lnTo>
                <a:cubicBezTo>
                  <a:pt x="21241" y="0"/>
                  <a:pt x="21600" y="1223"/>
                  <a:pt x="21600" y="2732"/>
                </a:cubicBezTo>
                <a:lnTo>
                  <a:pt x="21600" y="18868"/>
                </a:lnTo>
                <a:cubicBezTo>
                  <a:pt x="21600" y="19592"/>
                  <a:pt x="21516" y="20287"/>
                  <a:pt x="21365" y="20800"/>
                </a:cubicBezTo>
                <a:cubicBezTo>
                  <a:pt x="21215" y="21312"/>
                  <a:pt x="21011" y="21600"/>
                  <a:pt x="20798" y="21600"/>
                </a:cubicBezTo>
                <a:lnTo>
                  <a:pt x="802" y="21600"/>
                </a:lnTo>
                <a:cubicBezTo>
                  <a:pt x="589" y="21600"/>
                  <a:pt x="385" y="21312"/>
                  <a:pt x="235" y="20800"/>
                </a:cubicBezTo>
                <a:cubicBezTo>
                  <a:pt x="84" y="20287"/>
                  <a:pt x="0" y="19592"/>
                  <a:pt x="0" y="18868"/>
                </a:cubicBezTo>
                <a:lnTo>
                  <a:pt x="0" y="2732"/>
                </a:lnTo>
                <a:cubicBezTo>
                  <a:pt x="0" y="2008"/>
                  <a:pt x="84" y="1313"/>
                  <a:pt x="235" y="800"/>
                </a:cubicBezTo>
                <a:cubicBezTo>
                  <a:pt x="385" y="288"/>
                  <a:pt x="589" y="0"/>
                  <a:pt x="802" y="0"/>
                </a:cubicBezTo>
                <a:close/>
              </a:path>
            </a:pathLst>
          </a:custGeom>
          <a:solidFill>
            <a:srgbClr val="E4DCC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1" name="Freeform 18"/>
          <p:cNvSpPr/>
          <p:nvPr/>
        </p:nvSpPr>
        <p:spPr>
          <a:xfrm>
            <a:off x="12782669" y="4282049"/>
            <a:ext cx="2467633" cy="724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02" y="0"/>
                </a:moveTo>
                <a:lnTo>
                  <a:pt x="20798" y="0"/>
                </a:lnTo>
                <a:cubicBezTo>
                  <a:pt x="21241" y="0"/>
                  <a:pt x="21600" y="1223"/>
                  <a:pt x="21600" y="2732"/>
                </a:cubicBezTo>
                <a:lnTo>
                  <a:pt x="21600" y="18868"/>
                </a:lnTo>
                <a:cubicBezTo>
                  <a:pt x="21600" y="19592"/>
                  <a:pt x="21516" y="20287"/>
                  <a:pt x="21365" y="20800"/>
                </a:cubicBezTo>
                <a:cubicBezTo>
                  <a:pt x="21215" y="21312"/>
                  <a:pt x="21011" y="21600"/>
                  <a:pt x="20798" y="21600"/>
                </a:cubicBezTo>
                <a:lnTo>
                  <a:pt x="802" y="21600"/>
                </a:lnTo>
                <a:cubicBezTo>
                  <a:pt x="589" y="21600"/>
                  <a:pt x="385" y="21312"/>
                  <a:pt x="235" y="20800"/>
                </a:cubicBezTo>
                <a:cubicBezTo>
                  <a:pt x="84" y="20287"/>
                  <a:pt x="0" y="19592"/>
                  <a:pt x="0" y="18868"/>
                </a:cubicBezTo>
                <a:lnTo>
                  <a:pt x="0" y="2732"/>
                </a:lnTo>
                <a:cubicBezTo>
                  <a:pt x="0" y="2008"/>
                  <a:pt x="84" y="1313"/>
                  <a:pt x="235" y="800"/>
                </a:cubicBezTo>
                <a:cubicBezTo>
                  <a:pt x="385" y="288"/>
                  <a:pt x="589" y="0"/>
                  <a:pt x="802" y="0"/>
                </a:cubicBezTo>
                <a:close/>
              </a:path>
            </a:pathLst>
          </a:custGeom>
          <a:solidFill>
            <a:srgbClr val="E4DCC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2" name="TextBox 20"/>
          <p:cNvSpPr txBox="1"/>
          <p:nvPr/>
        </p:nvSpPr>
        <p:spPr>
          <a:xfrm>
            <a:off x="2786119" y="2005051"/>
            <a:ext cx="6504862" cy="1028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000"/>
              </a:lnSpc>
              <a:defRPr sz="74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/>
            <a:r>
              <a:t>Market</a:t>
            </a:r>
          </a:p>
        </p:txBody>
      </p:sp>
      <p:sp>
        <p:nvSpPr>
          <p:cNvPr id="143" name="TextBox 21"/>
          <p:cNvSpPr txBox="1"/>
          <p:nvPr/>
        </p:nvSpPr>
        <p:spPr>
          <a:xfrm>
            <a:off x="8081592" y="2005051"/>
            <a:ext cx="5934893" cy="1028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000"/>
              </a:lnSpc>
              <a:defRPr sz="7400">
                <a:solidFill>
                  <a:srgbClr val="606060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/>
            <a:r>
              <a:t>Research</a:t>
            </a:r>
          </a:p>
        </p:txBody>
      </p:sp>
      <p:sp>
        <p:nvSpPr>
          <p:cNvPr id="144" name="TextBox 22"/>
          <p:cNvSpPr txBox="1"/>
          <p:nvPr/>
        </p:nvSpPr>
        <p:spPr>
          <a:xfrm>
            <a:off x="2510638" y="5162615"/>
            <a:ext cx="3530217" cy="2424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200"/>
              </a:lnSpc>
              <a:defRPr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Client-Server Model: where borrowers and investors connect to Upstart's servers to participate in peer-to-peer lending activities.</a:t>
            </a:r>
          </a:p>
        </p:txBody>
      </p:sp>
      <p:sp>
        <p:nvSpPr>
          <p:cNvPr id="145" name="TextBox 23"/>
          <p:cNvSpPr txBox="1"/>
          <p:nvPr/>
        </p:nvSpPr>
        <p:spPr>
          <a:xfrm>
            <a:off x="2992884" y="4504178"/>
            <a:ext cx="2378003" cy="337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600"/>
              </a:lnSpc>
              <a:defRPr sz="2500">
                <a:latin typeface="Poppins Semi-Bold"/>
                <a:ea typeface="Poppins Semi-Bold"/>
                <a:cs typeface="Poppins Semi-Bold"/>
                <a:sym typeface="Poppins Semi-Bold"/>
              </a:defRPr>
            </a:lvl1pPr>
          </a:lstStyle>
          <a:p>
            <a:pPr/>
            <a:r>
              <a:t>Upstart</a:t>
            </a:r>
          </a:p>
        </p:txBody>
      </p:sp>
      <p:sp>
        <p:nvSpPr>
          <p:cNvPr id="146" name="TextBox 24"/>
          <p:cNvSpPr txBox="1"/>
          <p:nvPr/>
        </p:nvSpPr>
        <p:spPr>
          <a:xfrm>
            <a:off x="12782669" y="4476622"/>
            <a:ext cx="2378004" cy="337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600"/>
              </a:lnSpc>
              <a:defRPr sz="2500">
                <a:solidFill>
                  <a:srgbClr val="2B2A2A"/>
                </a:solidFill>
                <a:latin typeface="Poppins Semi-Bold"/>
                <a:ea typeface="Poppins Semi-Bold"/>
                <a:cs typeface="Poppins Semi-Bold"/>
                <a:sym typeface="Poppins Semi-Bold"/>
              </a:defRPr>
            </a:lvl1pPr>
          </a:lstStyle>
          <a:p>
            <a:pPr/>
            <a:r>
              <a:t>Blender</a:t>
            </a:r>
          </a:p>
        </p:txBody>
      </p:sp>
      <p:sp>
        <p:nvSpPr>
          <p:cNvPr id="147" name="TextBox 25"/>
          <p:cNvSpPr txBox="1"/>
          <p:nvPr/>
        </p:nvSpPr>
        <p:spPr>
          <a:xfrm>
            <a:off x="2442888" y="7908170"/>
            <a:ext cx="3665717" cy="1601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200"/>
              </a:lnSpc>
              <a:defRPr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Keywords: lending, personal loans, investor lending platform.</a:t>
            </a:r>
          </a:p>
        </p:txBody>
      </p:sp>
      <p:sp>
        <p:nvSpPr>
          <p:cNvPr id="148" name="TextBox 26"/>
          <p:cNvSpPr txBox="1"/>
          <p:nvPr/>
        </p:nvSpPr>
        <p:spPr>
          <a:xfrm>
            <a:off x="7954998" y="4476622"/>
            <a:ext cx="2378004" cy="337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600"/>
              </a:lnSpc>
              <a:defRPr sz="2500">
                <a:solidFill>
                  <a:srgbClr val="2B2A2A"/>
                </a:solidFill>
                <a:latin typeface="Poppins Semi-Bold"/>
                <a:ea typeface="Poppins Semi-Bold"/>
                <a:cs typeface="Poppins Semi-Bold"/>
                <a:sym typeface="Poppins Semi-Bold"/>
              </a:defRPr>
            </a:lvl1pPr>
          </a:lstStyle>
          <a:p>
            <a:pPr/>
            <a:r>
              <a:t>Prosper</a:t>
            </a:r>
          </a:p>
        </p:txBody>
      </p:sp>
      <p:sp>
        <p:nvSpPr>
          <p:cNvPr id="149" name="TextBox 27"/>
          <p:cNvSpPr txBox="1"/>
          <p:nvPr/>
        </p:nvSpPr>
        <p:spPr>
          <a:xfrm>
            <a:off x="7530425" y="5162615"/>
            <a:ext cx="3530216" cy="120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200"/>
              </a:lnSpc>
              <a:defRPr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A client-server lending platform that facilitates loans between individuals</a:t>
            </a:r>
          </a:p>
        </p:txBody>
      </p:sp>
      <p:sp>
        <p:nvSpPr>
          <p:cNvPr id="150" name="TextBox 28"/>
          <p:cNvSpPr txBox="1"/>
          <p:nvPr/>
        </p:nvSpPr>
        <p:spPr>
          <a:xfrm>
            <a:off x="7530425" y="7138820"/>
            <a:ext cx="3665716" cy="1601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200"/>
              </a:lnSpc>
              <a:defRPr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Keywords: lending marketplace, online lending, borrower investor platform.</a:t>
            </a:r>
          </a:p>
        </p:txBody>
      </p:sp>
      <p:sp>
        <p:nvSpPr>
          <p:cNvPr id="151" name="TextBox 29"/>
          <p:cNvSpPr txBox="1"/>
          <p:nvPr/>
        </p:nvSpPr>
        <p:spPr>
          <a:xfrm>
            <a:off x="12312725" y="5162615"/>
            <a:ext cx="3530217" cy="120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200"/>
              </a:lnSpc>
              <a:defRPr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A peer-to-peer lending platform connecting borrowers and investors.</a:t>
            </a:r>
          </a:p>
        </p:txBody>
      </p:sp>
      <p:sp>
        <p:nvSpPr>
          <p:cNvPr id="152" name="TextBox 30"/>
          <p:cNvSpPr txBox="1"/>
          <p:nvPr/>
        </p:nvSpPr>
        <p:spPr>
          <a:xfrm>
            <a:off x="12312725" y="7138820"/>
            <a:ext cx="3530217" cy="120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200"/>
              </a:lnSpc>
              <a:defRPr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Keywords: lending, personal loans, investor lending platform.</a:t>
            </a:r>
          </a:p>
        </p:txBody>
      </p:sp>
      <p:sp>
        <p:nvSpPr>
          <p:cNvPr id="153" name="Freeform 32"/>
          <p:cNvSpPr/>
          <p:nvPr/>
        </p:nvSpPr>
        <p:spPr>
          <a:xfrm rot="524141">
            <a:off x="-1243421" y="-3636103"/>
            <a:ext cx="4544242" cy="58778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762" y="0"/>
                </a:moveTo>
                <a:lnTo>
                  <a:pt x="17838" y="0"/>
                </a:lnTo>
                <a:cubicBezTo>
                  <a:pt x="18836" y="0"/>
                  <a:pt x="19793" y="306"/>
                  <a:pt x="20498" y="852"/>
                </a:cubicBezTo>
                <a:cubicBezTo>
                  <a:pt x="21204" y="1397"/>
                  <a:pt x="21600" y="2137"/>
                  <a:pt x="21600" y="2908"/>
                </a:cubicBezTo>
                <a:lnTo>
                  <a:pt x="21600" y="18692"/>
                </a:lnTo>
                <a:cubicBezTo>
                  <a:pt x="21600" y="20298"/>
                  <a:pt x="19916" y="21600"/>
                  <a:pt x="17838" y="21600"/>
                </a:cubicBezTo>
                <a:lnTo>
                  <a:pt x="3762" y="21600"/>
                </a:lnTo>
                <a:cubicBezTo>
                  <a:pt x="1684" y="21600"/>
                  <a:pt x="0" y="20298"/>
                  <a:pt x="0" y="18692"/>
                </a:cubicBezTo>
                <a:lnTo>
                  <a:pt x="0" y="2908"/>
                </a:lnTo>
                <a:cubicBezTo>
                  <a:pt x="0" y="1302"/>
                  <a:pt x="1684" y="0"/>
                  <a:pt x="3762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4" name="Freeform 34"/>
          <p:cNvSpPr/>
          <p:nvPr/>
        </p:nvSpPr>
        <p:spPr>
          <a:xfrm>
            <a:off x="244737" y="541544"/>
            <a:ext cx="2397491" cy="61913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92A2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reeform 3"/>
          <p:cNvSpPr/>
          <p:nvPr/>
        </p:nvSpPr>
        <p:spPr>
          <a:xfrm rot="524141">
            <a:off x="-2276027" y="-4293724"/>
            <a:ext cx="5217628" cy="58778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853" y="0"/>
                </a:moveTo>
                <a:lnTo>
                  <a:pt x="18747" y="0"/>
                </a:lnTo>
                <a:cubicBezTo>
                  <a:pt x="20323" y="0"/>
                  <a:pt x="21600" y="1134"/>
                  <a:pt x="21600" y="2533"/>
                </a:cubicBezTo>
                <a:lnTo>
                  <a:pt x="21600" y="19067"/>
                </a:lnTo>
                <a:cubicBezTo>
                  <a:pt x="21600" y="19739"/>
                  <a:pt x="21299" y="20383"/>
                  <a:pt x="20764" y="20858"/>
                </a:cubicBezTo>
                <a:cubicBezTo>
                  <a:pt x="20229" y="21333"/>
                  <a:pt x="19503" y="21600"/>
                  <a:pt x="18747" y="21600"/>
                </a:cubicBezTo>
                <a:lnTo>
                  <a:pt x="2853" y="21600"/>
                </a:lnTo>
                <a:cubicBezTo>
                  <a:pt x="2097" y="21600"/>
                  <a:pt x="1371" y="21333"/>
                  <a:pt x="836" y="20858"/>
                </a:cubicBezTo>
                <a:cubicBezTo>
                  <a:pt x="301" y="20383"/>
                  <a:pt x="0" y="19739"/>
                  <a:pt x="0" y="19067"/>
                </a:cubicBezTo>
                <a:lnTo>
                  <a:pt x="0" y="2533"/>
                </a:lnTo>
                <a:cubicBezTo>
                  <a:pt x="0" y="1861"/>
                  <a:pt x="301" y="1217"/>
                  <a:pt x="836" y="742"/>
                </a:cubicBezTo>
                <a:cubicBezTo>
                  <a:pt x="1371" y="267"/>
                  <a:pt x="2097" y="0"/>
                  <a:pt x="2853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7" name="Freeform 6"/>
          <p:cNvSpPr/>
          <p:nvPr/>
        </p:nvSpPr>
        <p:spPr>
          <a:xfrm>
            <a:off x="-1" y="1843982"/>
            <a:ext cx="18288001" cy="84430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73" y="0"/>
                </a:moveTo>
                <a:lnTo>
                  <a:pt x="21227" y="0"/>
                </a:lnTo>
                <a:cubicBezTo>
                  <a:pt x="21433" y="0"/>
                  <a:pt x="21600" y="362"/>
                  <a:pt x="21600" y="809"/>
                </a:cubicBezTo>
                <a:lnTo>
                  <a:pt x="21600" y="20791"/>
                </a:lnTo>
                <a:cubicBezTo>
                  <a:pt x="21600" y="21238"/>
                  <a:pt x="21433" y="21600"/>
                  <a:pt x="21227" y="21600"/>
                </a:cubicBezTo>
                <a:lnTo>
                  <a:pt x="373" y="21600"/>
                </a:lnTo>
                <a:cubicBezTo>
                  <a:pt x="167" y="21600"/>
                  <a:pt x="0" y="21238"/>
                  <a:pt x="0" y="20791"/>
                </a:cubicBezTo>
                <a:lnTo>
                  <a:pt x="0" y="809"/>
                </a:lnTo>
                <a:cubicBezTo>
                  <a:pt x="0" y="362"/>
                  <a:pt x="167" y="0"/>
                  <a:pt x="373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8" name="Freeform 9"/>
          <p:cNvSpPr/>
          <p:nvPr/>
        </p:nvSpPr>
        <p:spPr>
          <a:xfrm>
            <a:off x="181435" y="2117702"/>
            <a:ext cx="639485" cy="639486"/>
          </a:xfrm>
          <a:prstGeom prst="ellipse">
            <a:avLst/>
          </a:prstGeom>
          <a:solidFill>
            <a:srgbClr val="E4DCC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9" name="TextBox 11"/>
          <p:cNvSpPr txBox="1"/>
          <p:nvPr/>
        </p:nvSpPr>
        <p:spPr>
          <a:xfrm>
            <a:off x="1039329" y="2271159"/>
            <a:ext cx="5483350" cy="337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E4DCCF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/>
            <a:r>
              <a:t>Authentication and Authorization</a:t>
            </a:r>
          </a:p>
        </p:txBody>
      </p:sp>
      <p:sp>
        <p:nvSpPr>
          <p:cNvPr id="160" name="TextBox 12"/>
          <p:cNvSpPr txBox="1"/>
          <p:nvPr/>
        </p:nvSpPr>
        <p:spPr>
          <a:xfrm>
            <a:off x="371223" y="2221514"/>
            <a:ext cx="363189" cy="438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pc="-125" sz="3200">
                <a:solidFill>
                  <a:srgbClr val="2B2A2A"/>
                </a:solidFill>
                <a:latin typeface="Poppins Semi-Bold"/>
                <a:ea typeface="Poppins Semi-Bold"/>
                <a:cs typeface="Poppins Semi-Bold"/>
                <a:sym typeface="Poppins Semi-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1" name="Freeform 14"/>
          <p:cNvSpPr/>
          <p:nvPr/>
        </p:nvSpPr>
        <p:spPr>
          <a:xfrm>
            <a:off x="9168287" y="2117702"/>
            <a:ext cx="605978" cy="639486"/>
          </a:xfrm>
          <a:prstGeom prst="ellipse">
            <a:avLst/>
          </a:prstGeom>
          <a:solidFill>
            <a:srgbClr val="E4DCC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2" name="TextBox 16"/>
          <p:cNvSpPr txBox="1"/>
          <p:nvPr/>
        </p:nvSpPr>
        <p:spPr>
          <a:xfrm>
            <a:off x="9314529" y="2208718"/>
            <a:ext cx="344159" cy="438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pc="-125" sz="3200">
                <a:solidFill>
                  <a:srgbClr val="2B2A2A"/>
                </a:solidFill>
                <a:latin typeface="Poppins Semi-Bold"/>
                <a:ea typeface="Poppins Semi-Bold"/>
                <a:cs typeface="Poppins Semi-Bold"/>
                <a:sym typeface="Poppins Semi-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3" name="Freeform 18"/>
          <p:cNvSpPr/>
          <p:nvPr/>
        </p:nvSpPr>
        <p:spPr>
          <a:xfrm>
            <a:off x="181435" y="4381086"/>
            <a:ext cx="639485" cy="639486"/>
          </a:xfrm>
          <a:prstGeom prst="ellipse">
            <a:avLst/>
          </a:prstGeom>
          <a:solidFill>
            <a:srgbClr val="E4DCC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4" name="TextBox 20"/>
          <p:cNvSpPr txBox="1"/>
          <p:nvPr/>
        </p:nvSpPr>
        <p:spPr>
          <a:xfrm>
            <a:off x="319582" y="4481626"/>
            <a:ext cx="363189" cy="438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pc="-125" sz="3200">
                <a:solidFill>
                  <a:srgbClr val="2B2A2A"/>
                </a:solidFill>
                <a:latin typeface="Poppins Semi-Bold"/>
                <a:ea typeface="Poppins Semi-Bold"/>
                <a:cs typeface="Poppins Semi-Bold"/>
                <a:sym typeface="Poppins Semi-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5" name="Freeform 22"/>
          <p:cNvSpPr/>
          <p:nvPr/>
        </p:nvSpPr>
        <p:spPr>
          <a:xfrm>
            <a:off x="9289905" y="5143500"/>
            <a:ext cx="639486" cy="639485"/>
          </a:xfrm>
          <a:prstGeom prst="ellipse">
            <a:avLst/>
          </a:prstGeom>
          <a:solidFill>
            <a:srgbClr val="E4DCC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6" name="TextBox 24"/>
          <p:cNvSpPr txBox="1"/>
          <p:nvPr/>
        </p:nvSpPr>
        <p:spPr>
          <a:xfrm>
            <a:off x="9428054" y="5255393"/>
            <a:ext cx="363189" cy="438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pc="-125" sz="3200">
                <a:solidFill>
                  <a:srgbClr val="2B2A2A"/>
                </a:solidFill>
                <a:latin typeface="Poppins Semi-Bold"/>
                <a:ea typeface="Poppins Semi-Bold"/>
                <a:cs typeface="Poppins Semi-Bold"/>
                <a:sym typeface="Poppins Semi-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67" name="TextBox 25"/>
          <p:cNvSpPr txBox="1"/>
          <p:nvPr/>
        </p:nvSpPr>
        <p:spPr>
          <a:xfrm>
            <a:off x="820919" y="2738137"/>
            <a:ext cx="6302619" cy="1281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88617" indent="-194308">
              <a:lnSpc>
                <a:spcPts val="2100"/>
              </a:lnSpc>
              <a:buSzPct val="100000"/>
              <a:buFont typeface="Arial"/>
              <a:buChar char="•"/>
              <a:defRPr sz="1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pPr>
            <a:r>
              <a:t>User Registration and Login: </a:t>
            </a:r>
            <a:r>
              <a:rPr>
                <a:latin typeface="Poppins Light"/>
                <a:ea typeface="Poppins Light"/>
                <a:cs typeface="Poppins Light"/>
                <a:sym typeface="Poppins Light"/>
              </a:rPr>
              <a:t>Allow users to register the system and login securely via email, password and OTP (mobile).</a:t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  <a:p>
            <a:pPr lvl="1" marL="367029" indent="-183514">
              <a:lnSpc>
                <a:spcPts val="1900"/>
              </a:lnSpc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pPr>
            <a:r>
              <a:t>JWT Authentication: </a:t>
            </a:r>
            <a:r>
              <a:rPr>
                <a:latin typeface="Poppins Light"/>
                <a:ea typeface="Poppins Light"/>
                <a:cs typeface="Poppins Light"/>
                <a:sym typeface="Poppins Light"/>
              </a:rPr>
              <a:t>Secure user authentication using JSON Web Tokens (JWT).</a:t>
            </a:r>
          </a:p>
        </p:txBody>
      </p:sp>
      <p:sp>
        <p:nvSpPr>
          <p:cNvPr id="168" name="TextBox 26"/>
          <p:cNvSpPr txBox="1"/>
          <p:nvPr/>
        </p:nvSpPr>
        <p:spPr>
          <a:xfrm>
            <a:off x="4177588" y="482372"/>
            <a:ext cx="5549061" cy="102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8000"/>
              </a:lnSpc>
              <a:defRPr sz="74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/>
            <a:r>
              <a:t>Apps Main</a:t>
            </a:r>
          </a:p>
        </p:txBody>
      </p:sp>
      <p:sp>
        <p:nvSpPr>
          <p:cNvPr id="169" name="TextBox 27"/>
          <p:cNvSpPr txBox="1"/>
          <p:nvPr/>
        </p:nvSpPr>
        <p:spPr>
          <a:xfrm>
            <a:off x="9631132" y="482372"/>
            <a:ext cx="5813362" cy="102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8000"/>
              </a:lnSpc>
              <a:defRPr sz="74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/>
            <a:r>
              <a:t>Features</a:t>
            </a:r>
          </a:p>
        </p:txBody>
      </p:sp>
      <p:sp>
        <p:nvSpPr>
          <p:cNvPr id="170" name="TextBox 28"/>
          <p:cNvSpPr txBox="1"/>
          <p:nvPr/>
        </p:nvSpPr>
        <p:spPr>
          <a:xfrm>
            <a:off x="9981861" y="2211989"/>
            <a:ext cx="3292800" cy="337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E4DCCF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/>
            <a:r>
              <a:t>Loan Management</a:t>
            </a:r>
          </a:p>
        </p:txBody>
      </p:sp>
      <p:sp>
        <p:nvSpPr>
          <p:cNvPr id="171" name="TextBox 29"/>
          <p:cNvSpPr txBox="1"/>
          <p:nvPr/>
        </p:nvSpPr>
        <p:spPr>
          <a:xfrm>
            <a:off x="9774266" y="2726402"/>
            <a:ext cx="8107526" cy="2129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88617" indent="-194308">
              <a:lnSpc>
                <a:spcPts val="2100"/>
              </a:lnSpc>
              <a:buSzPct val="100000"/>
              <a:buFont typeface="Arial"/>
              <a:buChar char="•"/>
              <a:defRPr sz="1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pPr>
            <a:r>
              <a:t>Loan Application:</a:t>
            </a:r>
            <a:r>
              <a:rPr>
                <a:latin typeface="Poppins"/>
                <a:ea typeface="Poppins"/>
                <a:cs typeface="Poppins"/>
                <a:sym typeface="Poppins"/>
              </a:rPr>
              <a:t> Enable users to apply for loans by providing necessary details such as loan amount, interest rate, and period.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lvl="1" marL="388617" indent="-194308">
              <a:lnSpc>
                <a:spcPts val="2100"/>
              </a:lnSpc>
              <a:buSzPct val="100000"/>
              <a:buFont typeface="Arial"/>
              <a:buChar char="•"/>
              <a:defRPr sz="1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pPr>
            <a:r>
              <a:t>Loan Approval:</a:t>
            </a:r>
            <a:r>
              <a:rPr>
                <a:latin typeface="Poppins"/>
                <a:ea typeface="Poppins"/>
                <a:cs typeface="Poppins"/>
                <a:sym typeface="Poppins"/>
              </a:rPr>
              <a:t> Allow authorized personnel to review and approve loan applications.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lvl="1" marL="388617" indent="-194308">
              <a:lnSpc>
                <a:spcPts val="2100"/>
              </a:lnSpc>
              <a:buSzPct val="100000"/>
              <a:buFont typeface="Arial"/>
              <a:buChar char="•"/>
              <a:defRPr sz="1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pPr>
            <a:r>
              <a:t>Loan Repayment: </a:t>
            </a:r>
            <a:r>
              <a:rPr>
                <a:latin typeface="Poppins"/>
                <a:ea typeface="Poppins"/>
                <a:cs typeface="Poppins"/>
                <a:sym typeface="Poppins"/>
              </a:rPr>
              <a:t>Provide options for users to repay their loans in installments or full amount.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lvl="1" marL="388617" indent="-194308">
              <a:lnSpc>
                <a:spcPts val="2100"/>
              </a:lnSpc>
              <a:buSzPct val="100000"/>
              <a:buFont typeface="Arial"/>
              <a:buChar char="•"/>
              <a:defRPr sz="1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pPr>
            <a:r>
              <a:t>Automatic Loan Processing: </a:t>
            </a:r>
            <a:r>
              <a:rPr>
                <a:latin typeface="Poppins"/>
                <a:ea typeface="Poppins"/>
                <a:cs typeface="Poppins"/>
                <a:sym typeface="Poppins"/>
              </a:rPr>
              <a:t>Implement automation for processing loan transactions and updating balances.</a:t>
            </a:r>
          </a:p>
        </p:txBody>
      </p:sp>
      <p:sp>
        <p:nvSpPr>
          <p:cNvPr id="172" name="TextBox 30"/>
          <p:cNvSpPr txBox="1"/>
          <p:nvPr/>
        </p:nvSpPr>
        <p:spPr>
          <a:xfrm>
            <a:off x="1028700" y="4523028"/>
            <a:ext cx="3782691" cy="337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E4DCCF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/>
            <a:r>
              <a:t> Transaction Recording</a:t>
            </a:r>
          </a:p>
        </p:txBody>
      </p:sp>
      <p:sp>
        <p:nvSpPr>
          <p:cNvPr id="173" name="TextBox 31"/>
          <p:cNvSpPr txBox="1"/>
          <p:nvPr/>
        </p:nvSpPr>
        <p:spPr>
          <a:xfrm>
            <a:off x="829013" y="5042205"/>
            <a:ext cx="6989632" cy="1596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88617" indent="-194308">
              <a:lnSpc>
                <a:spcPts val="2100"/>
              </a:lnSpc>
              <a:buSzPct val="100000"/>
              <a:buFont typeface="Arial"/>
              <a:buChar char="•"/>
              <a:defRPr sz="1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pPr>
            <a:r>
              <a:t>Transaction Logging: </a:t>
            </a:r>
            <a:r>
              <a:rPr>
                <a:latin typeface="Poppins"/>
                <a:ea typeface="Poppins"/>
                <a:cs typeface="Poppins"/>
                <a:sym typeface="Poppins"/>
              </a:rPr>
              <a:t>Record all financial transactions related to loans, including repayments and disbursements.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lvl="1" marL="388617" indent="-194308">
              <a:lnSpc>
                <a:spcPts val="2100"/>
              </a:lnSpc>
              <a:buSzPct val="100000"/>
              <a:buFont typeface="Arial"/>
              <a:buChar char="•"/>
              <a:defRPr sz="1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pPr>
            <a:r>
              <a:t>Balance Update: </a:t>
            </a:r>
            <a:r>
              <a:rPr>
                <a:latin typeface="Poppins"/>
                <a:ea typeface="Poppins"/>
                <a:cs typeface="Poppins"/>
                <a:sym typeface="Poppins"/>
              </a:rPr>
              <a:t>Update user balances automatically after each transaction to reflect accurate financial status.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lvl="1" marL="388617" indent="-194308">
              <a:lnSpc>
                <a:spcPts val="2100"/>
              </a:lnSpc>
              <a:buSzPct val="100000"/>
              <a:buFont typeface="Arial"/>
              <a:buChar char="•"/>
              <a:defRPr sz="1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pPr>
            <a:r>
              <a:t>Error Handling: </a:t>
            </a:r>
            <a:r>
              <a:rPr>
                <a:latin typeface="Poppins"/>
                <a:ea typeface="Poppins"/>
                <a:cs typeface="Poppins"/>
                <a:sym typeface="Poppins"/>
              </a:rPr>
              <a:t>Implement error handling mechanisms to manage exceptions during transaction processing.</a:t>
            </a:r>
          </a:p>
        </p:txBody>
      </p:sp>
      <p:sp>
        <p:nvSpPr>
          <p:cNvPr id="174" name="TextBox 32"/>
          <p:cNvSpPr txBox="1"/>
          <p:nvPr/>
        </p:nvSpPr>
        <p:spPr>
          <a:xfrm>
            <a:off x="10219921" y="5227542"/>
            <a:ext cx="3022030" cy="337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E4DCCF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/>
            <a:r>
              <a:t>User Management</a:t>
            </a:r>
          </a:p>
        </p:txBody>
      </p:sp>
      <p:sp>
        <p:nvSpPr>
          <p:cNvPr id="175" name="TextBox 33"/>
          <p:cNvSpPr txBox="1"/>
          <p:nvPr/>
        </p:nvSpPr>
        <p:spPr>
          <a:xfrm>
            <a:off x="9791242" y="5663172"/>
            <a:ext cx="6673910" cy="1596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88617" indent="-194308">
              <a:lnSpc>
                <a:spcPts val="2100"/>
              </a:lnSpc>
              <a:buSzPct val="100000"/>
              <a:buFont typeface="Arial"/>
              <a:buChar char="•"/>
              <a:defRPr sz="1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pPr>
            <a:r>
              <a:t>Profile Management: </a:t>
            </a:r>
            <a:r>
              <a:rPr>
                <a:latin typeface="Poppins"/>
                <a:ea typeface="Poppins"/>
                <a:cs typeface="Poppins"/>
                <a:sym typeface="Poppins"/>
              </a:rPr>
              <a:t>Allow users to view and update their profile information, including personal details and contact information.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lvl="1" marL="388617" indent="-194308">
              <a:lnSpc>
                <a:spcPts val="2100"/>
              </a:lnSpc>
              <a:buSzPct val="100000"/>
              <a:buFont typeface="Arial"/>
              <a:buChar char="•"/>
              <a:defRPr sz="1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pPr>
            <a:r>
              <a:t>Password Reset: </a:t>
            </a:r>
            <a:r>
              <a:rPr>
                <a:latin typeface="Poppins"/>
                <a:ea typeface="Poppins"/>
                <a:cs typeface="Poppins"/>
                <a:sym typeface="Poppins"/>
              </a:rPr>
              <a:t>Provide functionality for users to reset their passwords in case they forget or need to change them.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lvl="1" marL="388617" indent="-194308">
              <a:lnSpc>
                <a:spcPts val="2100"/>
              </a:lnSpc>
              <a:buSzPct val="100000"/>
              <a:buFont typeface="Arial"/>
              <a:buChar char="•"/>
              <a:defRPr sz="1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pPr>
            <a:r>
              <a:t>Account Deactivation:</a:t>
            </a:r>
            <a:r>
              <a:rPr>
                <a:latin typeface="Poppins"/>
                <a:ea typeface="Poppins"/>
                <a:cs typeface="Poppins"/>
                <a:sym typeface="Poppins"/>
              </a:rPr>
              <a:t> Allow users to deactivate or delete their accounts if needed.</a:t>
            </a:r>
          </a:p>
        </p:txBody>
      </p:sp>
      <p:sp>
        <p:nvSpPr>
          <p:cNvPr id="176" name="Freeform 35"/>
          <p:cNvSpPr/>
          <p:nvPr/>
        </p:nvSpPr>
        <p:spPr>
          <a:xfrm>
            <a:off x="303052" y="7108114"/>
            <a:ext cx="639486" cy="639486"/>
          </a:xfrm>
          <a:prstGeom prst="ellipse">
            <a:avLst/>
          </a:prstGeom>
          <a:solidFill>
            <a:srgbClr val="E4DCC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7" name="TextBox 37"/>
          <p:cNvSpPr txBox="1"/>
          <p:nvPr/>
        </p:nvSpPr>
        <p:spPr>
          <a:xfrm>
            <a:off x="1160946" y="7261569"/>
            <a:ext cx="4004966" cy="337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E4DCCF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/>
            <a:r>
              <a:t> Reporting and Analytics</a:t>
            </a:r>
          </a:p>
        </p:txBody>
      </p:sp>
      <p:sp>
        <p:nvSpPr>
          <p:cNvPr id="178" name="TextBox 38"/>
          <p:cNvSpPr txBox="1"/>
          <p:nvPr/>
        </p:nvSpPr>
        <p:spPr>
          <a:xfrm>
            <a:off x="457731" y="7271094"/>
            <a:ext cx="363189" cy="438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pc="-125" sz="3200">
                <a:solidFill>
                  <a:srgbClr val="2B2A2A"/>
                </a:solidFill>
                <a:latin typeface="Poppins Semi-Bold"/>
                <a:ea typeface="Poppins Semi-Bold"/>
                <a:cs typeface="Poppins Semi-Bold"/>
                <a:sym typeface="Poppins Semi-Bold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79" name="TextBox 39"/>
          <p:cNvSpPr txBox="1"/>
          <p:nvPr/>
        </p:nvSpPr>
        <p:spPr>
          <a:xfrm>
            <a:off x="829013" y="7706355"/>
            <a:ext cx="7863026" cy="1845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88617" indent="-194308">
              <a:lnSpc>
                <a:spcPts val="2100"/>
              </a:lnSpc>
              <a:buSzPct val="100000"/>
              <a:buFont typeface="Arial"/>
              <a:buChar char="•"/>
              <a:defRPr sz="1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pPr>
            <a:r>
              <a:t>Loan Status Tracking: </a:t>
            </a:r>
            <a:r>
              <a:rPr>
                <a:latin typeface="Poppins"/>
                <a:ea typeface="Poppins"/>
                <a:cs typeface="Poppins"/>
                <a:sym typeface="Poppins"/>
              </a:rPr>
              <a:t>Provide users with insights into the status of their loans, including pending, active, and completed loans.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lvl="1" marL="388617" indent="-194308">
              <a:lnSpc>
                <a:spcPts val="2100"/>
              </a:lnSpc>
              <a:buSzPct val="100000"/>
              <a:buFont typeface="Arial"/>
              <a:buChar char="•"/>
              <a:defRPr sz="1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pPr>
            <a:r>
              <a:t>Transaction History: </a:t>
            </a:r>
            <a:r>
              <a:rPr>
                <a:latin typeface="Poppins"/>
                <a:ea typeface="Poppins"/>
                <a:cs typeface="Poppins"/>
                <a:sym typeface="Poppins"/>
              </a:rPr>
              <a:t>Enable users to view their transaction history, including details such as date, amount, and transaction type.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lvl="1" marL="388617" indent="-194308">
              <a:lnSpc>
                <a:spcPts val="2100"/>
              </a:lnSpc>
              <a:buSzPct val="100000"/>
              <a:buFont typeface="Arial"/>
              <a:buChar char="•"/>
              <a:defRPr sz="1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pPr>
            <a:r>
              <a:t>Financial Analytics:</a:t>
            </a:r>
            <a:r>
              <a:rPr>
                <a:latin typeface="Poppins"/>
                <a:ea typeface="Poppins"/>
                <a:cs typeface="Poppins"/>
                <a:sym typeface="Poppins"/>
              </a:rPr>
              <a:t> Generate reports and analytics to help users track their financial activities and make informed decisions.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0" name="Freeform 41"/>
          <p:cNvSpPr/>
          <p:nvPr/>
        </p:nvSpPr>
        <p:spPr>
          <a:xfrm>
            <a:off x="9262722" y="7550217"/>
            <a:ext cx="639486" cy="639486"/>
          </a:xfrm>
          <a:prstGeom prst="ellipse">
            <a:avLst/>
          </a:prstGeom>
          <a:solidFill>
            <a:srgbClr val="E4DCC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1" name="TextBox 43"/>
          <p:cNvSpPr txBox="1"/>
          <p:nvPr/>
        </p:nvSpPr>
        <p:spPr>
          <a:xfrm>
            <a:off x="9400870" y="7641233"/>
            <a:ext cx="363189" cy="438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pc="-125" sz="3200">
                <a:solidFill>
                  <a:srgbClr val="2B2A2A"/>
                </a:solidFill>
                <a:latin typeface="Poppins Semi-Bold"/>
                <a:ea typeface="Poppins Semi-Bold"/>
                <a:cs typeface="Poppins Semi-Bold"/>
                <a:sym typeface="Poppins Semi-Bold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82" name="TextBox 44"/>
          <p:cNvSpPr txBox="1"/>
          <p:nvPr/>
        </p:nvSpPr>
        <p:spPr>
          <a:xfrm>
            <a:off x="10168113" y="7692160"/>
            <a:ext cx="4136009" cy="337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E4DCCF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/>
            <a:r>
              <a:t>Security and Compliance</a:t>
            </a:r>
          </a:p>
        </p:txBody>
      </p:sp>
      <p:sp>
        <p:nvSpPr>
          <p:cNvPr id="183" name="TextBox 45"/>
          <p:cNvSpPr txBox="1"/>
          <p:nvPr/>
        </p:nvSpPr>
        <p:spPr>
          <a:xfrm>
            <a:off x="9872980" y="8170653"/>
            <a:ext cx="6406820" cy="529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88617" indent="-194308">
              <a:lnSpc>
                <a:spcPts val="2100"/>
              </a:lnSpc>
              <a:buSzPct val="100000"/>
              <a:buFont typeface="Arial"/>
              <a:buChar char="•"/>
              <a:defRPr sz="1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pPr>
            <a:r>
              <a:t>Data Encryption: </a:t>
            </a:r>
            <a:r>
              <a:rPr>
                <a:latin typeface="Poppins"/>
                <a:ea typeface="Poppins"/>
                <a:cs typeface="Poppins"/>
                <a:sym typeface="Poppins"/>
              </a:rPr>
              <a:t>Ensure sensitive user data is encrypted both at rest and in transit to maintain confidentiality.</a:t>
            </a:r>
          </a:p>
        </p:txBody>
      </p:sp>
      <p:sp>
        <p:nvSpPr>
          <p:cNvPr id="184" name="Freeform 46"/>
          <p:cNvSpPr/>
          <p:nvPr/>
        </p:nvSpPr>
        <p:spPr>
          <a:xfrm>
            <a:off x="181434" y="409568"/>
            <a:ext cx="2397491" cy="61913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92A2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Freeform 3"/>
          <p:cNvSpPr/>
          <p:nvPr/>
        </p:nvSpPr>
        <p:spPr>
          <a:xfrm rot="524141">
            <a:off x="-720571" y="-1702947"/>
            <a:ext cx="4544241" cy="5877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762" y="0"/>
                </a:moveTo>
                <a:lnTo>
                  <a:pt x="17838" y="0"/>
                </a:lnTo>
                <a:cubicBezTo>
                  <a:pt x="18836" y="0"/>
                  <a:pt x="19793" y="306"/>
                  <a:pt x="20498" y="852"/>
                </a:cubicBezTo>
                <a:cubicBezTo>
                  <a:pt x="21204" y="1397"/>
                  <a:pt x="21600" y="2137"/>
                  <a:pt x="21600" y="2908"/>
                </a:cubicBezTo>
                <a:lnTo>
                  <a:pt x="21600" y="18692"/>
                </a:lnTo>
                <a:cubicBezTo>
                  <a:pt x="21600" y="20298"/>
                  <a:pt x="19916" y="21600"/>
                  <a:pt x="17838" y="21600"/>
                </a:cubicBezTo>
                <a:lnTo>
                  <a:pt x="3762" y="21600"/>
                </a:lnTo>
                <a:cubicBezTo>
                  <a:pt x="1684" y="21600"/>
                  <a:pt x="0" y="20298"/>
                  <a:pt x="0" y="18692"/>
                </a:cubicBezTo>
                <a:lnTo>
                  <a:pt x="0" y="2908"/>
                </a:lnTo>
                <a:cubicBezTo>
                  <a:pt x="0" y="1302"/>
                  <a:pt x="1684" y="0"/>
                  <a:pt x="3762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7" name="Freeform 6"/>
          <p:cNvSpPr/>
          <p:nvPr/>
        </p:nvSpPr>
        <p:spPr>
          <a:xfrm rot="524141">
            <a:off x="13605760" y="7094791"/>
            <a:ext cx="7307079" cy="9451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339" y="0"/>
                </a:moveTo>
                <a:lnTo>
                  <a:pt x="19261" y="0"/>
                </a:lnTo>
                <a:cubicBezTo>
                  <a:pt x="19881" y="0"/>
                  <a:pt x="20476" y="191"/>
                  <a:pt x="20915" y="530"/>
                </a:cubicBezTo>
                <a:cubicBezTo>
                  <a:pt x="21354" y="869"/>
                  <a:pt x="21600" y="1329"/>
                  <a:pt x="21600" y="1809"/>
                </a:cubicBezTo>
                <a:lnTo>
                  <a:pt x="21600" y="19791"/>
                </a:lnTo>
                <a:cubicBezTo>
                  <a:pt x="21600" y="20271"/>
                  <a:pt x="21354" y="20731"/>
                  <a:pt x="20915" y="21070"/>
                </a:cubicBezTo>
                <a:cubicBezTo>
                  <a:pt x="20476" y="21409"/>
                  <a:pt x="19881" y="21600"/>
                  <a:pt x="19261" y="21600"/>
                </a:cubicBezTo>
                <a:lnTo>
                  <a:pt x="2339" y="21600"/>
                </a:lnTo>
                <a:cubicBezTo>
                  <a:pt x="1719" y="21600"/>
                  <a:pt x="1124" y="21409"/>
                  <a:pt x="685" y="21070"/>
                </a:cubicBezTo>
                <a:cubicBezTo>
                  <a:pt x="246" y="20731"/>
                  <a:pt x="0" y="20271"/>
                  <a:pt x="0" y="19791"/>
                </a:cubicBezTo>
                <a:lnTo>
                  <a:pt x="0" y="1809"/>
                </a:lnTo>
                <a:cubicBezTo>
                  <a:pt x="0" y="1329"/>
                  <a:pt x="246" y="869"/>
                  <a:pt x="685" y="530"/>
                </a:cubicBezTo>
                <a:cubicBezTo>
                  <a:pt x="1124" y="191"/>
                  <a:pt x="1719" y="0"/>
                  <a:pt x="2339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8" name="Freeform 9"/>
          <p:cNvSpPr/>
          <p:nvPr/>
        </p:nvSpPr>
        <p:spPr>
          <a:xfrm>
            <a:off x="12527186" y="2717572"/>
            <a:ext cx="5380957" cy="2646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98" y="0"/>
                </a:moveTo>
                <a:lnTo>
                  <a:pt x="21102" y="0"/>
                </a:lnTo>
                <a:cubicBezTo>
                  <a:pt x="21234" y="0"/>
                  <a:pt x="21361" y="107"/>
                  <a:pt x="21454" y="297"/>
                </a:cubicBezTo>
                <a:cubicBezTo>
                  <a:pt x="21547" y="487"/>
                  <a:pt x="21600" y="745"/>
                  <a:pt x="21600" y="1013"/>
                </a:cubicBezTo>
                <a:lnTo>
                  <a:pt x="21600" y="20587"/>
                </a:lnTo>
                <a:cubicBezTo>
                  <a:pt x="21600" y="21146"/>
                  <a:pt x="21377" y="21600"/>
                  <a:pt x="21102" y="21600"/>
                </a:cubicBezTo>
                <a:lnTo>
                  <a:pt x="498" y="21600"/>
                </a:lnTo>
                <a:cubicBezTo>
                  <a:pt x="366" y="21600"/>
                  <a:pt x="239" y="21493"/>
                  <a:pt x="146" y="21303"/>
                </a:cubicBezTo>
                <a:cubicBezTo>
                  <a:pt x="53" y="21113"/>
                  <a:pt x="0" y="20855"/>
                  <a:pt x="0" y="20587"/>
                </a:cubicBezTo>
                <a:lnTo>
                  <a:pt x="0" y="1013"/>
                </a:lnTo>
                <a:cubicBezTo>
                  <a:pt x="0" y="745"/>
                  <a:pt x="53" y="487"/>
                  <a:pt x="146" y="297"/>
                </a:cubicBezTo>
                <a:cubicBezTo>
                  <a:pt x="239" y="107"/>
                  <a:pt x="366" y="0"/>
                  <a:pt x="498" y="0"/>
                </a:cubicBezTo>
                <a:close/>
              </a:path>
            </a:pathLst>
          </a:custGeom>
          <a:solidFill>
            <a:srgbClr val="E4DCC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9" name="Freeform 12"/>
          <p:cNvSpPr/>
          <p:nvPr/>
        </p:nvSpPr>
        <p:spPr>
          <a:xfrm>
            <a:off x="6288995" y="4708193"/>
            <a:ext cx="6772266" cy="17875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15" y="0"/>
                </a:moveTo>
                <a:lnTo>
                  <a:pt x="21285" y="0"/>
                </a:lnTo>
                <a:cubicBezTo>
                  <a:pt x="21459" y="0"/>
                  <a:pt x="21600" y="534"/>
                  <a:pt x="21600" y="1192"/>
                </a:cubicBezTo>
                <a:lnTo>
                  <a:pt x="21600" y="20408"/>
                </a:lnTo>
                <a:cubicBezTo>
                  <a:pt x="21600" y="21066"/>
                  <a:pt x="21459" y="21600"/>
                  <a:pt x="21285" y="21600"/>
                </a:cubicBezTo>
                <a:lnTo>
                  <a:pt x="315" y="21600"/>
                </a:lnTo>
                <a:cubicBezTo>
                  <a:pt x="141" y="21600"/>
                  <a:pt x="0" y="21066"/>
                  <a:pt x="0" y="20408"/>
                </a:cubicBezTo>
                <a:lnTo>
                  <a:pt x="0" y="1192"/>
                </a:lnTo>
                <a:cubicBezTo>
                  <a:pt x="0" y="534"/>
                  <a:pt x="141" y="0"/>
                  <a:pt x="315" y="0"/>
                </a:cubicBezTo>
                <a:close/>
              </a:path>
            </a:pathLst>
          </a:custGeom>
          <a:solidFill>
            <a:srgbClr val="E4DCC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0" name="Freeform 15"/>
          <p:cNvSpPr/>
          <p:nvPr/>
        </p:nvSpPr>
        <p:spPr>
          <a:xfrm>
            <a:off x="6384656" y="6827977"/>
            <a:ext cx="6772266" cy="17875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15" y="0"/>
                </a:moveTo>
                <a:lnTo>
                  <a:pt x="21285" y="0"/>
                </a:lnTo>
                <a:cubicBezTo>
                  <a:pt x="21459" y="0"/>
                  <a:pt x="21600" y="534"/>
                  <a:pt x="21600" y="1192"/>
                </a:cubicBezTo>
                <a:lnTo>
                  <a:pt x="21600" y="20408"/>
                </a:lnTo>
                <a:cubicBezTo>
                  <a:pt x="21600" y="21066"/>
                  <a:pt x="21459" y="21600"/>
                  <a:pt x="21285" y="21600"/>
                </a:cubicBezTo>
                <a:lnTo>
                  <a:pt x="315" y="21600"/>
                </a:lnTo>
                <a:cubicBezTo>
                  <a:pt x="141" y="21600"/>
                  <a:pt x="0" y="21066"/>
                  <a:pt x="0" y="20408"/>
                </a:cubicBezTo>
                <a:lnTo>
                  <a:pt x="0" y="1192"/>
                </a:lnTo>
                <a:cubicBezTo>
                  <a:pt x="0" y="534"/>
                  <a:pt x="141" y="0"/>
                  <a:pt x="315" y="0"/>
                </a:cubicBezTo>
                <a:close/>
              </a:path>
            </a:pathLst>
          </a:custGeom>
          <a:solidFill>
            <a:srgbClr val="E4DCC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1" name="TextBox 17"/>
          <p:cNvSpPr txBox="1"/>
          <p:nvPr/>
        </p:nvSpPr>
        <p:spPr>
          <a:xfrm>
            <a:off x="1744916" y="1994584"/>
            <a:ext cx="6537918" cy="1028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8000"/>
              </a:lnSpc>
              <a:defRPr sz="7400">
                <a:solidFill>
                  <a:srgbClr val="E4DCCF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/>
            <a:r>
              <a:t>The Server’s</a:t>
            </a:r>
          </a:p>
        </p:txBody>
      </p:sp>
      <p:sp>
        <p:nvSpPr>
          <p:cNvPr id="192" name="TextBox 18"/>
          <p:cNvSpPr txBox="1"/>
          <p:nvPr/>
        </p:nvSpPr>
        <p:spPr>
          <a:xfrm>
            <a:off x="3636341" y="2959045"/>
            <a:ext cx="5813363" cy="102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8000"/>
              </a:lnSpc>
              <a:defRPr sz="7400">
                <a:solidFill>
                  <a:srgbClr val="606060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/>
            <a:r>
              <a:t>uses</a:t>
            </a:r>
          </a:p>
        </p:txBody>
      </p:sp>
      <p:grpSp>
        <p:nvGrpSpPr>
          <p:cNvPr id="202" name="Group 19"/>
          <p:cNvGrpSpPr/>
          <p:nvPr/>
        </p:nvGrpSpPr>
        <p:grpSpPr>
          <a:xfrm>
            <a:off x="227821" y="5045198"/>
            <a:ext cx="5002814" cy="9896500"/>
            <a:chOff x="0" y="0"/>
            <a:chExt cx="5002812" cy="9896499"/>
          </a:xfrm>
        </p:grpSpPr>
        <p:sp>
          <p:nvSpPr>
            <p:cNvPr id="193" name="Freeform 20"/>
            <p:cNvSpPr/>
            <p:nvPr/>
          </p:nvSpPr>
          <p:spPr>
            <a:xfrm>
              <a:off x="101850" y="48500"/>
              <a:ext cx="4799112" cy="9799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555" y="0"/>
                  </a:moveTo>
                  <a:lnTo>
                    <a:pt x="3045" y="0"/>
                  </a:lnTo>
                  <a:cubicBezTo>
                    <a:pt x="1364" y="0"/>
                    <a:pt x="0" y="668"/>
                    <a:pt x="0" y="1491"/>
                  </a:cubicBezTo>
                  <a:lnTo>
                    <a:pt x="0" y="20109"/>
                  </a:lnTo>
                  <a:cubicBezTo>
                    <a:pt x="0" y="20932"/>
                    <a:pt x="1364" y="21600"/>
                    <a:pt x="3045" y="21600"/>
                  </a:cubicBezTo>
                  <a:lnTo>
                    <a:pt x="18555" y="21600"/>
                  </a:lnTo>
                  <a:cubicBezTo>
                    <a:pt x="20236" y="21600"/>
                    <a:pt x="21600" y="20932"/>
                    <a:pt x="21600" y="20109"/>
                  </a:cubicBezTo>
                  <a:lnTo>
                    <a:pt x="21600" y="1491"/>
                  </a:lnTo>
                  <a:cubicBezTo>
                    <a:pt x="21600" y="668"/>
                    <a:pt x="20236" y="0"/>
                    <a:pt x="18555" y="0"/>
                  </a:cubicBezTo>
                  <a:close/>
                  <a:moveTo>
                    <a:pt x="13392" y="684"/>
                  </a:moveTo>
                  <a:cubicBezTo>
                    <a:pt x="13545" y="684"/>
                    <a:pt x="13665" y="743"/>
                    <a:pt x="13665" y="818"/>
                  </a:cubicBezTo>
                  <a:cubicBezTo>
                    <a:pt x="13665" y="893"/>
                    <a:pt x="13545" y="951"/>
                    <a:pt x="13392" y="951"/>
                  </a:cubicBezTo>
                  <a:cubicBezTo>
                    <a:pt x="13239" y="951"/>
                    <a:pt x="13119" y="893"/>
                    <a:pt x="13119" y="818"/>
                  </a:cubicBezTo>
                  <a:cubicBezTo>
                    <a:pt x="13119" y="743"/>
                    <a:pt x="13250" y="684"/>
                    <a:pt x="13392" y="684"/>
                  </a:cubicBezTo>
                  <a:close/>
                  <a:moveTo>
                    <a:pt x="9365" y="727"/>
                  </a:moveTo>
                  <a:lnTo>
                    <a:pt x="11984" y="727"/>
                  </a:lnTo>
                  <a:cubicBezTo>
                    <a:pt x="12082" y="727"/>
                    <a:pt x="12170" y="764"/>
                    <a:pt x="12170" y="818"/>
                  </a:cubicBezTo>
                  <a:cubicBezTo>
                    <a:pt x="12170" y="871"/>
                    <a:pt x="12082" y="909"/>
                    <a:pt x="11984" y="909"/>
                  </a:cubicBezTo>
                  <a:lnTo>
                    <a:pt x="9365" y="909"/>
                  </a:lnTo>
                  <a:cubicBezTo>
                    <a:pt x="9266" y="909"/>
                    <a:pt x="9179" y="871"/>
                    <a:pt x="9179" y="818"/>
                  </a:cubicBezTo>
                  <a:cubicBezTo>
                    <a:pt x="9179" y="764"/>
                    <a:pt x="9266" y="727"/>
                    <a:pt x="9365" y="727"/>
                  </a:cubicBezTo>
                  <a:close/>
                  <a:moveTo>
                    <a:pt x="20487" y="20194"/>
                  </a:moveTo>
                  <a:cubicBezTo>
                    <a:pt x="20487" y="20681"/>
                    <a:pt x="19679" y="21076"/>
                    <a:pt x="18686" y="21076"/>
                  </a:cubicBezTo>
                  <a:lnTo>
                    <a:pt x="2936" y="21076"/>
                  </a:lnTo>
                  <a:cubicBezTo>
                    <a:pt x="1943" y="21076"/>
                    <a:pt x="1135" y="20681"/>
                    <a:pt x="1135" y="20194"/>
                  </a:cubicBezTo>
                  <a:lnTo>
                    <a:pt x="1135" y="1433"/>
                  </a:lnTo>
                  <a:cubicBezTo>
                    <a:pt x="1135" y="946"/>
                    <a:pt x="1943" y="551"/>
                    <a:pt x="2936" y="551"/>
                  </a:cubicBezTo>
                  <a:lnTo>
                    <a:pt x="5283" y="551"/>
                  </a:lnTo>
                  <a:lnTo>
                    <a:pt x="5283" y="791"/>
                  </a:lnTo>
                  <a:cubicBezTo>
                    <a:pt x="5283" y="1064"/>
                    <a:pt x="5741" y="1288"/>
                    <a:pt x="6298" y="1288"/>
                  </a:cubicBezTo>
                  <a:lnTo>
                    <a:pt x="15324" y="1288"/>
                  </a:lnTo>
                  <a:cubicBezTo>
                    <a:pt x="15881" y="1288"/>
                    <a:pt x="16339" y="1064"/>
                    <a:pt x="16339" y="791"/>
                  </a:cubicBezTo>
                  <a:lnTo>
                    <a:pt x="16339" y="551"/>
                  </a:lnTo>
                  <a:lnTo>
                    <a:pt x="18675" y="551"/>
                  </a:lnTo>
                  <a:cubicBezTo>
                    <a:pt x="19668" y="551"/>
                    <a:pt x="20476" y="946"/>
                    <a:pt x="20476" y="1433"/>
                  </a:cubicBezTo>
                  <a:lnTo>
                    <a:pt x="20476" y="2019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4" name="Freeform 21"/>
            <p:cNvSpPr/>
            <p:nvPr/>
          </p:nvSpPr>
          <p:spPr>
            <a:xfrm>
              <a:off x="354052" y="298278"/>
              <a:ext cx="4297157" cy="9312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8" h="21600" fill="norm" stroke="1" extrusionOk="0">
                  <a:moveTo>
                    <a:pt x="19578" y="0"/>
                  </a:moveTo>
                  <a:lnTo>
                    <a:pt x="16971" y="0"/>
                  </a:lnTo>
                  <a:lnTo>
                    <a:pt x="16971" y="253"/>
                  </a:lnTo>
                  <a:cubicBezTo>
                    <a:pt x="16971" y="540"/>
                    <a:pt x="16459" y="776"/>
                    <a:pt x="15838" y="776"/>
                  </a:cubicBezTo>
                  <a:lnTo>
                    <a:pt x="5775" y="776"/>
                  </a:lnTo>
                  <a:cubicBezTo>
                    <a:pt x="5153" y="776"/>
                    <a:pt x="4642" y="540"/>
                    <a:pt x="4642" y="253"/>
                  </a:cubicBezTo>
                  <a:lnTo>
                    <a:pt x="4642" y="0"/>
                  </a:lnTo>
                  <a:lnTo>
                    <a:pt x="2010" y="0"/>
                  </a:lnTo>
                  <a:cubicBezTo>
                    <a:pt x="902" y="0"/>
                    <a:pt x="0" y="416"/>
                    <a:pt x="0" y="928"/>
                  </a:cubicBezTo>
                  <a:lnTo>
                    <a:pt x="0" y="20672"/>
                  </a:lnTo>
                  <a:cubicBezTo>
                    <a:pt x="0" y="21184"/>
                    <a:pt x="902" y="21600"/>
                    <a:pt x="2010" y="21600"/>
                  </a:cubicBezTo>
                  <a:lnTo>
                    <a:pt x="19578" y="21600"/>
                  </a:lnTo>
                  <a:cubicBezTo>
                    <a:pt x="20686" y="21600"/>
                    <a:pt x="21588" y="21184"/>
                    <a:pt x="21588" y="20672"/>
                  </a:cubicBezTo>
                  <a:lnTo>
                    <a:pt x="21588" y="928"/>
                  </a:lnTo>
                  <a:cubicBezTo>
                    <a:pt x="21600" y="416"/>
                    <a:pt x="20698" y="0"/>
                    <a:pt x="19578" y="0"/>
                  </a:cubicBezTo>
                  <a:close/>
                </a:path>
              </a:pathLst>
            </a:custGeom>
            <a:solidFill>
              <a:schemeClr val="accent1">
                <a:satOff val="-4409"/>
                <a:lumOff val="-10509"/>
              </a:scheme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5" name="Freeform 22"/>
            <p:cNvSpPr/>
            <p:nvPr/>
          </p:nvSpPr>
          <p:spPr>
            <a:xfrm>
              <a:off x="2141291" y="378303"/>
              <a:ext cx="664455" cy="82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60" y="0"/>
                  </a:moveTo>
                  <a:lnTo>
                    <a:pt x="1340" y="0"/>
                  </a:lnTo>
                  <a:cubicBezTo>
                    <a:pt x="631" y="0"/>
                    <a:pt x="0" y="4447"/>
                    <a:pt x="0" y="10800"/>
                  </a:cubicBezTo>
                  <a:cubicBezTo>
                    <a:pt x="0" y="17153"/>
                    <a:pt x="631" y="21600"/>
                    <a:pt x="1340" y="21600"/>
                  </a:cubicBezTo>
                  <a:lnTo>
                    <a:pt x="20260" y="21600"/>
                  </a:lnTo>
                  <a:cubicBezTo>
                    <a:pt x="20969" y="21600"/>
                    <a:pt x="21600" y="17153"/>
                    <a:pt x="21600" y="10800"/>
                  </a:cubicBezTo>
                  <a:cubicBezTo>
                    <a:pt x="21600" y="4447"/>
                    <a:pt x="20969" y="0"/>
                    <a:pt x="20260" y="0"/>
                  </a:cubicBezTo>
                  <a:close/>
                </a:path>
              </a:pathLst>
            </a:custGeom>
            <a:solidFill>
              <a:srgbClr val="6060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6" name="Freeform 23"/>
            <p:cNvSpPr/>
            <p:nvPr/>
          </p:nvSpPr>
          <p:spPr>
            <a:xfrm>
              <a:off x="3016450" y="358902"/>
              <a:ext cx="121796" cy="121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6" h="21566" fill="norm" stroke="1" extrusionOk="0">
                  <a:moveTo>
                    <a:pt x="10338" y="0"/>
                  </a:moveTo>
                  <a:cubicBezTo>
                    <a:pt x="6650" y="-17"/>
                    <a:pt x="3235" y="2034"/>
                    <a:pt x="1387" y="5378"/>
                  </a:cubicBezTo>
                  <a:cubicBezTo>
                    <a:pt x="-462" y="8721"/>
                    <a:pt x="-462" y="12845"/>
                    <a:pt x="1387" y="16188"/>
                  </a:cubicBezTo>
                  <a:cubicBezTo>
                    <a:pt x="3235" y="19532"/>
                    <a:pt x="6650" y="21583"/>
                    <a:pt x="10338" y="21566"/>
                  </a:cubicBezTo>
                  <a:cubicBezTo>
                    <a:pt x="14026" y="21583"/>
                    <a:pt x="17441" y="19532"/>
                    <a:pt x="19289" y="16188"/>
                  </a:cubicBezTo>
                  <a:cubicBezTo>
                    <a:pt x="21138" y="12845"/>
                    <a:pt x="21138" y="8721"/>
                    <a:pt x="19289" y="5378"/>
                  </a:cubicBezTo>
                  <a:cubicBezTo>
                    <a:pt x="17441" y="2034"/>
                    <a:pt x="14026" y="-17"/>
                    <a:pt x="10338" y="0"/>
                  </a:cubicBezTo>
                  <a:close/>
                </a:path>
              </a:pathLst>
            </a:custGeom>
            <a:solidFill>
              <a:srgbClr val="6060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7" name="Freeform 24"/>
            <p:cNvSpPr/>
            <p:nvPr/>
          </p:nvSpPr>
          <p:spPr>
            <a:xfrm>
              <a:off x="0" y="1309509"/>
              <a:ext cx="53351" cy="407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lnTo>
                    <a:pt x="0" y="18771"/>
                  </a:lnTo>
                  <a:cubicBezTo>
                    <a:pt x="0" y="20314"/>
                    <a:pt x="9818" y="21600"/>
                    <a:pt x="21600" y="21600"/>
                  </a:cubicBezTo>
                  <a:lnTo>
                    <a:pt x="21600" y="0"/>
                  </a:lnTo>
                  <a:cubicBezTo>
                    <a:pt x="9818" y="0"/>
                    <a:pt x="0" y="1157"/>
                    <a:pt x="0" y="2700"/>
                  </a:cubicBezTo>
                  <a:close/>
                </a:path>
              </a:pathLst>
            </a:custGeom>
            <a:solidFill>
              <a:srgbClr val="B8B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8" name="Freeform 25"/>
            <p:cNvSpPr/>
            <p:nvPr/>
          </p:nvSpPr>
          <p:spPr>
            <a:xfrm>
              <a:off x="0" y="2020040"/>
              <a:ext cx="53351" cy="734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97"/>
                  </a:moveTo>
                  <a:lnTo>
                    <a:pt x="0" y="20032"/>
                  </a:lnTo>
                  <a:cubicBezTo>
                    <a:pt x="0" y="20887"/>
                    <a:pt x="9818" y="21600"/>
                    <a:pt x="21600" y="21600"/>
                  </a:cubicBezTo>
                  <a:lnTo>
                    <a:pt x="21600" y="0"/>
                  </a:lnTo>
                  <a:cubicBezTo>
                    <a:pt x="9818" y="0"/>
                    <a:pt x="0" y="642"/>
                    <a:pt x="0" y="1497"/>
                  </a:cubicBezTo>
                  <a:close/>
                </a:path>
              </a:pathLst>
            </a:custGeom>
            <a:solidFill>
              <a:srgbClr val="B8B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9" name="Freeform 26"/>
            <p:cNvSpPr/>
            <p:nvPr/>
          </p:nvSpPr>
          <p:spPr>
            <a:xfrm>
              <a:off x="0" y="2914872"/>
              <a:ext cx="53351" cy="737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563"/>
                  </a:moveTo>
                  <a:lnTo>
                    <a:pt x="0" y="20037"/>
                  </a:lnTo>
                  <a:cubicBezTo>
                    <a:pt x="0" y="20889"/>
                    <a:pt x="9818" y="21600"/>
                    <a:pt x="21600" y="21600"/>
                  </a:cubicBezTo>
                  <a:lnTo>
                    <a:pt x="21600" y="0"/>
                  </a:lnTo>
                  <a:cubicBezTo>
                    <a:pt x="9818" y="0"/>
                    <a:pt x="0" y="711"/>
                    <a:pt x="0" y="1563"/>
                  </a:cubicBezTo>
                  <a:close/>
                </a:path>
              </a:pathLst>
            </a:custGeom>
            <a:solidFill>
              <a:srgbClr val="B8B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0" name="Freeform 27"/>
            <p:cNvSpPr/>
            <p:nvPr/>
          </p:nvSpPr>
          <p:spPr>
            <a:xfrm>
              <a:off x="4949461" y="2262542"/>
              <a:ext cx="53352" cy="1180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cubicBezTo>
                    <a:pt x="11782" y="21600"/>
                    <a:pt x="21600" y="21156"/>
                    <a:pt x="21600" y="20624"/>
                  </a:cubicBezTo>
                  <a:lnTo>
                    <a:pt x="21600" y="976"/>
                  </a:lnTo>
                  <a:cubicBezTo>
                    <a:pt x="21600" y="444"/>
                    <a:pt x="11782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1" name="Freeform 28"/>
            <p:cNvSpPr/>
            <p:nvPr/>
          </p:nvSpPr>
          <p:spPr>
            <a:xfrm>
              <a:off x="53350" y="0"/>
              <a:ext cx="4896112" cy="9896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938"/>
                  </a:moveTo>
                  <a:lnTo>
                    <a:pt x="21600" y="1583"/>
                  </a:lnTo>
                  <a:cubicBezTo>
                    <a:pt x="21600" y="1471"/>
                    <a:pt x="21579" y="1366"/>
                    <a:pt x="21536" y="1265"/>
                  </a:cubicBezTo>
                  <a:cubicBezTo>
                    <a:pt x="21514" y="1212"/>
                    <a:pt x="21493" y="1164"/>
                    <a:pt x="21461" y="1111"/>
                  </a:cubicBezTo>
                  <a:cubicBezTo>
                    <a:pt x="21418" y="1037"/>
                    <a:pt x="21354" y="963"/>
                    <a:pt x="21290" y="894"/>
                  </a:cubicBezTo>
                  <a:cubicBezTo>
                    <a:pt x="21247" y="847"/>
                    <a:pt x="21193" y="805"/>
                    <a:pt x="21140" y="762"/>
                  </a:cubicBezTo>
                  <a:cubicBezTo>
                    <a:pt x="21086" y="720"/>
                    <a:pt x="21033" y="677"/>
                    <a:pt x="20969" y="635"/>
                  </a:cubicBezTo>
                  <a:cubicBezTo>
                    <a:pt x="20873" y="572"/>
                    <a:pt x="20776" y="519"/>
                    <a:pt x="20669" y="460"/>
                  </a:cubicBezTo>
                  <a:cubicBezTo>
                    <a:pt x="20594" y="423"/>
                    <a:pt x="20519" y="392"/>
                    <a:pt x="20445" y="360"/>
                  </a:cubicBezTo>
                  <a:cubicBezTo>
                    <a:pt x="19888" y="132"/>
                    <a:pt x="19182" y="0"/>
                    <a:pt x="18412" y="0"/>
                  </a:cubicBezTo>
                  <a:lnTo>
                    <a:pt x="3199" y="0"/>
                  </a:lnTo>
                  <a:cubicBezTo>
                    <a:pt x="2429" y="0"/>
                    <a:pt x="1712" y="138"/>
                    <a:pt x="1166" y="360"/>
                  </a:cubicBezTo>
                  <a:cubicBezTo>
                    <a:pt x="1091" y="392"/>
                    <a:pt x="1016" y="429"/>
                    <a:pt x="941" y="460"/>
                  </a:cubicBezTo>
                  <a:cubicBezTo>
                    <a:pt x="834" y="513"/>
                    <a:pt x="727" y="572"/>
                    <a:pt x="642" y="635"/>
                  </a:cubicBezTo>
                  <a:cubicBezTo>
                    <a:pt x="578" y="677"/>
                    <a:pt x="524" y="720"/>
                    <a:pt x="471" y="762"/>
                  </a:cubicBezTo>
                  <a:cubicBezTo>
                    <a:pt x="417" y="805"/>
                    <a:pt x="364" y="852"/>
                    <a:pt x="321" y="894"/>
                  </a:cubicBezTo>
                  <a:cubicBezTo>
                    <a:pt x="246" y="969"/>
                    <a:pt x="193" y="1037"/>
                    <a:pt x="139" y="1111"/>
                  </a:cubicBezTo>
                  <a:cubicBezTo>
                    <a:pt x="107" y="1164"/>
                    <a:pt x="86" y="1212"/>
                    <a:pt x="64" y="1265"/>
                  </a:cubicBezTo>
                  <a:cubicBezTo>
                    <a:pt x="21" y="1366"/>
                    <a:pt x="0" y="1477"/>
                    <a:pt x="0" y="1583"/>
                  </a:cubicBezTo>
                  <a:lnTo>
                    <a:pt x="0" y="20017"/>
                  </a:lnTo>
                  <a:cubicBezTo>
                    <a:pt x="0" y="20891"/>
                    <a:pt x="1434" y="21600"/>
                    <a:pt x="3199" y="21600"/>
                  </a:cubicBezTo>
                  <a:lnTo>
                    <a:pt x="18401" y="21600"/>
                  </a:lnTo>
                  <a:cubicBezTo>
                    <a:pt x="20166" y="21600"/>
                    <a:pt x="21600" y="20891"/>
                    <a:pt x="21600" y="20017"/>
                  </a:cubicBezTo>
                  <a:lnTo>
                    <a:pt x="21600" y="4938"/>
                  </a:lnTo>
                  <a:close/>
                  <a:moveTo>
                    <a:pt x="21386" y="4938"/>
                  </a:moveTo>
                  <a:lnTo>
                    <a:pt x="21386" y="20023"/>
                  </a:lnTo>
                  <a:cubicBezTo>
                    <a:pt x="21386" y="20838"/>
                    <a:pt x="20049" y="21499"/>
                    <a:pt x="18401" y="21499"/>
                  </a:cubicBezTo>
                  <a:lnTo>
                    <a:pt x="3199" y="21499"/>
                  </a:lnTo>
                  <a:cubicBezTo>
                    <a:pt x="1551" y="21499"/>
                    <a:pt x="214" y="20838"/>
                    <a:pt x="214" y="20023"/>
                  </a:cubicBezTo>
                  <a:lnTo>
                    <a:pt x="214" y="1588"/>
                  </a:lnTo>
                  <a:cubicBezTo>
                    <a:pt x="214" y="767"/>
                    <a:pt x="1551" y="106"/>
                    <a:pt x="3199" y="106"/>
                  </a:cubicBezTo>
                  <a:lnTo>
                    <a:pt x="18401" y="106"/>
                  </a:lnTo>
                  <a:cubicBezTo>
                    <a:pt x="20049" y="106"/>
                    <a:pt x="21386" y="767"/>
                    <a:pt x="21386" y="1583"/>
                  </a:cubicBezTo>
                  <a:lnTo>
                    <a:pt x="21386" y="4938"/>
                  </a:lnTo>
                  <a:close/>
                </a:path>
              </a:pathLst>
            </a:custGeom>
            <a:solidFill>
              <a:srgbClr val="E9E9E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03" name="Freeform 29"/>
          <p:cNvSpPr/>
          <p:nvPr/>
        </p:nvSpPr>
        <p:spPr>
          <a:xfrm>
            <a:off x="1836863" y="6388672"/>
            <a:ext cx="1784732" cy="198028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4" name="TextBox 30"/>
          <p:cNvSpPr txBox="1"/>
          <p:nvPr/>
        </p:nvSpPr>
        <p:spPr>
          <a:xfrm>
            <a:off x="1318388" y="8697796"/>
            <a:ext cx="2821681" cy="425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300"/>
              </a:lnSpc>
              <a:defRPr sz="3100">
                <a:solidFill>
                  <a:srgbClr val="2B3452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/>
            <a:r>
              <a:t>Minterate</a:t>
            </a:r>
          </a:p>
        </p:txBody>
      </p:sp>
      <p:sp>
        <p:nvSpPr>
          <p:cNvPr id="205" name="TextBox 31"/>
          <p:cNvSpPr txBox="1"/>
          <p:nvPr/>
        </p:nvSpPr>
        <p:spPr>
          <a:xfrm>
            <a:off x="1837876" y="9166235"/>
            <a:ext cx="1782704" cy="245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900"/>
              </a:lnSpc>
              <a:defRPr>
                <a:solidFill>
                  <a:srgbClr val="545D75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Payment App</a:t>
            </a:r>
          </a:p>
        </p:txBody>
      </p:sp>
      <p:sp>
        <p:nvSpPr>
          <p:cNvPr id="206" name="TextBox 32"/>
          <p:cNvSpPr txBox="1"/>
          <p:nvPr/>
        </p:nvSpPr>
        <p:spPr>
          <a:xfrm>
            <a:off x="12712453" y="2858139"/>
            <a:ext cx="4977853" cy="337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393939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Express.js for Server-Side Routing</a:t>
            </a:r>
          </a:p>
        </p:txBody>
      </p:sp>
      <p:sp>
        <p:nvSpPr>
          <p:cNvPr id="207" name="TextBox 33"/>
          <p:cNvSpPr txBox="1"/>
          <p:nvPr/>
        </p:nvSpPr>
        <p:spPr>
          <a:xfrm>
            <a:off x="6474262" y="4775908"/>
            <a:ext cx="6029048" cy="337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393939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Authentication and Authorization</a:t>
            </a:r>
          </a:p>
        </p:txBody>
      </p:sp>
      <p:sp>
        <p:nvSpPr>
          <p:cNvPr id="208" name="TextBox 34"/>
          <p:cNvSpPr txBox="1"/>
          <p:nvPr/>
        </p:nvSpPr>
        <p:spPr>
          <a:xfrm>
            <a:off x="6614894" y="6894652"/>
            <a:ext cx="5654825" cy="337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393939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Data Processing and Storage</a:t>
            </a:r>
          </a:p>
        </p:txBody>
      </p:sp>
      <p:sp>
        <p:nvSpPr>
          <p:cNvPr id="209" name="TextBox 36"/>
          <p:cNvSpPr txBox="1"/>
          <p:nvPr/>
        </p:nvSpPr>
        <p:spPr>
          <a:xfrm>
            <a:off x="6371704" y="5160083"/>
            <a:ext cx="6414346" cy="121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67029" indent="-183514">
              <a:lnSpc>
                <a:spcPts val="1900"/>
              </a:lnSpc>
              <a:buSzPct val="100000"/>
              <a:buFont typeface="Arial"/>
              <a:buChar char="•"/>
              <a:defRPr sz="1600">
                <a:solidFill>
                  <a:srgbClr val="393939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t>Implement user authentication using Firebase Authentication or custom authentication solutions.</a:t>
            </a:r>
          </a:p>
          <a:p>
            <a:pPr lvl="1" marL="367029" indent="-183514">
              <a:lnSpc>
                <a:spcPts val="1900"/>
              </a:lnSpc>
              <a:buSzPct val="100000"/>
              <a:buFont typeface="Arial"/>
              <a:buChar char="•"/>
              <a:defRPr sz="1600">
                <a:solidFill>
                  <a:srgbClr val="393939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t>Verify user identity and manage user sessions to restrict access to certain features or resources.</a:t>
            </a:r>
          </a:p>
        </p:txBody>
      </p:sp>
      <p:sp>
        <p:nvSpPr>
          <p:cNvPr id="210" name="TextBox 37"/>
          <p:cNvSpPr txBox="1"/>
          <p:nvPr/>
        </p:nvSpPr>
        <p:spPr>
          <a:xfrm>
            <a:off x="6476138" y="7296509"/>
            <a:ext cx="6680784" cy="121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67029" indent="-183514">
              <a:lnSpc>
                <a:spcPts val="1900"/>
              </a:lnSpc>
              <a:buSzPct val="100000"/>
              <a:buFont typeface="Arial"/>
              <a:buChar char="•"/>
              <a:defRPr sz="1600">
                <a:solidFill>
                  <a:srgbClr val="393939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t>Using Firestore SDK to interact with Firestore database for storing and retrieving data.</a:t>
            </a:r>
          </a:p>
          <a:p>
            <a:pPr lvl="1" marL="367029" indent="-183514">
              <a:lnSpc>
                <a:spcPts val="1900"/>
              </a:lnSpc>
              <a:buSzPct val="100000"/>
              <a:buFont typeface="Arial"/>
              <a:buChar char="•"/>
              <a:defRPr sz="1600">
                <a:solidFill>
                  <a:srgbClr val="393939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t>Implement CRUD operations (Create, Read, Update, Delete) to manage user data, application settings, transaction records, etc.</a:t>
            </a:r>
          </a:p>
        </p:txBody>
      </p:sp>
      <p:sp>
        <p:nvSpPr>
          <p:cNvPr id="211" name="Freeform 39"/>
          <p:cNvSpPr/>
          <p:nvPr/>
        </p:nvSpPr>
        <p:spPr>
          <a:xfrm>
            <a:off x="10334459" y="8428469"/>
            <a:ext cx="6772266" cy="17875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15" y="0"/>
                </a:moveTo>
                <a:lnTo>
                  <a:pt x="21285" y="0"/>
                </a:lnTo>
                <a:cubicBezTo>
                  <a:pt x="21459" y="0"/>
                  <a:pt x="21600" y="534"/>
                  <a:pt x="21600" y="1192"/>
                </a:cubicBezTo>
                <a:lnTo>
                  <a:pt x="21600" y="20408"/>
                </a:lnTo>
                <a:cubicBezTo>
                  <a:pt x="21600" y="21066"/>
                  <a:pt x="21459" y="21600"/>
                  <a:pt x="21285" y="21600"/>
                </a:cubicBezTo>
                <a:lnTo>
                  <a:pt x="315" y="21600"/>
                </a:lnTo>
                <a:cubicBezTo>
                  <a:pt x="141" y="21600"/>
                  <a:pt x="0" y="21066"/>
                  <a:pt x="0" y="20408"/>
                </a:cubicBezTo>
                <a:lnTo>
                  <a:pt x="0" y="1192"/>
                </a:lnTo>
                <a:cubicBezTo>
                  <a:pt x="0" y="534"/>
                  <a:pt x="141" y="0"/>
                  <a:pt x="315" y="0"/>
                </a:cubicBezTo>
                <a:close/>
              </a:path>
            </a:pathLst>
          </a:custGeom>
          <a:solidFill>
            <a:srgbClr val="E4DCC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2" name="TextBox 41"/>
          <p:cNvSpPr txBox="1"/>
          <p:nvPr/>
        </p:nvSpPr>
        <p:spPr>
          <a:xfrm>
            <a:off x="10613607" y="8590394"/>
            <a:ext cx="5086629" cy="337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393939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Error Handling and Logging</a:t>
            </a:r>
          </a:p>
        </p:txBody>
      </p:sp>
      <p:sp>
        <p:nvSpPr>
          <p:cNvPr id="213" name="TextBox 42"/>
          <p:cNvSpPr txBox="1"/>
          <p:nvPr/>
        </p:nvSpPr>
        <p:spPr>
          <a:xfrm>
            <a:off x="10449586" y="9005228"/>
            <a:ext cx="7021336" cy="121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67029" indent="-183514">
              <a:lnSpc>
                <a:spcPts val="1900"/>
              </a:lnSpc>
              <a:buSzPct val="100000"/>
              <a:buFont typeface="Arial"/>
              <a:buChar char="•"/>
              <a:defRPr sz="1600">
                <a:solidFill>
                  <a:srgbClr val="393939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t>Implement error handling middleware to catch and handle errors gracefully.</a:t>
            </a:r>
          </a:p>
          <a:p>
            <a:pPr lvl="1" marL="367029" indent="-183514">
              <a:lnSpc>
                <a:spcPts val="1900"/>
              </a:lnSpc>
              <a:buSzPct val="100000"/>
              <a:buFont typeface="Arial"/>
              <a:buChar char="•"/>
              <a:defRPr sz="1600">
                <a:solidFill>
                  <a:srgbClr val="393939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t>Log relevant information about requests, responses, and system events for troubleshooting and monitoring purposes.</a:t>
            </a:r>
          </a:p>
        </p:txBody>
      </p:sp>
      <p:sp>
        <p:nvSpPr>
          <p:cNvPr id="214" name="Freeform 44"/>
          <p:cNvSpPr/>
          <p:nvPr/>
        </p:nvSpPr>
        <p:spPr>
          <a:xfrm>
            <a:off x="12993907" y="6020930"/>
            <a:ext cx="4977853" cy="2084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82" y="0"/>
                </a:moveTo>
                <a:lnTo>
                  <a:pt x="21018" y="0"/>
                </a:lnTo>
                <a:cubicBezTo>
                  <a:pt x="21339" y="0"/>
                  <a:pt x="21600" y="623"/>
                  <a:pt x="21600" y="1391"/>
                </a:cubicBezTo>
                <a:lnTo>
                  <a:pt x="21600" y="20209"/>
                </a:lnTo>
                <a:cubicBezTo>
                  <a:pt x="21600" y="20977"/>
                  <a:pt x="21339" y="21600"/>
                  <a:pt x="21018" y="21600"/>
                </a:cubicBezTo>
                <a:lnTo>
                  <a:pt x="582" y="21600"/>
                </a:lnTo>
                <a:cubicBezTo>
                  <a:pt x="261" y="21600"/>
                  <a:pt x="0" y="20977"/>
                  <a:pt x="0" y="20209"/>
                </a:cubicBezTo>
                <a:lnTo>
                  <a:pt x="0" y="1391"/>
                </a:lnTo>
                <a:cubicBezTo>
                  <a:pt x="0" y="623"/>
                  <a:pt x="261" y="0"/>
                  <a:pt x="582" y="0"/>
                </a:cubicBezTo>
                <a:close/>
              </a:path>
            </a:pathLst>
          </a:custGeom>
          <a:solidFill>
            <a:srgbClr val="E4DCC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5" name="TextBox 46"/>
          <p:cNvSpPr txBox="1"/>
          <p:nvPr/>
        </p:nvSpPr>
        <p:spPr>
          <a:xfrm>
            <a:off x="13240227" y="6211664"/>
            <a:ext cx="5086629" cy="337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393939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Real-Time Communication</a:t>
            </a:r>
          </a:p>
        </p:txBody>
      </p:sp>
      <p:sp>
        <p:nvSpPr>
          <p:cNvPr id="216" name="TextBox 47"/>
          <p:cNvSpPr txBox="1"/>
          <p:nvPr/>
        </p:nvSpPr>
        <p:spPr>
          <a:xfrm>
            <a:off x="13148230" y="6691089"/>
            <a:ext cx="3074210" cy="121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67029" indent="-183514">
              <a:lnSpc>
                <a:spcPts val="1900"/>
              </a:lnSpc>
              <a:buSzPct val="100000"/>
              <a:buFont typeface="Arial"/>
              <a:buChar char="•"/>
              <a:defRPr sz="1600">
                <a:solidFill>
                  <a:srgbClr val="393939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t>Using Firestore's real-time capabilities (Firestore listeners) to enable real-time updates to data.</a:t>
            </a:r>
          </a:p>
        </p:txBody>
      </p:sp>
      <p:sp>
        <p:nvSpPr>
          <p:cNvPr id="217" name="Freeform 48"/>
          <p:cNvSpPr/>
          <p:nvPr/>
        </p:nvSpPr>
        <p:spPr>
          <a:xfrm>
            <a:off x="227821" y="409568"/>
            <a:ext cx="2397491" cy="6191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8" name="Freeform 9"/>
          <p:cNvSpPr/>
          <p:nvPr/>
        </p:nvSpPr>
        <p:spPr>
          <a:xfrm>
            <a:off x="7423944" y="2007554"/>
            <a:ext cx="5124056" cy="2038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98" y="0"/>
                </a:moveTo>
                <a:lnTo>
                  <a:pt x="21102" y="0"/>
                </a:lnTo>
                <a:cubicBezTo>
                  <a:pt x="21234" y="0"/>
                  <a:pt x="21361" y="107"/>
                  <a:pt x="21454" y="297"/>
                </a:cubicBezTo>
                <a:cubicBezTo>
                  <a:pt x="21547" y="487"/>
                  <a:pt x="21600" y="745"/>
                  <a:pt x="21600" y="1013"/>
                </a:cubicBezTo>
                <a:lnTo>
                  <a:pt x="21600" y="20587"/>
                </a:lnTo>
                <a:cubicBezTo>
                  <a:pt x="21600" y="21146"/>
                  <a:pt x="21377" y="21600"/>
                  <a:pt x="21102" y="21600"/>
                </a:cubicBezTo>
                <a:lnTo>
                  <a:pt x="498" y="21600"/>
                </a:lnTo>
                <a:cubicBezTo>
                  <a:pt x="366" y="21600"/>
                  <a:pt x="239" y="21493"/>
                  <a:pt x="146" y="21303"/>
                </a:cubicBezTo>
                <a:cubicBezTo>
                  <a:pt x="53" y="21113"/>
                  <a:pt x="0" y="20855"/>
                  <a:pt x="0" y="20587"/>
                </a:cubicBezTo>
                <a:lnTo>
                  <a:pt x="0" y="1013"/>
                </a:lnTo>
                <a:cubicBezTo>
                  <a:pt x="0" y="745"/>
                  <a:pt x="53" y="487"/>
                  <a:pt x="146" y="297"/>
                </a:cubicBezTo>
                <a:cubicBezTo>
                  <a:pt x="239" y="107"/>
                  <a:pt x="366" y="0"/>
                  <a:pt x="498" y="0"/>
                </a:cubicBezTo>
                <a:close/>
              </a:path>
            </a:pathLst>
          </a:custGeom>
          <a:solidFill>
            <a:srgbClr val="E4DCC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9" name="TextBox 32"/>
          <p:cNvSpPr txBox="1"/>
          <p:nvPr/>
        </p:nvSpPr>
        <p:spPr>
          <a:xfrm>
            <a:off x="7788235" y="2309275"/>
            <a:ext cx="2955094" cy="337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393939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Retrofit</a:t>
            </a:r>
          </a:p>
        </p:txBody>
      </p:sp>
      <p:sp>
        <p:nvSpPr>
          <p:cNvPr id="220" name="TextBox 35"/>
          <p:cNvSpPr txBox="1"/>
          <p:nvPr/>
        </p:nvSpPr>
        <p:spPr>
          <a:xfrm>
            <a:off x="7529140" y="2769553"/>
            <a:ext cx="4600684" cy="1276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73597" indent="-186799">
              <a:lnSpc>
                <a:spcPts val="2000"/>
              </a:lnSpc>
              <a:buSzPct val="100000"/>
              <a:buFont typeface="Arial"/>
              <a:buChar char="•"/>
              <a:defRPr sz="1700">
                <a:solidFill>
                  <a:srgbClr val="393939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t>Retrofit offers a streamlined approach to handling HTTP requests in Android, providing a clean, type-safe interface for defining API endpoints.</a:t>
            </a:r>
          </a:p>
        </p:txBody>
      </p:sp>
      <p:sp>
        <p:nvSpPr>
          <p:cNvPr id="221" name="TextBox 35"/>
          <p:cNvSpPr txBox="1"/>
          <p:nvPr/>
        </p:nvSpPr>
        <p:spPr>
          <a:xfrm>
            <a:off x="12488608" y="3402752"/>
            <a:ext cx="4600684" cy="1268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73597" indent="-186799">
              <a:lnSpc>
                <a:spcPts val="2000"/>
              </a:lnSpc>
              <a:buSzPct val="100000"/>
              <a:buFont typeface="Arial"/>
              <a:buChar char="•"/>
              <a:defRPr sz="1700">
                <a:solidFill>
                  <a:srgbClr val="393939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t>Utilize Express.js to define server routes, ensuring efficient handling of incoming HTTP requests and facilitating smooth communication between client and server components.</a:t>
            </a:r>
          </a:p>
        </p:txBody>
      </p:sp>
      <p:sp>
        <p:nvSpPr>
          <p:cNvPr id="222" name="Freeform 9"/>
          <p:cNvSpPr/>
          <p:nvPr/>
        </p:nvSpPr>
        <p:spPr>
          <a:xfrm>
            <a:off x="12369029" y="360151"/>
            <a:ext cx="5124056" cy="2038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98" y="0"/>
                </a:moveTo>
                <a:lnTo>
                  <a:pt x="21102" y="0"/>
                </a:lnTo>
                <a:cubicBezTo>
                  <a:pt x="21234" y="0"/>
                  <a:pt x="21361" y="107"/>
                  <a:pt x="21454" y="297"/>
                </a:cubicBezTo>
                <a:cubicBezTo>
                  <a:pt x="21547" y="487"/>
                  <a:pt x="21600" y="745"/>
                  <a:pt x="21600" y="1013"/>
                </a:cubicBezTo>
                <a:lnTo>
                  <a:pt x="21600" y="20587"/>
                </a:lnTo>
                <a:cubicBezTo>
                  <a:pt x="21600" y="21146"/>
                  <a:pt x="21377" y="21600"/>
                  <a:pt x="21102" y="21600"/>
                </a:cubicBezTo>
                <a:lnTo>
                  <a:pt x="498" y="21600"/>
                </a:lnTo>
                <a:cubicBezTo>
                  <a:pt x="366" y="21600"/>
                  <a:pt x="239" y="21493"/>
                  <a:pt x="146" y="21303"/>
                </a:cubicBezTo>
                <a:cubicBezTo>
                  <a:pt x="53" y="21113"/>
                  <a:pt x="0" y="20855"/>
                  <a:pt x="0" y="20587"/>
                </a:cubicBezTo>
                <a:lnTo>
                  <a:pt x="0" y="1013"/>
                </a:lnTo>
                <a:cubicBezTo>
                  <a:pt x="0" y="745"/>
                  <a:pt x="53" y="487"/>
                  <a:pt x="146" y="297"/>
                </a:cubicBezTo>
                <a:cubicBezTo>
                  <a:pt x="239" y="107"/>
                  <a:pt x="366" y="0"/>
                  <a:pt x="498" y="0"/>
                </a:cubicBezTo>
                <a:close/>
              </a:path>
            </a:pathLst>
          </a:custGeom>
          <a:solidFill>
            <a:srgbClr val="E4DCC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3" name="TextBox 32"/>
          <p:cNvSpPr txBox="1"/>
          <p:nvPr/>
        </p:nvSpPr>
        <p:spPr>
          <a:xfrm>
            <a:off x="12442130" y="550544"/>
            <a:ext cx="4977853" cy="337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393939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External API Integration:</a:t>
            </a:r>
          </a:p>
        </p:txBody>
      </p:sp>
      <p:sp>
        <p:nvSpPr>
          <p:cNvPr id="224" name="TextBox 35"/>
          <p:cNvSpPr txBox="1"/>
          <p:nvPr/>
        </p:nvSpPr>
        <p:spPr>
          <a:xfrm>
            <a:off x="12488608" y="1040429"/>
            <a:ext cx="4600684" cy="1014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73597" indent="-186799">
              <a:lnSpc>
                <a:spcPts val="2000"/>
              </a:lnSpc>
              <a:buSzPct val="100000"/>
              <a:buFont typeface="Arial"/>
              <a:buChar char="•"/>
              <a:defRPr sz="1700">
                <a:solidFill>
                  <a:srgbClr val="393939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t>Integrate the CurrencyLayer API for seamless currency exchange, enabling users to convert between currencies effortlessly with real-time exchange rates.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92A2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Freeform 3"/>
          <p:cNvSpPr/>
          <p:nvPr/>
        </p:nvSpPr>
        <p:spPr>
          <a:xfrm rot="524141">
            <a:off x="-720571" y="-1702947"/>
            <a:ext cx="4544241" cy="5877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762" y="0"/>
                </a:moveTo>
                <a:lnTo>
                  <a:pt x="17838" y="0"/>
                </a:lnTo>
                <a:cubicBezTo>
                  <a:pt x="18836" y="0"/>
                  <a:pt x="19793" y="306"/>
                  <a:pt x="20498" y="852"/>
                </a:cubicBezTo>
                <a:cubicBezTo>
                  <a:pt x="21204" y="1397"/>
                  <a:pt x="21600" y="2137"/>
                  <a:pt x="21600" y="2908"/>
                </a:cubicBezTo>
                <a:lnTo>
                  <a:pt x="21600" y="18692"/>
                </a:lnTo>
                <a:cubicBezTo>
                  <a:pt x="21600" y="20298"/>
                  <a:pt x="19916" y="21600"/>
                  <a:pt x="17838" y="21600"/>
                </a:cubicBezTo>
                <a:lnTo>
                  <a:pt x="3762" y="21600"/>
                </a:lnTo>
                <a:cubicBezTo>
                  <a:pt x="1684" y="21600"/>
                  <a:pt x="0" y="20298"/>
                  <a:pt x="0" y="18692"/>
                </a:cubicBezTo>
                <a:lnTo>
                  <a:pt x="0" y="2908"/>
                </a:lnTo>
                <a:cubicBezTo>
                  <a:pt x="0" y="1302"/>
                  <a:pt x="1684" y="0"/>
                  <a:pt x="3762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7" name="TextBox 13"/>
          <p:cNvSpPr txBox="1"/>
          <p:nvPr/>
        </p:nvSpPr>
        <p:spPr>
          <a:xfrm>
            <a:off x="2850389" y="5227751"/>
            <a:ext cx="13924807" cy="112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8000"/>
              </a:lnSpc>
              <a:defRPr b="1" sz="10700">
                <a:solidFill>
                  <a:srgbClr val="E4DCCF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/>
            <a:r>
              <a:t>Application Screens</a:t>
            </a:r>
          </a:p>
        </p:txBody>
      </p:sp>
      <p:sp>
        <p:nvSpPr>
          <p:cNvPr id="228" name="Freeform 15"/>
          <p:cNvSpPr/>
          <p:nvPr/>
        </p:nvSpPr>
        <p:spPr>
          <a:xfrm>
            <a:off x="244737" y="541544"/>
            <a:ext cx="2397491" cy="61913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92A2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Freeform 3"/>
          <p:cNvSpPr/>
          <p:nvPr/>
        </p:nvSpPr>
        <p:spPr>
          <a:xfrm rot="524141">
            <a:off x="-720571" y="-1702947"/>
            <a:ext cx="4544241" cy="5877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762" y="0"/>
                </a:moveTo>
                <a:lnTo>
                  <a:pt x="17838" y="0"/>
                </a:lnTo>
                <a:cubicBezTo>
                  <a:pt x="18836" y="0"/>
                  <a:pt x="19793" y="306"/>
                  <a:pt x="20498" y="852"/>
                </a:cubicBezTo>
                <a:cubicBezTo>
                  <a:pt x="21204" y="1397"/>
                  <a:pt x="21600" y="2137"/>
                  <a:pt x="21600" y="2908"/>
                </a:cubicBezTo>
                <a:lnTo>
                  <a:pt x="21600" y="18692"/>
                </a:lnTo>
                <a:cubicBezTo>
                  <a:pt x="21600" y="20298"/>
                  <a:pt x="19916" y="21600"/>
                  <a:pt x="17838" y="21600"/>
                </a:cubicBezTo>
                <a:lnTo>
                  <a:pt x="3762" y="21600"/>
                </a:lnTo>
                <a:cubicBezTo>
                  <a:pt x="1684" y="21600"/>
                  <a:pt x="0" y="20298"/>
                  <a:pt x="0" y="18692"/>
                </a:cubicBezTo>
                <a:lnTo>
                  <a:pt x="0" y="2908"/>
                </a:lnTo>
                <a:cubicBezTo>
                  <a:pt x="0" y="1302"/>
                  <a:pt x="1684" y="0"/>
                  <a:pt x="3762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1" name="Freeform 6"/>
          <p:cNvSpPr/>
          <p:nvPr/>
        </p:nvSpPr>
        <p:spPr>
          <a:xfrm>
            <a:off x="8664834" y="2186869"/>
            <a:ext cx="6555356" cy="8558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1" y="0"/>
                </a:moveTo>
                <a:lnTo>
                  <a:pt x="21349" y="0"/>
                </a:lnTo>
                <a:cubicBezTo>
                  <a:pt x="21488" y="0"/>
                  <a:pt x="21600" y="861"/>
                  <a:pt x="21600" y="1924"/>
                </a:cubicBezTo>
                <a:lnTo>
                  <a:pt x="21600" y="19676"/>
                </a:lnTo>
                <a:cubicBezTo>
                  <a:pt x="21600" y="20739"/>
                  <a:pt x="21488" y="21600"/>
                  <a:pt x="21349" y="21600"/>
                </a:cubicBezTo>
                <a:lnTo>
                  <a:pt x="251" y="21600"/>
                </a:lnTo>
                <a:cubicBezTo>
                  <a:pt x="112" y="21600"/>
                  <a:pt x="0" y="20739"/>
                  <a:pt x="0" y="19676"/>
                </a:cubicBezTo>
                <a:lnTo>
                  <a:pt x="0" y="1924"/>
                </a:lnTo>
                <a:cubicBezTo>
                  <a:pt x="0" y="861"/>
                  <a:pt x="112" y="0"/>
                  <a:pt x="251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2" name="Freeform 8"/>
          <p:cNvSpPr/>
          <p:nvPr/>
        </p:nvSpPr>
        <p:spPr>
          <a:xfrm>
            <a:off x="634465" y="4119252"/>
            <a:ext cx="2955340" cy="566643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3" name="Freeform 9"/>
          <p:cNvSpPr/>
          <p:nvPr/>
        </p:nvSpPr>
        <p:spPr>
          <a:xfrm>
            <a:off x="4240541" y="4114503"/>
            <a:ext cx="2945124" cy="567118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4" name="Freeform 10"/>
          <p:cNvSpPr/>
          <p:nvPr/>
        </p:nvSpPr>
        <p:spPr>
          <a:xfrm>
            <a:off x="7671438" y="4114503"/>
            <a:ext cx="2945123" cy="567118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5" name="Freeform 11"/>
          <p:cNvSpPr/>
          <p:nvPr/>
        </p:nvSpPr>
        <p:spPr>
          <a:xfrm>
            <a:off x="11102336" y="4090889"/>
            <a:ext cx="2943112" cy="569480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6" name="Freeform 12"/>
          <p:cNvSpPr/>
          <p:nvPr/>
        </p:nvSpPr>
        <p:spPr>
          <a:xfrm>
            <a:off x="14693146" y="4090889"/>
            <a:ext cx="2967040" cy="5694801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7" name="TextBox 14"/>
          <p:cNvSpPr txBox="1"/>
          <p:nvPr/>
        </p:nvSpPr>
        <p:spPr>
          <a:xfrm>
            <a:off x="9720506" y="2412520"/>
            <a:ext cx="5499684" cy="651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/>
            <a:r>
              <a:t>User registration process</a:t>
            </a:r>
          </a:p>
        </p:txBody>
      </p:sp>
      <p:sp>
        <p:nvSpPr>
          <p:cNvPr id="238" name="Freeform 15"/>
          <p:cNvSpPr/>
          <p:nvPr/>
        </p:nvSpPr>
        <p:spPr>
          <a:xfrm>
            <a:off x="244737" y="541544"/>
            <a:ext cx="2397491" cy="619131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92A2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Freeform 3"/>
          <p:cNvSpPr/>
          <p:nvPr/>
        </p:nvSpPr>
        <p:spPr>
          <a:xfrm rot="524141">
            <a:off x="-720571" y="-1702947"/>
            <a:ext cx="4544241" cy="5877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762" y="0"/>
                </a:moveTo>
                <a:lnTo>
                  <a:pt x="17838" y="0"/>
                </a:lnTo>
                <a:cubicBezTo>
                  <a:pt x="18836" y="0"/>
                  <a:pt x="19793" y="306"/>
                  <a:pt x="20498" y="852"/>
                </a:cubicBezTo>
                <a:cubicBezTo>
                  <a:pt x="21204" y="1397"/>
                  <a:pt x="21600" y="2137"/>
                  <a:pt x="21600" y="2908"/>
                </a:cubicBezTo>
                <a:lnTo>
                  <a:pt x="21600" y="18692"/>
                </a:lnTo>
                <a:cubicBezTo>
                  <a:pt x="21600" y="20298"/>
                  <a:pt x="19916" y="21600"/>
                  <a:pt x="17838" y="21600"/>
                </a:cubicBezTo>
                <a:lnTo>
                  <a:pt x="3762" y="21600"/>
                </a:lnTo>
                <a:cubicBezTo>
                  <a:pt x="1684" y="21600"/>
                  <a:pt x="0" y="20298"/>
                  <a:pt x="0" y="18692"/>
                </a:cubicBezTo>
                <a:lnTo>
                  <a:pt x="0" y="2908"/>
                </a:lnTo>
                <a:cubicBezTo>
                  <a:pt x="0" y="1302"/>
                  <a:pt x="1684" y="0"/>
                  <a:pt x="3762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1" name="Freeform 6"/>
          <p:cNvSpPr/>
          <p:nvPr/>
        </p:nvSpPr>
        <p:spPr>
          <a:xfrm>
            <a:off x="7378448" y="2216811"/>
            <a:ext cx="8796764" cy="855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9" y="0"/>
                </a:moveTo>
                <a:lnTo>
                  <a:pt x="21461" y="0"/>
                </a:lnTo>
                <a:cubicBezTo>
                  <a:pt x="21538" y="0"/>
                  <a:pt x="21600" y="642"/>
                  <a:pt x="21600" y="1434"/>
                </a:cubicBezTo>
                <a:lnTo>
                  <a:pt x="21600" y="20166"/>
                </a:lnTo>
                <a:cubicBezTo>
                  <a:pt x="21600" y="20958"/>
                  <a:pt x="21538" y="21600"/>
                  <a:pt x="21461" y="21600"/>
                </a:cubicBezTo>
                <a:lnTo>
                  <a:pt x="139" y="21600"/>
                </a:lnTo>
                <a:cubicBezTo>
                  <a:pt x="62" y="21600"/>
                  <a:pt x="0" y="20958"/>
                  <a:pt x="0" y="20166"/>
                </a:cubicBezTo>
                <a:lnTo>
                  <a:pt x="0" y="1434"/>
                </a:lnTo>
                <a:cubicBezTo>
                  <a:pt x="0" y="642"/>
                  <a:pt x="62" y="0"/>
                  <a:pt x="139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2" name="Freeform 8"/>
          <p:cNvSpPr/>
          <p:nvPr/>
        </p:nvSpPr>
        <p:spPr>
          <a:xfrm>
            <a:off x="2741809" y="3738195"/>
            <a:ext cx="3003713" cy="575520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3" name="Freeform 9"/>
          <p:cNvSpPr/>
          <p:nvPr/>
        </p:nvSpPr>
        <p:spPr>
          <a:xfrm>
            <a:off x="7714688" y="3738195"/>
            <a:ext cx="3003713" cy="575520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4" name="Freeform 10"/>
          <p:cNvSpPr/>
          <p:nvPr/>
        </p:nvSpPr>
        <p:spPr>
          <a:xfrm>
            <a:off x="12687568" y="3738195"/>
            <a:ext cx="2980784" cy="575520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5" name="TextBox 12"/>
          <p:cNvSpPr txBox="1"/>
          <p:nvPr/>
        </p:nvSpPr>
        <p:spPr>
          <a:xfrm>
            <a:off x="8062731" y="2442462"/>
            <a:ext cx="8290457" cy="337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/>
            <a:r>
              <a:t>Login of the user and reaching the main screen</a:t>
            </a:r>
          </a:p>
        </p:txBody>
      </p:sp>
      <p:sp>
        <p:nvSpPr>
          <p:cNvPr id="246" name="Freeform 13"/>
          <p:cNvSpPr/>
          <p:nvPr/>
        </p:nvSpPr>
        <p:spPr>
          <a:xfrm>
            <a:off x="244737" y="541544"/>
            <a:ext cx="2397491" cy="61913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92A2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Freeform 3"/>
          <p:cNvSpPr/>
          <p:nvPr/>
        </p:nvSpPr>
        <p:spPr>
          <a:xfrm rot="524141">
            <a:off x="-720571" y="-1702947"/>
            <a:ext cx="4544241" cy="5877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762" y="0"/>
                </a:moveTo>
                <a:lnTo>
                  <a:pt x="17838" y="0"/>
                </a:lnTo>
                <a:cubicBezTo>
                  <a:pt x="18836" y="0"/>
                  <a:pt x="19793" y="306"/>
                  <a:pt x="20498" y="852"/>
                </a:cubicBezTo>
                <a:cubicBezTo>
                  <a:pt x="21204" y="1397"/>
                  <a:pt x="21600" y="2137"/>
                  <a:pt x="21600" y="2908"/>
                </a:cubicBezTo>
                <a:lnTo>
                  <a:pt x="21600" y="18692"/>
                </a:lnTo>
                <a:cubicBezTo>
                  <a:pt x="21600" y="20298"/>
                  <a:pt x="19916" y="21600"/>
                  <a:pt x="17838" y="21600"/>
                </a:cubicBezTo>
                <a:lnTo>
                  <a:pt x="3762" y="21600"/>
                </a:lnTo>
                <a:cubicBezTo>
                  <a:pt x="1684" y="21600"/>
                  <a:pt x="0" y="20298"/>
                  <a:pt x="0" y="18692"/>
                </a:cubicBezTo>
                <a:lnTo>
                  <a:pt x="0" y="2908"/>
                </a:lnTo>
                <a:cubicBezTo>
                  <a:pt x="0" y="1302"/>
                  <a:pt x="1684" y="0"/>
                  <a:pt x="3762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9" name="Freeform 6"/>
          <p:cNvSpPr/>
          <p:nvPr/>
        </p:nvSpPr>
        <p:spPr>
          <a:xfrm>
            <a:off x="8658449" y="2186869"/>
            <a:ext cx="6555355" cy="8558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1" y="0"/>
                </a:moveTo>
                <a:lnTo>
                  <a:pt x="21349" y="0"/>
                </a:lnTo>
                <a:cubicBezTo>
                  <a:pt x="21488" y="0"/>
                  <a:pt x="21600" y="861"/>
                  <a:pt x="21600" y="1924"/>
                </a:cubicBezTo>
                <a:lnTo>
                  <a:pt x="21600" y="19676"/>
                </a:lnTo>
                <a:cubicBezTo>
                  <a:pt x="21600" y="20739"/>
                  <a:pt x="21488" y="21600"/>
                  <a:pt x="21349" y="21600"/>
                </a:cubicBezTo>
                <a:lnTo>
                  <a:pt x="251" y="21600"/>
                </a:lnTo>
                <a:cubicBezTo>
                  <a:pt x="112" y="21600"/>
                  <a:pt x="0" y="20739"/>
                  <a:pt x="0" y="19676"/>
                </a:cubicBezTo>
                <a:lnTo>
                  <a:pt x="0" y="1924"/>
                </a:lnTo>
                <a:cubicBezTo>
                  <a:pt x="0" y="861"/>
                  <a:pt x="112" y="0"/>
                  <a:pt x="251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0" name="Freeform 8"/>
          <p:cNvSpPr/>
          <p:nvPr/>
        </p:nvSpPr>
        <p:spPr>
          <a:xfrm>
            <a:off x="691412" y="4001611"/>
            <a:ext cx="2959244" cy="567592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1" name="Freeform 9"/>
          <p:cNvSpPr/>
          <p:nvPr/>
        </p:nvSpPr>
        <p:spPr>
          <a:xfrm>
            <a:off x="4302564" y="4046185"/>
            <a:ext cx="2876589" cy="568065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2" name="Freeform 10"/>
          <p:cNvSpPr/>
          <p:nvPr/>
        </p:nvSpPr>
        <p:spPr>
          <a:xfrm>
            <a:off x="7826853" y="4001611"/>
            <a:ext cx="2979766" cy="56664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3" name="Freeform 11"/>
          <p:cNvSpPr/>
          <p:nvPr/>
        </p:nvSpPr>
        <p:spPr>
          <a:xfrm>
            <a:off x="11454317" y="4001611"/>
            <a:ext cx="2951435" cy="565691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4" name="Freeform 12"/>
          <p:cNvSpPr/>
          <p:nvPr/>
        </p:nvSpPr>
        <p:spPr>
          <a:xfrm>
            <a:off x="14987609" y="3996845"/>
            <a:ext cx="2916624" cy="566168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5" name="TextBox 14"/>
          <p:cNvSpPr txBox="1"/>
          <p:nvPr/>
        </p:nvSpPr>
        <p:spPr>
          <a:xfrm>
            <a:off x="9979994" y="2412520"/>
            <a:ext cx="7103828" cy="651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/>
            <a:r>
              <a:t>User's personal menu</a:t>
            </a:r>
          </a:p>
        </p:txBody>
      </p:sp>
      <p:sp>
        <p:nvSpPr>
          <p:cNvPr id="256" name="Freeform 15"/>
          <p:cNvSpPr/>
          <p:nvPr/>
        </p:nvSpPr>
        <p:spPr>
          <a:xfrm>
            <a:off x="244737" y="541544"/>
            <a:ext cx="2397491" cy="619131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