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74" r:id="rId5"/>
    <p:sldId id="275" r:id="rId6"/>
    <p:sldId id="276" r:id="rId7"/>
    <p:sldId id="259" r:id="rId8"/>
    <p:sldId id="260" r:id="rId9"/>
    <p:sldId id="261" r:id="rId10"/>
    <p:sldId id="262" r:id="rId11"/>
    <p:sldId id="266" r:id="rId12"/>
    <p:sldId id="267" r:id="rId13"/>
    <p:sldId id="265" r:id="rId14"/>
    <p:sldId id="264" r:id="rId15"/>
    <p:sldId id="268" r:id="rId16"/>
    <p:sldId id="270" r:id="rId17"/>
    <p:sldId id="271" r:id="rId18"/>
    <p:sldId id="269" r:id="rId19"/>
    <p:sldId id="263" r:id="rId20"/>
    <p:sldId id="272" r:id="rId21"/>
    <p:sldId id="273" r:id="rId2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93" autoAdjust="0"/>
  </p:normalViewPr>
  <p:slideViewPr>
    <p:cSldViewPr>
      <p:cViewPr varScale="1">
        <p:scale>
          <a:sx n="67" d="100"/>
          <a:sy n="67" d="100"/>
        </p:scale>
        <p:origin x="-144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DC71C-D382-46FA-A792-6585C25EEC55}" type="datetimeFigureOut">
              <a:rPr lang="ru-RU" smtClean="0"/>
              <a:t>25.09.2019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64905-E811-4012-A792-DBF492DC9C9B}" type="slidenum">
              <a:rPr lang="ru-RU" smtClean="0"/>
              <a:t>‹#›</a:t>
            </a:fld>
            <a:endParaRPr lang="ru-RU"/>
          </a:p>
        </p:txBody>
      </p:sp>
    </p:spTree>
    <p:extLst>
      <p:ext uri="{BB962C8B-B14F-4D97-AF65-F5344CB8AC3E}">
        <p14:creationId xmlns:p14="http://schemas.microsoft.com/office/powerpoint/2010/main" val="3867325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klik.ru/kak-poluchit-formalnyj-attestat-vebmani/"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Каждой кредитной организации для осуществления расчетов через платежную систему Банка России в обязательном порядке открывается корреспондентский счет в учреждении Банка России. Кредитная организация вправе открыть корреспондентский </a:t>
            </a:r>
            <a:r>
              <a:rPr lang="ru-RU" sz="1200" b="0" i="0" kern="1200" dirty="0" err="1" smtClean="0">
                <a:solidFill>
                  <a:schemeClr val="tx1"/>
                </a:solidFill>
                <a:effectLst/>
                <a:latin typeface="+mn-lt"/>
                <a:ea typeface="+mn-ea"/>
                <a:cs typeface="+mn-cs"/>
              </a:rPr>
              <a:t>субсчет</a:t>
            </a:r>
            <a:r>
              <a:rPr lang="ru-RU" sz="1200" b="0" i="0" kern="1200" dirty="0" smtClean="0">
                <a:solidFill>
                  <a:schemeClr val="tx1"/>
                </a:solidFill>
                <a:effectLst/>
                <a:latin typeface="+mn-lt"/>
                <a:ea typeface="+mn-ea"/>
                <a:cs typeface="+mn-cs"/>
              </a:rPr>
              <a:t> в учреждении Банка России своему филиалу, за исключением филиалов, </a:t>
            </a:r>
            <a:r>
              <a:rPr lang="ru-RU" sz="1200" b="0" i="0" kern="1200" dirty="0" err="1" smtClean="0">
                <a:solidFill>
                  <a:schemeClr val="tx1"/>
                </a:solidFill>
                <a:effectLst/>
                <a:latin typeface="+mn-lt"/>
                <a:ea typeface="+mn-ea"/>
                <a:cs typeface="+mn-cs"/>
              </a:rPr>
              <a:t>обслуживающихся</a:t>
            </a:r>
            <a:r>
              <a:rPr lang="ru-RU" sz="1200" b="0" i="0" kern="1200" dirty="0" smtClean="0">
                <a:solidFill>
                  <a:schemeClr val="tx1"/>
                </a:solidFill>
                <a:effectLst/>
                <a:latin typeface="+mn-lt"/>
                <a:ea typeface="+mn-ea"/>
                <a:cs typeface="+mn-cs"/>
              </a:rPr>
              <a:t> в одном учреждении Банка России с головной кредитной организацией или другим филиалом кредитной организации. В этом случае расчетные операции осуществляются через корреспондентский счет головной кредитной организации или корреспондентский </a:t>
            </a:r>
            <a:r>
              <a:rPr lang="ru-RU" sz="1200" b="0" i="0" kern="1200" dirty="0" err="1" smtClean="0">
                <a:solidFill>
                  <a:schemeClr val="tx1"/>
                </a:solidFill>
                <a:effectLst/>
                <a:latin typeface="+mn-lt"/>
                <a:ea typeface="+mn-ea"/>
                <a:cs typeface="+mn-cs"/>
              </a:rPr>
              <a:t>субсчет</a:t>
            </a:r>
            <a:r>
              <a:rPr lang="ru-RU" sz="1200" b="0" i="0" kern="1200" dirty="0" smtClean="0">
                <a:solidFill>
                  <a:schemeClr val="tx1"/>
                </a:solidFill>
                <a:effectLst/>
                <a:latin typeface="+mn-lt"/>
                <a:ea typeface="+mn-ea"/>
                <a:cs typeface="+mn-cs"/>
              </a:rPr>
              <a:t> другого филиала кредитной организации, открытые в Банке России. Кредитные организации и их филиалы, которым открыты корреспондентские счета (</a:t>
            </a:r>
            <a:r>
              <a:rPr lang="ru-RU" sz="1200" b="0" i="0" kern="1200" dirty="0" err="1" smtClean="0">
                <a:solidFill>
                  <a:schemeClr val="tx1"/>
                </a:solidFill>
                <a:effectLst/>
                <a:latin typeface="+mn-lt"/>
                <a:ea typeface="+mn-ea"/>
                <a:cs typeface="+mn-cs"/>
              </a:rPr>
              <a:t>субсчета</a:t>
            </a:r>
            <a:r>
              <a:rPr lang="ru-RU" sz="1200" b="0" i="0" kern="1200" dirty="0" smtClean="0">
                <a:solidFill>
                  <a:schemeClr val="tx1"/>
                </a:solidFill>
                <a:effectLst/>
                <a:latin typeface="+mn-lt"/>
                <a:ea typeface="+mn-ea"/>
                <a:cs typeface="+mn-cs"/>
              </a:rPr>
              <a:t>) в Банке России, являются клиентами Банка России. Многофилиальные кредитные организации для осуществления расчетов между филиалами открывают счета межфилиальных расчетов. Межбанковские расчеты между кредитными организациями совершаются через корреспондентские счета, открываемые друг у друга. В расчетных небанковских кредитных организациях участниками расчетов являются как кредитные организации, так и юридические лица, не являющиеся кредитными организациями. Клиентам - юридическим и физическим лицам - для осуществления безналичных расчетов открываются счета в кредитных организациях, а в отдельных случаях, установленных законодательством, юридическим лицам открываются счета в учреждениях Банка России.</a:t>
            </a:r>
            <a:endParaRPr lang="ru-RU" dirty="0"/>
          </a:p>
        </p:txBody>
      </p:sp>
      <p:sp>
        <p:nvSpPr>
          <p:cNvPr id="4" name="Номер слайда 3"/>
          <p:cNvSpPr>
            <a:spLocks noGrp="1"/>
          </p:cNvSpPr>
          <p:nvPr>
            <p:ph type="sldNum" sz="quarter" idx="10"/>
          </p:nvPr>
        </p:nvSpPr>
        <p:spPr/>
        <p:txBody>
          <a:bodyPr/>
          <a:lstStyle/>
          <a:p>
            <a:fld id="{D2964905-E811-4012-A792-DBF492DC9C9B}" type="slidenum">
              <a:rPr lang="ru-RU" smtClean="0"/>
              <a:t>6</a:t>
            </a:fld>
            <a:endParaRPr lang="ru-RU"/>
          </a:p>
        </p:txBody>
      </p:sp>
    </p:spTree>
    <p:extLst>
      <p:ext uri="{BB962C8B-B14F-4D97-AF65-F5344CB8AC3E}">
        <p14:creationId xmlns:p14="http://schemas.microsoft.com/office/powerpoint/2010/main" val="1625868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ru-RU" sz="1200" b="1" i="0" kern="1200" dirty="0" smtClean="0">
                <a:solidFill>
                  <a:schemeClr val="tx1"/>
                </a:solidFill>
                <a:effectLst/>
                <a:latin typeface="+mn-lt"/>
                <a:ea typeface="+mn-ea"/>
                <a:cs typeface="+mn-cs"/>
              </a:rPr>
              <a:t>Виды электронных платёжных систем</a:t>
            </a:r>
          </a:p>
          <a:p>
            <a:pPr fontAlgn="base"/>
            <a:r>
              <a:rPr lang="ru-RU" sz="1200" b="0" i="0" kern="1200" dirty="0" smtClean="0">
                <a:solidFill>
                  <a:schemeClr val="tx1"/>
                </a:solidFill>
                <a:effectLst/>
                <a:latin typeface="+mn-lt"/>
                <a:ea typeface="+mn-ea"/>
                <a:cs typeface="+mn-cs"/>
              </a:rPr>
              <a:t>Существует два основных вида ЭПС:</a:t>
            </a:r>
          </a:p>
          <a:p>
            <a:pPr fontAlgn="base"/>
            <a:r>
              <a:rPr lang="ru-RU" sz="1200" b="0" i="0" kern="1200" dirty="0" smtClean="0">
                <a:solidFill>
                  <a:schemeClr val="tx1"/>
                </a:solidFill>
                <a:effectLst/>
                <a:latin typeface="+mn-lt"/>
                <a:ea typeface="+mn-ea"/>
                <a:cs typeface="+mn-cs"/>
              </a:rPr>
              <a:t>Кредитные системы</a:t>
            </a:r>
          </a:p>
          <a:p>
            <a:pPr fontAlgn="base"/>
            <a:r>
              <a:rPr lang="ru-RU" sz="1200" b="0" i="0" kern="1200" dirty="0" smtClean="0">
                <a:solidFill>
                  <a:schemeClr val="tx1"/>
                </a:solidFill>
                <a:effectLst/>
                <a:latin typeface="+mn-lt"/>
                <a:ea typeface="+mn-ea"/>
                <a:cs typeface="+mn-cs"/>
              </a:rPr>
              <a:t>Дебетовые системы</a:t>
            </a:r>
          </a:p>
          <a:p>
            <a:pPr fontAlgn="base"/>
            <a:r>
              <a:rPr lang="ru-RU" sz="1200" b="0" i="0" kern="1200" dirty="0" smtClean="0">
                <a:solidFill>
                  <a:schemeClr val="tx1"/>
                </a:solidFill>
                <a:effectLst/>
                <a:latin typeface="+mn-lt"/>
                <a:ea typeface="+mn-ea"/>
                <a:cs typeface="+mn-cs"/>
              </a:rPr>
              <a:t>Первые системы подразумевают под собой управление деньгами через интернет и посредством кредитных карт. Кредитная карта в данном случае считается элементом управления личным счетом. Вы выбираете более доступный и удобный для вас вариант управления электронными деньгами.</a:t>
            </a:r>
          </a:p>
          <a:p>
            <a:pPr fontAlgn="base"/>
            <a:r>
              <a:rPr lang="ru-RU" sz="1200" b="0" i="0" kern="1200" dirty="0" smtClean="0">
                <a:solidFill>
                  <a:schemeClr val="tx1"/>
                </a:solidFill>
                <a:effectLst/>
                <a:latin typeface="+mn-lt"/>
                <a:ea typeface="+mn-ea"/>
                <a:cs typeface="+mn-cs"/>
              </a:rPr>
              <a:t>Дебетовые системы представляют собой электронный вариант бумажных чеков и купюр. По сути дела, это предписанное обязательство плательщика перевести на счёт своему банку.</a:t>
            </a:r>
          </a:p>
          <a:p>
            <a:endParaRPr lang="ru-RU" dirty="0"/>
          </a:p>
        </p:txBody>
      </p:sp>
      <p:sp>
        <p:nvSpPr>
          <p:cNvPr id="4" name="Номер слайда 3"/>
          <p:cNvSpPr>
            <a:spLocks noGrp="1"/>
          </p:cNvSpPr>
          <p:nvPr>
            <p:ph type="sldNum" sz="quarter" idx="10"/>
          </p:nvPr>
        </p:nvSpPr>
        <p:spPr/>
        <p:txBody>
          <a:bodyPr/>
          <a:lstStyle/>
          <a:p>
            <a:fld id="{D2964905-E811-4012-A792-DBF492DC9C9B}" type="slidenum">
              <a:rPr lang="ru-RU" smtClean="0"/>
              <a:t>18</a:t>
            </a:fld>
            <a:endParaRPr lang="ru-RU"/>
          </a:p>
        </p:txBody>
      </p:sp>
    </p:spTree>
    <p:extLst>
      <p:ext uri="{BB962C8B-B14F-4D97-AF65-F5344CB8AC3E}">
        <p14:creationId xmlns:p14="http://schemas.microsoft.com/office/powerpoint/2010/main" val="3063305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fontAlgn="base">
              <a:buNone/>
            </a:pPr>
            <a:r>
              <a:rPr lang="ru-RU" dirty="0" smtClean="0"/>
              <a:t>Электронные чеки отличаются от бумажных немногим:</a:t>
            </a:r>
          </a:p>
          <a:p>
            <a:pPr fontAlgn="base"/>
            <a:r>
              <a:rPr lang="ru-RU" dirty="0" smtClean="0"/>
              <a:t>Ваша подпись будет электронной</a:t>
            </a:r>
          </a:p>
          <a:p>
            <a:pPr fontAlgn="base"/>
            <a:r>
              <a:rPr lang="ru-RU" dirty="0" smtClean="0"/>
              <a:t>Выдача чека будет тоже в электронном формате.</a:t>
            </a:r>
          </a:p>
          <a:p>
            <a:endParaRPr lang="ru-RU" dirty="0"/>
          </a:p>
        </p:txBody>
      </p:sp>
      <p:sp>
        <p:nvSpPr>
          <p:cNvPr id="4" name="Номер слайда 3"/>
          <p:cNvSpPr>
            <a:spLocks noGrp="1"/>
          </p:cNvSpPr>
          <p:nvPr>
            <p:ph type="sldNum" sz="quarter" idx="10"/>
          </p:nvPr>
        </p:nvSpPr>
        <p:spPr/>
        <p:txBody>
          <a:bodyPr/>
          <a:lstStyle/>
          <a:p>
            <a:fld id="{D2964905-E811-4012-A792-DBF492DC9C9B}" type="slidenum">
              <a:rPr lang="ru-RU" smtClean="0"/>
              <a:t>19</a:t>
            </a:fld>
            <a:endParaRPr lang="ru-RU"/>
          </a:p>
        </p:txBody>
      </p:sp>
    </p:spTree>
    <p:extLst>
      <p:ext uri="{BB962C8B-B14F-4D97-AF65-F5344CB8AC3E}">
        <p14:creationId xmlns:p14="http://schemas.microsoft.com/office/powerpoint/2010/main" val="3158524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1871 год можно считать годом рождения электронных платёжных систем. Именно тогда, уже известная, компания </a:t>
            </a:r>
            <a:r>
              <a:rPr lang="ru-RU" sz="1200" b="0" i="0" kern="1200" dirty="0" err="1" smtClean="0">
                <a:solidFill>
                  <a:schemeClr val="tx1"/>
                </a:solidFill>
                <a:effectLst/>
                <a:latin typeface="+mn-lt"/>
                <a:ea typeface="+mn-ea"/>
                <a:cs typeface="+mn-cs"/>
              </a:rPr>
              <a:t>Western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совершила первый в мире электронный денежный перевод. Конечно, электронным назвать его точно нельзя, так как он был осуществлен при помощи телеграфных сообщений. С тех пор компания </a:t>
            </a:r>
            <a:r>
              <a:rPr lang="ru-RU" sz="1200" b="0" i="0" kern="1200" dirty="0" err="1" smtClean="0">
                <a:solidFill>
                  <a:schemeClr val="tx1"/>
                </a:solidFill>
                <a:effectLst/>
                <a:latin typeface="+mn-lt"/>
                <a:ea typeface="+mn-ea"/>
                <a:cs typeface="+mn-cs"/>
              </a:rPr>
              <a:t>Western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успешно пользуется своим изобретением. Но не только эта компания взяла себе на вооружение такой тип оборота денег.</a:t>
            </a:r>
          </a:p>
          <a:p>
            <a:r>
              <a:rPr lang="ru-RU" sz="1200" b="0" i="0" kern="1200" dirty="0" smtClean="0">
                <a:solidFill>
                  <a:schemeClr val="tx1"/>
                </a:solidFill>
                <a:effectLst/>
                <a:latin typeface="+mn-lt"/>
                <a:ea typeface="+mn-ea"/>
                <a:cs typeface="+mn-cs"/>
              </a:rPr>
              <a:t>В 1980 году уже модернизированную систему применяла голландская компания, целью которой было создание надёжной и быстрой системы оплаты. Такая надёжность достигалась компанией оперированием долговыми обязательствами. Называлась эта компания </a:t>
            </a:r>
            <a:r>
              <a:rPr lang="ru-RU" sz="1200" b="0" i="0" kern="1200" dirty="0" err="1" smtClean="0">
                <a:solidFill>
                  <a:schemeClr val="tx1"/>
                </a:solidFill>
                <a:effectLst/>
                <a:latin typeface="+mn-lt"/>
                <a:ea typeface="+mn-ea"/>
                <a:cs typeface="+mn-cs"/>
              </a:rPr>
              <a:t>eCash</a:t>
            </a:r>
            <a:r>
              <a:rPr lang="ru-RU" sz="1200" b="0" i="0" kern="1200" dirty="0" smtClean="0">
                <a:solidFill>
                  <a:schemeClr val="tx1"/>
                </a:solidFill>
                <a:effectLst/>
                <a:latin typeface="+mn-lt"/>
                <a:ea typeface="+mn-ea"/>
                <a:cs typeface="+mn-cs"/>
              </a:rPr>
              <a:t>, её учредителем был Дэвид </a:t>
            </a:r>
            <a:r>
              <a:rPr lang="ru-RU" sz="1200" b="0" i="0" kern="1200" dirty="0" err="1" smtClean="0">
                <a:solidFill>
                  <a:schemeClr val="tx1"/>
                </a:solidFill>
                <a:effectLst/>
                <a:latin typeface="+mn-lt"/>
                <a:ea typeface="+mn-ea"/>
                <a:cs typeface="+mn-cs"/>
              </a:rPr>
              <a:t>Чаум</a:t>
            </a:r>
            <a:r>
              <a:rPr lang="ru-RU" sz="1200" b="0" i="0" kern="1200" dirty="0" smtClean="0">
                <a:solidFill>
                  <a:schemeClr val="tx1"/>
                </a:solidFill>
                <a:effectLst/>
                <a:latin typeface="+mn-lt"/>
                <a:ea typeface="+mn-ea"/>
                <a:cs typeface="+mn-cs"/>
              </a:rPr>
              <a:t>, голландский аналитик, который и модернизировал систему </a:t>
            </a:r>
            <a:r>
              <a:rPr lang="ru-RU" sz="1200" b="0" i="0" kern="1200" dirty="0" err="1" smtClean="0">
                <a:solidFill>
                  <a:schemeClr val="tx1"/>
                </a:solidFill>
                <a:effectLst/>
                <a:latin typeface="+mn-lt"/>
                <a:ea typeface="+mn-ea"/>
                <a:cs typeface="+mn-cs"/>
              </a:rPr>
              <a:t>Western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В 1998 году электронные платёжные системы впервые появляются в России. Представляет ЭПС в России </a:t>
            </a:r>
            <a:r>
              <a:rPr lang="ru-RU" sz="1200" b="0" i="0" kern="1200" dirty="0" err="1" smtClean="0">
                <a:solidFill>
                  <a:schemeClr val="tx1"/>
                </a:solidFill>
                <a:effectLst/>
                <a:latin typeface="+mn-lt"/>
                <a:ea typeface="+mn-ea"/>
                <a:cs typeface="+mn-cs"/>
              </a:rPr>
              <a:t>Pay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Cash</a:t>
            </a:r>
            <a:r>
              <a:rPr lang="ru-RU" sz="1200" b="0" i="0" kern="1200" dirty="0" smtClean="0">
                <a:solidFill>
                  <a:schemeClr val="tx1"/>
                </a:solidFill>
                <a:effectLst/>
                <a:latin typeface="+mn-lt"/>
                <a:ea typeface="+mn-ea"/>
                <a:cs typeface="+mn-cs"/>
              </a:rPr>
              <a:t>. Эта электронная система получила своё начало как совместный проект трех российских компаний: банка «Таврический», компании «АЛКОР» и корпорации «Аэрокосмическое оборудование».</a:t>
            </a:r>
          </a:p>
          <a:p>
            <a:pPr fontAlgn="base"/>
            <a:r>
              <a:rPr lang="ru-RU" sz="1200" b="0" i="0" kern="1200" dirty="0" smtClean="0">
                <a:solidFill>
                  <a:schemeClr val="tx1"/>
                </a:solidFill>
                <a:effectLst/>
                <a:latin typeface="+mn-lt"/>
                <a:ea typeface="+mn-ea"/>
                <a:cs typeface="+mn-cs"/>
              </a:rPr>
              <a:t>И уже в 1999 году появилась известная </a:t>
            </a:r>
            <a:r>
              <a:rPr lang="ru-RU" sz="1200" b="0" i="0" kern="1200" dirty="0" err="1" smtClean="0">
                <a:solidFill>
                  <a:schemeClr val="tx1"/>
                </a:solidFill>
                <a:effectLst/>
                <a:latin typeface="+mn-lt"/>
                <a:ea typeface="+mn-ea"/>
                <a:cs typeface="+mn-cs"/>
              </a:rPr>
              <a:t>WebMoney</a:t>
            </a:r>
            <a:r>
              <a:rPr lang="ru-RU" sz="1200" b="0" i="0" kern="1200" dirty="0" smtClean="0">
                <a:solidFill>
                  <a:schemeClr val="tx1"/>
                </a:solidFill>
                <a:effectLst/>
                <a:latin typeface="+mn-lt"/>
                <a:ea typeface="+mn-ea"/>
                <a:cs typeface="+mn-cs"/>
              </a:rPr>
              <a:t>, которая до сих пор господствует на рынке электронных платёжных систем.</a:t>
            </a:r>
          </a:p>
          <a:p>
            <a:pPr fontAlgn="base"/>
            <a:r>
              <a:rPr lang="ru-RU" sz="1200" b="0" i="0" kern="1200" dirty="0" smtClean="0">
                <a:solidFill>
                  <a:schemeClr val="tx1"/>
                </a:solidFill>
                <a:effectLst/>
                <a:latin typeface="+mn-lt"/>
                <a:ea typeface="+mn-ea"/>
                <a:cs typeface="+mn-cs"/>
              </a:rPr>
              <a:t>2002 год стал так же важным для развития ЭПС, так как в этот год был заключён договор о создании системы «</a:t>
            </a:r>
            <a:r>
              <a:rPr lang="ru-RU" sz="1200" b="0" i="0" kern="1200" dirty="0" err="1" smtClean="0">
                <a:solidFill>
                  <a:schemeClr val="tx1"/>
                </a:solidFill>
                <a:effectLst/>
                <a:latin typeface="+mn-lt"/>
                <a:ea typeface="+mn-ea"/>
                <a:cs typeface="+mn-cs"/>
              </a:rPr>
              <a:t>RUpay</a:t>
            </a:r>
            <a:r>
              <a:rPr lang="ru-RU" sz="1200" b="0" i="0" kern="1200" dirty="0" smtClean="0">
                <a:solidFill>
                  <a:schemeClr val="tx1"/>
                </a:solidFill>
                <a:effectLst/>
                <a:latin typeface="+mn-lt"/>
                <a:ea typeface="+mn-ea"/>
                <a:cs typeface="+mn-cs"/>
              </a:rPr>
              <a:t>». Важность заключается в том, что договор был заключен между российскими и украинскими программистами.</a:t>
            </a:r>
          </a:p>
          <a:p>
            <a:endParaRPr lang="ru-RU" dirty="0"/>
          </a:p>
        </p:txBody>
      </p:sp>
      <p:sp>
        <p:nvSpPr>
          <p:cNvPr id="4" name="Номер слайда 3"/>
          <p:cNvSpPr>
            <a:spLocks noGrp="1"/>
          </p:cNvSpPr>
          <p:nvPr>
            <p:ph type="sldNum" sz="quarter" idx="10"/>
          </p:nvPr>
        </p:nvSpPr>
        <p:spPr/>
        <p:txBody>
          <a:bodyPr/>
          <a:lstStyle/>
          <a:p>
            <a:fld id="{D2964905-E811-4012-A792-DBF492DC9C9B}" type="slidenum">
              <a:rPr lang="ru-RU" smtClean="0"/>
              <a:t>7</a:t>
            </a:fld>
            <a:endParaRPr lang="ru-RU"/>
          </a:p>
        </p:txBody>
      </p:sp>
    </p:spTree>
    <p:extLst>
      <p:ext uri="{BB962C8B-B14F-4D97-AF65-F5344CB8AC3E}">
        <p14:creationId xmlns:p14="http://schemas.microsoft.com/office/powerpoint/2010/main" val="343335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1871 год можно считать годом рождения электронных платёжных систем. Именно тогда, уже известная, компания </a:t>
            </a:r>
            <a:r>
              <a:rPr lang="ru-RU" sz="1200" b="0" i="0" kern="1200" dirty="0" err="1" smtClean="0">
                <a:solidFill>
                  <a:schemeClr val="tx1"/>
                </a:solidFill>
                <a:effectLst/>
                <a:latin typeface="+mn-lt"/>
                <a:ea typeface="+mn-ea"/>
                <a:cs typeface="+mn-cs"/>
              </a:rPr>
              <a:t>Western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совершила первый в мире электронный денежный перевод. Конечно, электронным назвать его точно нельзя, так как он был осуществлен при помощи телеграфных сообщений. С тех пор компания </a:t>
            </a:r>
            <a:r>
              <a:rPr lang="ru-RU" sz="1200" b="0" i="0" kern="1200" dirty="0" err="1" smtClean="0">
                <a:solidFill>
                  <a:schemeClr val="tx1"/>
                </a:solidFill>
                <a:effectLst/>
                <a:latin typeface="+mn-lt"/>
                <a:ea typeface="+mn-ea"/>
                <a:cs typeface="+mn-cs"/>
              </a:rPr>
              <a:t>Western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успешно пользуется своим изобретением. Но не только эта компания взяла себе на вооружение такой тип оборота денег.</a:t>
            </a:r>
          </a:p>
          <a:p>
            <a:r>
              <a:rPr lang="ru-RU" sz="1200" b="0" i="0" kern="1200" dirty="0" smtClean="0">
                <a:solidFill>
                  <a:schemeClr val="tx1"/>
                </a:solidFill>
                <a:effectLst/>
                <a:latin typeface="+mn-lt"/>
                <a:ea typeface="+mn-ea"/>
                <a:cs typeface="+mn-cs"/>
              </a:rPr>
              <a:t>В 1980 году уже модернизированную систему применяла голландская компания, целью которой было создание надёжной и быстрой системы оплаты. Такая надёжность достигалась компанией оперированием долговыми обязательствами. Называлась эта компания </a:t>
            </a:r>
            <a:r>
              <a:rPr lang="ru-RU" sz="1200" b="0" i="0" kern="1200" dirty="0" err="1" smtClean="0">
                <a:solidFill>
                  <a:schemeClr val="tx1"/>
                </a:solidFill>
                <a:effectLst/>
                <a:latin typeface="+mn-lt"/>
                <a:ea typeface="+mn-ea"/>
                <a:cs typeface="+mn-cs"/>
              </a:rPr>
              <a:t>eCash</a:t>
            </a:r>
            <a:r>
              <a:rPr lang="ru-RU" sz="1200" b="0" i="0" kern="1200" dirty="0" smtClean="0">
                <a:solidFill>
                  <a:schemeClr val="tx1"/>
                </a:solidFill>
                <a:effectLst/>
                <a:latin typeface="+mn-lt"/>
                <a:ea typeface="+mn-ea"/>
                <a:cs typeface="+mn-cs"/>
              </a:rPr>
              <a:t>, её учредителем был Дэвид </a:t>
            </a:r>
            <a:r>
              <a:rPr lang="ru-RU" sz="1200" b="0" i="0" kern="1200" dirty="0" err="1" smtClean="0">
                <a:solidFill>
                  <a:schemeClr val="tx1"/>
                </a:solidFill>
                <a:effectLst/>
                <a:latin typeface="+mn-lt"/>
                <a:ea typeface="+mn-ea"/>
                <a:cs typeface="+mn-cs"/>
              </a:rPr>
              <a:t>Чаум</a:t>
            </a:r>
            <a:r>
              <a:rPr lang="ru-RU" sz="1200" b="0" i="0" kern="1200" dirty="0" smtClean="0">
                <a:solidFill>
                  <a:schemeClr val="tx1"/>
                </a:solidFill>
                <a:effectLst/>
                <a:latin typeface="+mn-lt"/>
                <a:ea typeface="+mn-ea"/>
                <a:cs typeface="+mn-cs"/>
              </a:rPr>
              <a:t>, голландский аналитик, который и модернизировал систему </a:t>
            </a:r>
            <a:r>
              <a:rPr lang="ru-RU" sz="1200" b="0" i="0" kern="1200" dirty="0" err="1" smtClean="0">
                <a:solidFill>
                  <a:schemeClr val="tx1"/>
                </a:solidFill>
                <a:effectLst/>
                <a:latin typeface="+mn-lt"/>
                <a:ea typeface="+mn-ea"/>
                <a:cs typeface="+mn-cs"/>
              </a:rPr>
              <a:t>Western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В 1998 году электронные платёжные системы впервые появляются в России. Представляет ЭПС в России </a:t>
            </a:r>
            <a:r>
              <a:rPr lang="ru-RU" sz="1200" b="0" i="0" kern="1200" dirty="0" err="1" smtClean="0">
                <a:solidFill>
                  <a:schemeClr val="tx1"/>
                </a:solidFill>
                <a:effectLst/>
                <a:latin typeface="+mn-lt"/>
                <a:ea typeface="+mn-ea"/>
                <a:cs typeface="+mn-cs"/>
              </a:rPr>
              <a:t>Pay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Cash</a:t>
            </a:r>
            <a:r>
              <a:rPr lang="ru-RU" sz="1200" b="0" i="0" kern="1200" dirty="0" smtClean="0">
                <a:solidFill>
                  <a:schemeClr val="tx1"/>
                </a:solidFill>
                <a:effectLst/>
                <a:latin typeface="+mn-lt"/>
                <a:ea typeface="+mn-ea"/>
                <a:cs typeface="+mn-cs"/>
              </a:rPr>
              <a:t>. Эта электронная система получила своё начало как совместный проект трех российских компаний: банка «Таврический», компании «АЛКОР» и корпорации «Аэрокосмическое оборудование».</a:t>
            </a:r>
          </a:p>
          <a:p>
            <a:pPr fontAlgn="base"/>
            <a:r>
              <a:rPr lang="ru-RU" sz="1200" b="0" i="0" kern="1200" dirty="0" smtClean="0">
                <a:solidFill>
                  <a:schemeClr val="tx1"/>
                </a:solidFill>
                <a:effectLst/>
                <a:latin typeface="+mn-lt"/>
                <a:ea typeface="+mn-ea"/>
                <a:cs typeface="+mn-cs"/>
              </a:rPr>
              <a:t>И уже в 1999 году появилась известная </a:t>
            </a:r>
            <a:r>
              <a:rPr lang="ru-RU" sz="1200" b="0" i="0" kern="1200" dirty="0" err="1" smtClean="0">
                <a:solidFill>
                  <a:schemeClr val="tx1"/>
                </a:solidFill>
                <a:effectLst/>
                <a:latin typeface="+mn-lt"/>
                <a:ea typeface="+mn-ea"/>
                <a:cs typeface="+mn-cs"/>
              </a:rPr>
              <a:t>WebMoney</a:t>
            </a:r>
            <a:r>
              <a:rPr lang="ru-RU" sz="1200" b="0" i="0" kern="1200" dirty="0" smtClean="0">
                <a:solidFill>
                  <a:schemeClr val="tx1"/>
                </a:solidFill>
                <a:effectLst/>
                <a:latin typeface="+mn-lt"/>
                <a:ea typeface="+mn-ea"/>
                <a:cs typeface="+mn-cs"/>
              </a:rPr>
              <a:t>, которая до сих пор господствует на рынке электронных платёжных систем.</a:t>
            </a:r>
          </a:p>
          <a:p>
            <a:pPr fontAlgn="base"/>
            <a:r>
              <a:rPr lang="ru-RU" sz="1200" b="0" i="0" kern="1200" dirty="0" smtClean="0">
                <a:solidFill>
                  <a:schemeClr val="tx1"/>
                </a:solidFill>
                <a:effectLst/>
                <a:latin typeface="+mn-lt"/>
                <a:ea typeface="+mn-ea"/>
                <a:cs typeface="+mn-cs"/>
              </a:rPr>
              <a:t>2002 год стал так же важным для развития ЭПС, так как в этот год был заключён договор о создании системы «</a:t>
            </a:r>
            <a:r>
              <a:rPr lang="ru-RU" sz="1200" b="0" i="0" kern="1200" dirty="0" err="1" smtClean="0">
                <a:solidFill>
                  <a:schemeClr val="tx1"/>
                </a:solidFill>
                <a:effectLst/>
                <a:latin typeface="+mn-lt"/>
                <a:ea typeface="+mn-ea"/>
                <a:cs typeface="+mn-cs"/>
              </a:rPr>
              <a:t>RUpay</a:t>
            </a:r>
            <a:r>
              <a:rPr lang="ru-RU" sz="1200" b="0" i="0" kern="1200" dirty="0" smtClean="0">
                <a:solidFill>
                  <a:schemeClr val="tx1"/>
                </a:solidFill>
                <a:effectLst/>
                <a:latin typeface="+mn-lt"/>
                <a:ea typeface="+mn-ea"/>
                <a:cs typeface="+mn-cs"/>
              </a:rPr>
              <a:t>». Важность заключается в том, что договор был заключен между российскими и украинскими программистами.</a:t>
            </a:r>
          </a:p>
          <a:p>
            <a:endParaRPr lang="ru-RU" dirty="0"/>
          </a:p>
        </p:txBody>
      </p:sp>
      <p:sp>
        <p:nvSpPr>
          <p:cNvPr id="4" name="Номер слайда 3"/>
          <p:cNvSpPr>
            <a:spLocks noGrp="1"/>
          </p:cNvSpPr>
          <p:nvPr>
            <p:ph type="sldNum" sz="quarter" idx="10"/>
          </p:nvPr>
        </p:nvSpPr>
        <p:spPr/>
        <p:txBody>
          <a:bodyPr/>
          <a:lstStyle/>
          <a:p>
            <a:fld id="{D2964905-E811-4012-A792-DBF492DC9C9B}" type="slidenum">
              <a:rPr lang="ru-RU" smtClean="0"/>
              <a:t>8</a:t>
            </a:fld>
            <a:endParaRPr lang="ru-RU"/>
          </a:p>
        </p:txBody>
      </p:sp>
    </p:spTree>
    <p:extLst>
      <p:ext uri="{BB962C8B-B14F-4D97-AF65-F5344CB8AC3E}">
        <p14:creationId xmlns:p14="http://schemas.microsoft.com/office/powerpoint/2010/main" val="943036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ru-RU" sz="1200" b="0" i="0" kern="1200" dirty="0" smtClean="0">
                <a:solidFill>
                  <a:schemeClr val="tx1"/>
                </a:solidFill>
                <a:effectLst/>
                <a:latin typeface="+mn-lt"/>
                <a:ea typeface="+mn-ea"/>
                <a:cs typeface="+mn-cs"/>
              </a:rPr>
              <a:t>На базе </a:t>
            </a:r>
            <a:r>
              <a:rPr lang="ru-RU" sz="1200" b="0" i="0" kern="1200" dirty="0" err="1" smtClean="0">
                <a:solidFill>
                  <a:schemeClr val="tx1"/>
                </a:solidFill>
                <a:effectLst/>
                <a:latin typeface="+mn-lt"/>
                <a:ea typeface="+mn-ea"/>
                <a:cs typeface="+mn-cs"/>
              </a:rPr>
              <a:t>smart</a:t>
            </a:r>
            <a:r>
              <a:rPr lang="ru-RU" sz="1200" b="0" i="0" kern="1200" dirty="0" smtClean="0">
                <a:solidFill>
                  <a:schemeClr val="tx1"/>
                </a:solidFill>
                <a:effectLst/>
                <a:latin typeface="+mn-lt"/>
                <a:ea typeface="+mn-ea"/>
                <a:cs typeface="+mn-cs"/>
              </a:rPr>
              <a:t>-карт. Такие карты связаны на прямую с банковскими счетами и представляют собой определенную сумму, которой пользователь карты, распоряжается. Наиболее известные платёжные системы на этой базе: </a:t>
            </a:r>
            <a:r>
              <a:rPr lang="ru-RU" sz="1200" b="0" i="0" kern="1200" dirty="0" err="1" smtClean="0">
                <a:solidFill>
                  <a:schemeClr val="tx1"/>
                </a:solidFill>
                <a:effectLst/>
                <a:latin typeface="+mn-lt"/>
                <a:ea typeface="+mn-ea"/>
                <a:cs typeface="+mn-cs"/>
              </a:rPr>
              <a:t>Visa</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cash</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ecash</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proton</a:t>
            </a:r>
            <a:r>
              <a:rPr lang="ru-RU" sz="1200" b="0" i="0" kern="1200" dirty="0" smtClean="0">
                <a:solidFill>
                  <a:schemeClr val="tx1"/>
                </a:solidFill>
                <a:effectLst/>
                <a:latin typeface="+mn-lt"/>
                <a:ea typeface="+mn-ea"/>
                <a:cs typeface="+mn-cs"/>
              </a:rPr>
              <a:t>. Такие системы позволяют оплачивать интернет-приобретения, хранить деньги в нескольких валютах и для управления этой системой можно использовать телефонную связь. Но данный способ не является безупречно безопасным, так как уследить за законностью всех операций просто невозможно.</a:t>
            </a:r>
          </a:p>
          <a:p>
            <a:pPr fontAlgn="base"/>
            <a:r>
              <a:rPr lang="ru-RU" sz="1200" b="0" i="0" kern="1200" dirty="0" smtClean="0">
                <a:solidFill>
                  <a:schemeClr val="tx1"/>
                </a:solidFill>
                <a:effectLst/>
                <a:latin typeface="+mn-lt"/>
                <a:ea typeface="+mn-ea"/>
                <a:cs typeface="+mn-cs"/>
              </a:rPr>
              <a:t>На базе сетей. Для электронной системы такого денежного оборота необходимо установить определенную программу. Такие программы являются бесплатными и с развитием способностей мобильных аппаратов, созданы и мобильные приложения таких систем. В основном, ЭПС на базе сетей выбирают пользователи, имеющие дело с заработком в интернете, приобретающие товары через интернет магазины или же фирмы, которые желают расширить формы принятия оплаты за свои услуги.</a:t>
            </a:r>
          </a:p>
          <a:p>
            <a:pPr fontAlgn="base"/>
            <a:r>
              <a:rPr lang="ru-RU" sz="1200" b="0" i="0" kern="1200" dirty="0" smtClean="0">
                <a:solidFill>
                  <a:schemeClr val="tx1"/>
                </a:solidFill>
                <a:effectLst/>
                <a:latin typeface="+mn-lt"/>
                <a:ea typeface="+mn-ea"/>
                <a:cs typeface="+mn-cs"/>
              </a:rPr>
              <a:t>Существуют также другие классификации электронных денег, которые определяют тип анонимности, государственный и не государственный вид и так далее.</a:t>
            </a:r>
          </a:p>
          <a:p>
            <a:endParaRPr lang="ru-RU" dirty="0"/>
          </a:p>
        </p:txBody>
      </p:sp>
      <p:sp>
        <p:nvSpPr>
          <p:cNvPr id="4" name="Номер слайда 3"/>
          <p:cNvSpPr>
            <a:spLocks noGrp="1"/>
          </p:cNvSpPr>
          <p:nvPr>
            <p:ph type="sldNum" sz="quarter" idx="10"/>
          </p:nvPr>
        </p:nvSpPr>
        <p:spPr/>
        <p:txBody>
          <a:bodyPr/>
          <a:lstStyle/>
          <a:p>
            <a:fld id="{D2964905-E811-4012-A792-DBF492DC9C9B}" type="slidenum">
              <a:rPr lang="ru-RU" smtClean="0"/>
              <a:t>9</a:t>
            </a:fld>
            <a:endParaRPr lang="ru-RU"/>
          </a:p>
        </p:txBody>
      </p:sp>
    </p:spTree>
    <p:extLst>
      <p:ext uri="{BB962C8B-B14F-4D97-AF65-F5344CB8AC3E}">
        <p14:creationId xmlns:p14="http://schemas.microsoft.com/office/powerpoint/2010/main" val="1178764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err="1" smtClean="0">
                <a:solidFill>
                  <a:schemeClr val="tx1"/>
                </a:solidFill>
                <a:effectLst/>
                <a:latin typeface="+mn-lt"/>
                <a:ea typeface="+mn-ea"/>
                <a:cs typeface="+mn-cs"/>
              </a:rPr>
              <a:t>WebMoney</a:t>
            </a:r>
            <a:r>
              <a:rPr lang="ru-RU" sz="1200" b="0" i="0" kern="1200" dirty="0" smtClean="0">
                <a:solidFill>
                  <a:schemeClr val="tx1"/>
                </a:solidFill>
                <a:effectLst/>
                <a:latin typeface="+mn-lt"/>
                <a:ea typeface="+mn-ea"/>
                <a:cs typeface="+mn-cs"/>
              </a:rPr>
              <a:t> распространён на территории России и странах ближнего зарубежья. Эта программа требует обязательной регистрации с предоставлением ксерокопии паспорта для получения </a:t>
            </a:r>
            <a:r>
              <a:rPr lang="ru-RU" sz="1200" b="0" i="0" u="sng" kern="1200" dirty="0" smtClean="0">
                <a:solidFill>
                  <a:schemeClr val="tx1"/>
                </a:solidFill>
                <a:effectLst/>
                <a:latin typeface="+mn-lt"/>
                <a:ea typeface="+mn-ea"/>
                <a:cs typeface="+mn-cs"/>
                <a:hlinkClick r:id="rId3"/>
              </a:rPr>
              <a:t>формального аттестата</a:t>
            </a:r>
            <a:r>
              <a:rPr lang="ru-RU" sz="1200" b="0" i="0" kern="1200" dirty="0" smtClean="0">
                <a:solidFill>
                  <a:schemeClr val="tx1"/>
                </a:solidFill>
                <a:effectLst/>
                <a:latin typeface="+mn-lt"/>
                <a:ea typeface="+mn-ea"/>
                <a:cs typeface="+mn-cs"/>
              </a:rPr>
              <a:t>, без которого, вы не сможете полноценно оперировать вашим капиталом.</a:t>
            </a:r>
          </a:p>
          <a:p>
            <a:r>
              <a:rPr lang="ru-RU" sz="1200" b="0" i="0" kern="1200" dirty="0" smtClean="0">
                <a:solidFill>
                  <a:schemeClr val="tx1"/>
                </a:solidFill>
                <a:effectLst/>
                <a:latin typeface="+mn-lt"/>
                <a:ea typeface="+mn-ea"/>
                <a:cs typeface="+mn-cs"/>
              </a:rPr>
              <a:t>После регистрации и получения аттестата вам будут доступны электронные кошельки различных валют, которые будут иметь идентификационный номер, который и будет главной информацией для перевода на него денежных средств. С помощью этой системы вы можете оплачивать услуги, проводить платежи, совершать обменные операции.</a:t>
            </a:r>
            <a:endParaRPr lang="ru-RU" dirty="0"/>
          </a:p>
        </p:txBody>
      </p:sp>
      <p:sp>
        <p:nvSpPr>
          <p:cNvPr id="4" name="Номер слайда 3"/>
          <p:cNvSpPr>
            <a:spLocks noGrp="1"/>
          </p:cNvSpPr>
          <p:nvPr>
            <p:ph type="sldNum" sz="quarter" idx="10"/>
          </p:nvPr>
        </p:nvSpPr>
        <p:spPr/>
        <p:txBody>
          <a:bodyPr/>
          <a:lstStyle/>
          <a:p>
            <a:fld id="{D2964905-E811-4012-A792-DBF492DC9C9B}" type="slidenum">
              <a:rPr lang="ru-RU" smtClean="0"/>
              <a:t>12</a:t>
            </a:fld>
            <a:endParaRPr lang="ru-RU"/>
          </a:p>
        </p:txBody>
      </p:sp>
    </p:spTree>
    <p:extLst>
      <p:ext uri="{BB962C8B-B14F-4D97-AF65-F5344CB8AC3E}">
        <p14:creationId xmlns:p14="http://schemas.microsoft.com/office/powerpoint/2010/main" val="3832983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ru-RU" sz="1200" b="0" i="0" kern="1200" dirty="0" smtClean="0">
                <a:solidFill>
                  <a:schemeClr val="tx1"/>
                </a:solidFill>
                <a:effectLst/>
                <a:latin typeface="+mn-lt"/>
                <a:ea typeface="+mn-ea"/>
                <a:cs typeface="+mn-cs"/>
              </a:rPr>
              <a:t>Плюсом является возможность вывода средств несколькими способами, которые будут предложены системой.</a:t>
            </a:r>
          </a:p>
          <a:p>
            <a:pPr fontAlgn="base"/>
            <a:r>
              <a:rPr lang="ru-RU" sz="1200" b="0" i="0" kern="1200" dirty="0" smtClean="0">
                <a:solidFill>
                  <a:schemeClr val="tx1"/>
                </a:solidFill>
                <a:effectLst/>
                <a:latin typeface="+mn-lt"/>
                <a:ea typeface="+mn-ea"/>
                <a:cs typeface="+mn-cs"/>
              </a:rPr>
              <a:t>Для безопасности операций по вводу и выводу средств в системе запрограммирована автоматическая блокировка вашего аккаунта. Этот момент, изучив отзывы пользователей, не всегда бывает адекватным и порой кошельки блокируют без видимых на то причин и без их объяснения со стороны тех поддержки.</a:t>
            </a:r>
          </a:p>
          <a:p>
            <a:endParaRPr lang="ru-RU" dirty="0"/>
          </a:p>
        </p:txBody>
      </p:sp>
      <p:sp>
        <p:nvSpPr>
          <p:cNvPr id="4" name="Номер слайда 3"/>
          <p:cNvSpPr>
            <a:spLocks noGrp="1"/>
          </p:cNvSpPr>
          <p:nvPr>
            <p:ph type="sldNum" sz="quarter" idx="10"/>
          </p:nvPr>
        </p:nvSpPr>
        <p:spPr/>
        <p:txBody>
          <a:bodyPr/>
          <a:lstStyle/>
          <a:p>
            <a:fld id="{D2964905-E811-4012-A792-DBF492DC9C9B}" type="slidenum">
              <a:rPr lang="ru-RU" smtClean="0"/>
              <a:t>14</a:t>
            </a:fld>
            <a:endParaRPr lang="ru-RU"/>
          </a:p>
        </p:txBody>
      </p:sp>
    </p:spTree>
    <p:extLst>
      <p:ext uri="{BB962C8B-B14F-4D97-AF65-F5344CB8AC3E}">
        <p14:creationId xmlns:p14="http://schemas.microsoft.com/office/powerpoint/2010/main" val="3845993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ru-RU" sz="1200" b="1" i="0" kern="1200" dirty="0" smtClean="0">
                <a:solidFill>
                  <a:schemeClr val="tx1"/>
                </a:solidFill>
                <a:effectLst/>
                <a:latin typeface="+mn-lt"/>
                <a:ea typeface="+mn-ea"/>
                <a:cs typeface="+mn-cs"/>
              </a:rPr>
              <a:t>Электронная платёжная система </a:t>
            </a:r>
            <a:r>
              <a:rPr lang="ru-RU" sz="1200" b="1" i="0" kern="1200" dirty="0" err="1" smtClean="0">
                <a:solidFill>
                  <a:schemeClr val="tx1"/>
                </a:solidFill>
                <a:effectLst/>
                <a:latin typeface="+mn-lt"/>
                <a:ea typeface="+mn-ea"/>
                <a:cs typeface="+mn-cs"/>
              </a:rPr>
              <a:t>Qiwi</a:t>
            </a:r>
            <a:endParaRPr lang="ru-RU" sz="1200" b="1"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Жизненный путь платёжной системы </a:t>
            </a:r>
            <a:r>
              <a:rPr lang="ru-RU" sz="1200" b="1" i="0" kern="1200" dirty="0" err="1" smtClean="0">
                <a:solidFill>
                  <a:schemeClr val="tx1"/>
                </a:solidFill>
                <a:effectLst/>
                <a:latin typeface="+mn-lt"/>
                <a:ea typeface="+mn-ea"/>
                <a:cs typeface="+mn-cs"/>
              </a:rPr>
              <a:t>Qiwi</a:t>
            </a:r>
            <a:r>
              <a:rPr lang="ru-RU" sz="1200" b="0" i="0" kern="1200" dirty="0" smtClean="0">
                <a:solidFill>
                  <a:schemeClr val="tx1"/>
                </a:solidFill>
                <a:effectLst/>
                <a:latin typeface="+mn-lt"/>
                <a:ea typeface="+mn-ea"/>
                <a:cs typeface="+mn-cs"/>
              </a:rPr>
              <a:t> уходит корнями в 2006 год, когда название ее ещё было «Мобильный кошелек». Впоследствии, название изменили в 2010 году.</a:t>
            </a:r>
          </a:p>
          <a:p>
            <a:pPr fontAlgn="base"/>
            <a:r>
              <a:rPr lang="ru-RU" sz="1200" b="0" i="0" kern="1200" dirty="0" smtClean="0">
                <a:solidFill>
                  <a:schemeClr val="tx1"/>
                </a:solidFill>
                <a:effectLst/>
                <a:latin typeface="+mn-lt"/>
                <a:ea typeface="+mn-ea"/>
                <a:cs typeface="+mn-cs"/>
              </a:rPr>
              <a:t>Сейчас «QIWI кошелек» прочно удерживает первые позиции среди пользователей. Надо также отметить, что Киви завоевала признание клиентов в 22 странах мира. Данная система считается одной из самых гибких и мобильных, предоставляющая разноплановые услуги.</a:t>
            </a:r>
          </a:p>
          <a:p>
            <a:pPr fontAlgn="base"/>
            <a:r>
              <a:rPr lang="ru-RU" sz="1200" b="0" i="0" kern="1200" dirty="0" smtClean="0">
                <a:solidFill>
                  <a:schemeClr val="tx1"/>
                </a:solidFill>
                <a:effectLst/>
                <a:latin typeface="+mn-lt"/>
                <a:ea typeface="+mn-ea"/>
                <a:cs typeface="+mn-cs"/>
              </a:rPr>
              <a:t>Это оправданное мнение, так как Киви сегодня дает возможность пополнения счета и вывода средств несколькими различными способами, предлагает также большой список по оплате услуг и покупок. К тому же несомненно привлекают и низкие комиссии за переводы и возможность проведения платежей по SMS.</a:t>
            </a:r>
          </a:p>
          <a:p>
            <a:pPr fontAlgn="base"/>
            <a:r>
              <a:rPr lang="ru-RU" sz="1200" b="0" i="0" kern="1200" dirty="0" smtClean="0">
                <a:solidFill>
                  <a:schemeClr val="tx1"/>
                </a:solidFill>
                <a:effectLst/>
                <a:latin typeface="+mn-lt"/>
                <a:ea typeface="+mn-ea"/>
                <a:cs typeface="+mn-cs"/>
              </a:rPr>
              <a:t>Среди прочих плюсов, в киви-сервисе, вы найдете удобную «</a:t>
            </a:r>
            <a:r>
              <a:rPr lang="ru-RU" sz="1200" b="0" i="0" kern="1200" dirty="0" err="1" smtClean="0">
                <a:solidFill>
                  <a:schemeClr val="tx1"/>
                </a:solidFill>
                <a:effectLst/>
                <a:latin typeface="+mn-lt"/>
                <a:ea typeface="+mn-ea"/>
                <a:cs typeface="+mn-cs"/>
              </a:rPr>
              <a:t>напоминалку</a:t>
            </a:r>
            <a:r>
              <a:rPr lang="ru-RU" sz="1200" b="0" i="0" kern="1200" dirty="0" smtClean="0">
                <a:solidFill>
                  <a:schemeClr val="tx1"/>
                </a:solidFill>
                <a:effectLst/>
                <a:latin typeface="+mn-lt"/>
                <a:ea typeface="+mn-ea"/>
                <a:cs typeface="+mn-cs"/>
              </a:rPr>
              <a:t>», которая оповестит вас заранее, о произведении необходимого платежа. Порадует и интерфейс сайта и мобильного приложения, здесь всё доступно и понятно даже новичку. Система, которая предлагает сервис по выпуску виртуальной или пластиковой карты.</a:t>
            </a:r>
          </a:p>
          <a:p>
            <a:pPr fontAlgn="base"/>
            <a:r>
              <a:rPr lang="ru-RU" sz="1200" b="0" i="0" kern="1200" dirty="0" smtClean="0">
                <a:solidFill>
                  <a:schemeClr val="tx1"/>
                </a:solidFill>
                <a:effectLst/>
                <a:latin typeface="+mn-lt"/>
                <a:ea typeface="+mn-ea"/>
                <a:cs typeface="+mn-cs"/>
              </a:rPr>
              <a:t>Одним из минусов Киви является невозможность ввода платежа суммой больше 15 тысяч за раз. Неудобство заключается в частичном вводе денежных средств. Киви имеет своею целью работу пользователя только внутри системы, поэтому любой вывод средств за пределы будет проблематичен и обложен высоким процентом. Плюс были отмечены многочисленные жалобы на назойливую рекламу партнеров, которая регулярно к вам приходит.</a:t>
            </a:r>
          </a:p>
          <a:p>
            <a:endParaRPr lang="ru-RU" dirty="0"/>
          </a:p>
        </p:txBody>
      </p:sp>
      <p:sp>
        <p:nvSpPr>
          <p:cNvPr id="4" name="Номер слайда 3"/>
          <p:cNvSpPr>
            <a:spLocks noGrp="1"/>
          </p:cNvSpPr>
          <p:nvPr>
            <p:ph type="sldNum" sz="quarter" idx="10"/>
          </p:nvPr>
        </p:nvSpPr>
        <p:spPr/>
        <p:txBody>
          <a:bodyPr/>
          <a:lstStyle/>
          <a:p>
            <a:fld id="{D2964905-E811-4012-A792-DBF492DC9C9B}" type="slidenum">
              <a:rPr lang="ru-RU" smtClean="0"/>
              <a:t>15</a:t>
            </a:fld>
            <a:endParaRPr lang="ru-RU"/>
          </a:p>
        </p:txBody>
      </p:sp>
    </p:spTree>
    <p:extLst>
      <p:ext uri="{BB962C8B-B14F-4D97-AF65-F5344CB8AC3E}">
        <p14:creationId xmlns:p14="http://schemas.microsoft.com/office/powerpoint/2010/main" val="264232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Яндекс-деньги</a:t>
            </a:r>
            <a:r>
              <a:rPr lang="ru-RU" sz="1200" b="0" i="0" kern="1200" dirty="0" smtClean="0">
                <a:solidFill>
                  <a:schemeClr val="tx1"/>
                </a:solidFill>
                <a:effectLst/>
                <a:latin typeface="+mn-lt"/>
                <a:ea typeface="+mn-ea"/>
                <a:cs typeface="+mn-cs"/>
              </a:rPr>
              <a:t> признана одной из самых универсальных ПС (платёжных систем) в России. Её выбирают те, кто зарабатывает с помощью интернета и те, кто выбирает интернет-покупки и оплачивает услуги он-</a:t>
            </a:r>
            <a:r>
              <a:rPr lang="ru-RU" sz="1200" b="0" i="0" kern="1200" dirty="0" err="1" smtClean="0">
                <a:solidFill>
                  <a:schemeClr val="tx1"/>
                </a:solidFill>
                <a:effectLst/>
                <a:latin typeface="+mn-lt"/>
                <a:ea typeface="+mn-ea"/>
                <a:cs typeface="+mn-cs"/>
              </a:rPr>
              <a:t>лайн</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Что же касается минусов, то здесь всё серьезнее, во – первых, система не признаёт манипуляций ни с какой другой валютой кроме рублей. Во – вторых, юридическим лицам тут делать нечего. Управлять своим капиталом в этой системе разрешено только физическим лицам. К тому же отсутствует анонимность (запрос паспортных данных при регистрации) и высокая комиссия при выводе средств.</a:t>
            </a:r>
            <a:endParaRPr lang="ru-RU" dirty="0"/>
          </a:p>
        </p:txBody>
      </p:sp>
      <p:sp>
        <p:nvSpPr>
          <p:cNvPr id="4" name="Номер слайда 3"/>
          <p:cNvSpPr>
            <a:spLocks noGrp="1"/>
          </p:cNvSpPr>
          <p:nvPr>
            <p:ph type="sldNum" sz="quarter" idx="10"/>
          </p:nvPr>
        </p:nvSpPr>
        <p:spPr/>
        <p:txBody>
          <a:bodyPr/>
          <a:lstStyle/>
          <a:p>
            <a:fld id="{D2964905-E811-4012-A792-DBF492DC9C9B}" type="slidenum">
              <a:rPr lang="ru-RU" smtClean="0"/>
              <a:t>16</a:t>
            </a:fld>
            <a:endParaRPr lang="ru-RU"/>
          </a:p>
        </p:txBody>
      </p:sp>
    </p:spTree>
    <p:extLst>
      <p:ext uri="{BB962C8B-B14F-4D97-AF65-F5344CB8AC3E}">
        <p14:creationId xmlns:p14="http://schemas.microsoft.com/office/powerpoint/2010/main" val="152076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err="1" smtClean="0">
                <a:solidFill>
                  <a:schemeClr val="tx1"/>
                </a:solidFill>
                <a:effectLst/>
                <a:latin typeface="+mn-lt"/>
                <a:ea typeface="+mn-ea"/>
                <a:cs typeface="+mn-cs"/>
              </a:rPr>
              <a:t>Alipay</a:t>
            </a:r>
            <a:r>
              <a:rPr lang="ru-RU" sz="1200" b="0" i="0" kern="1200" dirty="0" smtClean="0">
                <a:solidFill>
                  <a:schemeClr val="tx1"/>
                </a:solidFill>
                <a:effectLst/>
                <a:latin typeface="+mn-lt"/>
                <a:ea typeface="+mn-ea"/>
                <a:cs typeface="+mn-cs"/>
              </a:rPr>
              <a:t> (самая большая и известная платежная система Китая) была создана в 1999 году и предполагалась как посредник между денежными манипуляциями между двумя другими компаниями, но в 2004 году, уже уверенная в этих делах, группа по развитию, предложила создать собственную ПС.</a:t>
            </a:r>
          </a:p>
          <a:p>
            <a:pPr fontAlgn="base"/>
            <a:r>
              <a:rPr lang="ru-RU" sz="1200" b="0" i="0" kern="1200" dirty="0" smtClean="0">
                <a:solidFill>
                  <a:schemeClr val="tx1"/>
                </a:solidFill>
                <a:effectLst/>
                <a:latin typeface="+mn-lt"/>
                <a:ea typeface="+mn-ea"/>
                <a:cs typeface="+mn-cs"/>
              </a:rPr>
              <a:t>По мнению многих пользователей, компания предлагает действительно выгодные условия сотрудничества: регистрация бесплатная, отсутствие процентов на вывод средств. Правда существуют некоторые лимиты по выводу средств, с которыми вас обязательно ознакомят при регистрации.</a:t>
            </a:r>
          </a:p>
          <a:p>
            <a:pPr fontAlgn="base"/>
            <a:r>
              <a:rPr lang="ru-RU" sz="1200" b="0" i="0" kern="1200" dirty="0" smtClean="0">
                <a:solidFill>
                  <a:schemeClr val="tx1"/>
                </a:solidFill>
                <a:effectLst/>
                <a:latin typeface="+mn-lt"/>
                <a:ea typeface="+mn-ea"/>
                <a:cs typeface="+mn-cs"/>
              </a:rPr>
              <a:t>Всем известная площадка </a:t>
            </a:r>
            <a:r>
              <a:rPr lang="ru-RU" sz="1200" b="0" i="0" kern="1200" dirty="0" err="1" smtClean="0">
                <a:solidFill>
                  <a:schemeClr val="tx1"/>
                </a:solidFill>
                <a:effectLst/>
                <a:latin typeface="+mn-lt"/>
                <a:ea typeface="+mn-ea"/>
                <a:cs typeface="+mn-cs"/>
              </a:rPr>
              <a:t>Алиэкспресс</a:t>
            </a:r>
            <a:r>
              <a:rPr lang="ru-RU" sz="1200" b="0" i="0" kern="1200" dirty="0" smtClean="0">
                <a:solidFill>
                  <a:schemeClr val="tx1"/>
                </a:solidFill>
                <a:effectLst/>
                <a:latin typeface="+mn-lt"/>
                <a:ea typeface="+mn-ea"/>
                <a:cs typeface="+mn-cs"/>
              </a:rPr>
              <a:t> сотрудничает с </a:t>
            </a:r>
            <a:r>
              <a:rPr lang="ru-RU" sz="1200" b="0" i="0" kern="1200" dirty="0" err="1" smtClean="0">
                <a:solidFill>
                  <a:schemeClr val="tx1"/>
                </a:solidFill>
                <a:effectLst/>
                <a:latin typeface="+mn-lt"/>
                <a:ea typeface="+mn-ea"/>
                <a:cs typeface="+mn-cs"/>
              </a:rPr>
              <a:t>Алипей</a:t>
            </a:r>
            <a:r>
              <a:rPr lang="ru-RU" sz="1200" b="0" i="0" kern="1200" dirty="0" smtClean="0">
                <a:solidFill>
                  <a:schemeClr val="tx1"/>
                </a:solidFill>
                <a:effectLst/>
                <a:latin typeface="+mn-lt"/>
                <a:ea typeface="+mn-ea"/>
                <a:cs typeface="+mn-cs"/>
              </a:rPr>
              <a:t> и создает специальную версию Али кошелька, для более доступной оплаты товаров с этой площадки и других площадок с </a:t>
            </a:r>
            <a:r>
              <a:rPr lang="ru-RU" sz="1200" b="0" i="0" kern="1200" dirty="0" err="1" smtClean="0">
                <a:solidFill>
                  <a:schemeClr val="tx1"/>
                </a:solidFill>
                <a:effectLst/>
                <a:latin typeface="+mn-lt"/>
                <a:ea typeface="+mn-ea"/>
                <a:cs typeface="+mn-cs"/>
              </a:rPr>
              <a:t>Alibaba</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Group</a:t>
            </a:r>
            <a:r>
              <a:rPr lang="ru-RU" sz="1200" b="0" i="0" kern="1200" dirty="0" smtClean="0">
                <a:solidFill>
                  <a:schemeClr val="tx1"/>
                </a:solidFill>
                <a:effectLst/>
                <a:latin typeface="+mn-lt"/>
                <a:ea typeface="+mn-ea"/>
                <a:cs typeface="+mn-cs"/>
              </a:rPr>
              <a:t>.</a:t>
            </a:r>
          </a:p>
          <a:p>
            <a:pPr fontAlgn="base"/>
            <a:r>
              <a:rPr lang="ru-RU" sz="1200" b="1" i="0" kern="1200" dirty="0" err="1" smtClean="0">
                <a:solidFill>
                  <a:schemeClr val="tx1"/>
                </a:solidFill>
                <a:effectLst/>
                <a:latin typeface="+mn-lt"/>
                <a:ea typeface="+mn-ea"/>
                <a:cs typeface="+mn-cs"/>
              </a:rPr>
              <a:t>Tenpay</a:t>
            </a:r>
            <a:endParaRPr lang="ru-RU" sz="1200" b="1"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Можно начать сразу с минусов данной платежной системы, так как их достаточно, а плюсами или отличиями эта система не блещет. Итак, первый и главный минус, который оставил негативное послевкусие это проблема регистрации. Требования и ограничения по вводимым символам, к тому же нельзя сказать, что выбор этой системы будет оправдан, если ваша цель оплата покупок, с таким же успехом, но более доступно вы провернете сделку на </a:t>
            </a:r>
            <a:r>
              <a:rPr lang="ru-RU" sz="1200" b="0" i="0" kern="1200" dirty="0" err="1" smtClean="0">
                <a:solidFill>
                  <a:schemeClr val="tx1"/>
                </a:solidFill>
                <a:effectLst/>
                <a:latin typeface="+mn-lt"/>
                <a:ea typeface="+mn-ea"/>
                <a:cs typeface="+mn-cs"/>
              </a:rPr>
              <a:t>Alipay</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Единственно, кто выберет для себя эту систему, это любители поиграть в китайские он-</a:t>
            </a:r>
            <a:r>
              <a:rPr lang="ru-RU" sz="1200" b="0" i="0" kern="1200" dirty="0" err="1" smtClean="0">
                <a:solidFill>
                  <a:schemeClr val="tx1"/>
                </a:solidFill>
                <a:effectLst/>
                <a:latin typeface="+mn-lt"/>
                <a:ea typeface="+mn-ea"/>
                <a:cs typeface="+mn-cs"/>
              </a:rPr>
              <a:t>лайн</a:t>
            </a:r>
            <a:r>
              <a:rPr lang="ru-RU" sz="1200" b="0" i="0" kern="1200" dirty="0" smtClean="0">
                <a:solidFill>
                  <a:schemeClr val="tx1"/>
                </a:solidFill>
                <a:effectLst/>
                <a:latin typeface="+mn-lt"/>
                <a:ea typeface="+mn-ea"/>
                <a:cs typeface="+mn-cs"/>
              </a:rPr>
              <a:t> игры. Там необходимы QQ-деньги. Тут же можно дать вам совет: найдите китайца. 🙂 Если вы не сильны в китайском языке, то без его помощи вам не обойтись. Звучит удивительно, но в Китае данная ПС по рейтингу занимает второе место.</a:t>
            </a:r>
          </a:p>
          <a:p>
            <a:pPr fontAlgn="base"/>
            <a:r>
              <a:rPr lang="ru-RU" sz="1200" b="1" i="0" kern="1200" dirty="0" err="1" smtClean="0">
                <a:solidFill>
                  <a:schemeClr val="tx1"/>
                </a:solidFill>
                <a:effectLst/>
                <a:latin typeface="+mn-lt"/>
                <a:ea typeface="+mn-ea"/>
                <a:cs typeface="+mn-cs"/>
              </a:rPr>
              <a:t>UnionPay</a:t>
            </a:r>
            <a:endParaRPr lang="ru-RU" sz="1200" b="1" i="0" kern="1200" dirty="0" smtClean="0">
              <a:solidFill>
                <a:schemeClr val="tx1"/>
              </a:solidFill>
              <a:effectLst/>
              <a:latin typeface="+mn-lt"/>
              <a:ea typeface="+mn-ea"/>
              <a:cs typeface="+mn-cs"/>
            </a:endParaRPr>
          </a:p>
          <a:p>
            <a:pPr fontAlgn="base"/>
            <a:r>
              <a:rPr lang="ru-RU" sz="1200" b="1" i="0" kern="1200" dirty="0" err="1" smtClean="0">
                <a:solidFill>
                  <a:schemeClr val="tx1"/>
                </a:solidFill>
                <a:effectLst/>
                <a:latin typeface="+mn-lt"/>
                <a:ea typeface="+mn-ea"/>
                <a:cs typeface="+mn-cs"/>
              </a:rPr>
              <a:t>UnionPay</a:t>
            </a:r>
            <a:r>
              <a:rPr lang="ru-RU" sz="1200" b="0" i="0" kern="1200" dirty="0" smtClean="0">
                <a:solidFill>
                  <a:schemeClr val="tx1"/>
                </a:solidFill>
                <a:effectLst/>
                <a:latin typeface="+mn-lt"/>
                <a:ea typeface="+mn-ea"/>
                <a:cs typeface="+mn-cs"/>
              </a:rPr>
              <a:t> была основана в 2002 году как национальная платёжная система, которая остаётся, по сей день единственной государственной ПС, с поддержкой Центрального банка КНР. В первую очередь надо сказать, что система больше координирована на выпуск пластиковых карт, нежели на оборот денег на базе сетей.</a:t>
            </a:r>
          </a:p>
          <a:p>
            <a:pPr fontAlgn="base"/>
            <a:r>
              <a:rPr lang="ru-RU" sz="1200" b="0" i="0" kern="1200" dirty="0" smtClean="0">
                <a:solidFill>
                  <a:schemeClr val="tx1"/>
                </a:solidFill>
                <a:effectLst/>
                <a:latin typeface="+mn-lt"/>
                <a:ea typeface="+mn-ea"/>
                <a:cs typeface="+mn-cs"/>
              </a:rPr>
              <a:t>В 2013 году </a:t>
            </a:r>
            <a:r>
              <a:rPr lang="ru-RU" sz="1200" b="0" i="0" kern="1200" dirty="0" err="1" smtClean="0">
                <a:solidFill>
                  <a:schemeClr val="tx1"/>
                </a:solidFill>
                <a:effectLst/>
                <a:latin typeface="+mn-lt"/>
                <a:ea typeface="+mn-ea"/>
                <a:cs typeface="+mn-cs"/>
              </a:rPr>
              <a:t>ЮнионПэй</a:t>
            </a:r>
            <a:r>
              <a:rPr lang="ru-RU" sz="1200" b="0" i="0" kern="1200" dirty="0" smtClean="0">
                <a:solidFill>
                  <a:schemeClr val="tx1"/>
                </a:solidFill>
                <a:effectLst/>
                <a:latin typeface="+mn-lt"/>
                <a:ea typeface="+mn-ea"/>
                <a:cs typeface="+mn-cs"/>
              </a:rPr>
              <a:t> стала российской платежной системой, об этом свидетельствует ее занесение в реестр платежных систем России.</a:t>
            </a:r>
          </a:p>
          <a:p>
            <a:pPr fontAlgn="base"/>
            <a:r>
              <a:rPr lang="ru-RU" sz="1200" b="1" i="0" kern="1200" dirty="0" err="1" smtClean="0">
                <a:solidFill>
                  <a:schemeClr val="tx1"/>
                </a:solidFill>
                <a:effectLst/>
                <a:latin typeface="+mn-lt"/>
                <a:ea typeface="+mn-ea"/>
                <a:cs typeface="+mn-cs"/>
              </a:rPr>
              <a:t>PayEase</a:t>
            </a:r>
            <a:endParaRPr lang="ru-RU" sz="1200" b="1" i="0" kern="1200" dirty="0" smtClean="0">
              <a:solidFill>
                <a:schemeClr val="tx1"/>
              </a:solidFill>
              <a:effectLst/>
              <a:latin typeface="+mn-lt"/>
              <a:ea typeface="+mn-ea"/>
              <a:cs typeface="+mn-cs"/>
            </a:endParaRPr>
          </a:p>
          <a:p>
            <a:pPr fontAlgn="base"/>
            <a:r>
              <a:rPr lang="ru-RU" sz="1200" b="1" i="0" kern="1200" dirty="0" err="1" smtClean="0">
                <a:solidFill>
                  <a:schemeClr val="tx1"/>
                </a:solidFill>
                <a:effectLst/>
                <a:latin typeface="+mn-lt"/>
                <a:ea typeface="+mn-ea"/>
                <a:cs typeface="+mn-cs"/>
              </a:rPr>
              <a:t>PayEase</a:t>
            </a:r>
            <a:r>
              <a:rPr lang="ru-RU" sz="1200" b="0" i="0" kern="1200" dirty="0" smtClean="0">
                <a:solidFill>
                  <a:schemeClr val="tx1"/>
                </a:solidFill>
                <a:effectLst/>
                <a:latin typeface="+mn-lt"/>
                <a:ea typeface="+mn-ea"/>
                <a:cs typeface="+mn-cs"/>
              </a:rPr>
              <a:t> — крупная платёжная система Китая, которая работает только с юридическими лицами. В 2014 году признана самой популярной. Сотрудничает </a:t>
            </a:r>
            <a:r>
              <a:rPr lang="ru-RU" sz="1200" b="0" i="0" kern="1200" dirty="0" err="1" smtClean="0">
                <a:solidFill>
                  <a:schemeClr val="tx1"/>
                </a:solidFill>
                <a:effectLst/>
                <a:latin typeface="+mn-lt"/>
                <a:ea typeface="+mn-ea"/>
                <a:cs typeface="+mn-cs"/>
              </a:rPr>
              <a:t>PayEase</a:t>
            </a:r>
            <a:r>
              <a:rPr lang="ru-RU" sz="1200" b="0" i="0" kern="1200" dirty="0" smtClean="0">
                <a:solidFill>
                  <a:schemeClr val="tx1"/>
                </a:solidFill>
                <a:effectLst/>
                <a:latin typeface="+mn-lt"/>
                <a:ea typeface="+mn-ea"/>
                <a:cs typeface="+mn-cs"/>
              </a:rPr>
              <a:t> с крупнейшими мировыми организациями. Зарекомендовала себя как надёжная, безопасная, удобная для проведения транзакций фирма. Компания имеет сертификат квалифицированного поставщика услуг от VISA, располагает развитыми платформами для осуществления своей деятельности во многих странах мира.</a:t>
            </a:r>
          </a:p>
          <a:p>
            <a:pPr fontAlgn="base"/>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D2964905-E811-4012-A792-DBF492DC9C9B}" type="slidenum">
              <a:rPr lang="ru-RU" smtClean="0"/>
              <a:t>17</a:t>
            </a:fld>
            <a:endParaRPr lang="ru-RU"/>
          </a:p>
        </p:txBody>
      </p:sp>
    </p:spTree>
    <p:extLst>
      <p:ext uri="{BB962C8B-B14F-4D97-AF65-F5344CB8AC3E}">
        <p14:creationId xmlns:p14="http://schemas.microsoft.com/office/powerpoint/2010/main" val="3594587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0F744C0-8BA0-4C0B-959E-04423683F9F5}" type="datetimeFigureOut">
              <a:rPr lang="ru-RU" smtClean="0"/>
              <a:t>25.09.2019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6800A18-3505-489F-A244-A0CB3C70B46D}" type="slidenum">
              <a:rPr lang="ru-RU" smtClean="0"/>
              <a:t>‹#›</a:t>
            </a:fld>
            <a:endParaRPr lang="ru-RU"/>
          </a:p>
        </p:txBody>
      </p:sp>
    </p:spTree>
    <p:extLst>
      <p:ext uri="{BB962C8B-B14F-4D97-AF65-F5344CB8AC3E}">
        <p14:creationId xmlns:p14="http://schemas.microsoft.com/office/powerpoint/2010/main" val="1640583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0F744C0-8BA0-4C0B-959E-04423683F9F5}" type="datetimeFigureOut">
              <a:rPr lang="ru-RU" smtClean="0"/>
              <a:t>25.09.2019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6800A18-3505-489F-A244-A0CB3C70B46D}" type="slidenum">
              <a:rPr lang="ru-RU" smtClean="0"/>
              <a:t>‹#›</a:t>
            </a:fld>
            <a:endParaRPr lang="ru-RU"/>
          </a:p>
        </p:txBody>
      </p:sp>
    </p:spTree>
    <p:extLst>
      <p:ext uri="{BB962C8B-B14F-4D97-AF65-F5344CB8AC3E}">
        <p14:creationId xmlns:p14="http://schemas.microsoft.com/office/powerpoint/2010/main" val="49755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0F744C0-8BA0-4C0B-959E-04423683F9F5}" type="datetimeFigureOut">
              <a:rPr lang="ru-RU" smtClean="0"/>
              <a:t>25.09.2019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6800A18-3505-489F-A244-A0CB3C70B46D}" type="slidenum">
              <a:rPr lang="ru-RU" smtClean="0"/>
              <a:t>‹#›</a:t>
            </a:fld>
            <a:endParaRPr lang="ru-RU"/>
          </a:p>
        </p:txBody>
      </p:sp>
    </p:spTree>
    <p:extLst>
      <p:ext uri="{BB962C8B-B14F-4D97-AF65-F5344CB8AC3E}">
        <p14:creationId xmlns:p14="http://schemas.microsoft.com/office/powerpoint/2010/main" val="111101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0F744C0-8BA0-4C0B-959E-04423683F9F5}" type="datetimeFigureOut">
              <a:rPr lang="ru-RU" smtClean="0"/>
              <a:t>25.09.2019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6800A18-3505-489F-A244-A0CB3C70B46D}" type="slidenum">
              <a:rPr lang="ru-RU" smtClean="0"/>
              <a:t>‹#›</a:t>
            </a:fld>
            <a:endParaRPr lang="ru-RU"/>
          </a:p>
        </p:txBody>
      </p:sp>
    </p:spTree>
    <p:extLst>
      <p:ext uri="{BB962C8B-B14F-4D97-AF65-F5344CB8AC3E}">
        <p14:creationId xmlns:p14="http://schemas.microsoft.com/office/powerpoint/2010/main" val="6793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0F744C0-8BA0-4C0B-959E-04423683F9F5}" type="datetimeFigureOut">
              <a:rPr lang="ru-RU" smtClean="0"/>
              <a:t>25.09.2019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6800A18-3505-489F-A244-A0CB3C70B46D}" type="slidenum">
              <a:rPr lang="ru-RU" smtClean="0"/>
              <a:t>‹#›</a:t>
            </a:fld>
            <a:endParaRPr lang="ru-RU"/>
          </a:p>
        </p:txBody>
      </p:sp>
    </p:spTree>
    <p:extLst>
      <p:ext uri="{BB962C8B-B14F-4D97-AF65-F5344CB8AC3E}">
        <p14:creationId xmlns:p14="http://schemas.microsoft.com/office/powerpoint/2010/main" val="351708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0F744C0-8BA0-4C0B-959E-04423683F9F5}" type="datetimeFigureOut">
              <a:rPr lang="ru-RU" smtClean="0"/>
              <a:t>25.09.2019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6800A18-3505-489F-A244-A0CB3C70B46D}" type="slidenum">
              <a:rPr lang="ru-RU" smtClean="0"/>
              <a:t>‹#›</a:t>
            </a:fld>
            <a:endParaRPr lang="ru-RU"/>
          </a:p>
        </p:txBody>
      </p:sp>
    </p:spTree>
    <p:extLst>
      <p:ext uri="{BB962C8B-B14F-4D97-AF65-F5344CB8AC3E}">
        <p14:creationId xmlns:p14="http://schemas.microsoft.com/office/powerpoint/2010/main" val="297661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0F744C0-8BA0-4C0B-959E-04423683F9F5}" type="datetimeFigureOut">
              <a:rPr lang="ru-RU" smtClean="0"/>
              <a:t>25.09.2019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6800A18-3505-489F-A244-A0CB3C70B46D}" type="slidenum">
              <a:rPr lang="ru-RU" smtClean="0"/>
              <a:t>‹#›</a:t>
            </a:fld>
            <a:endParaRPr lang="ru-RU"/>
          </a:p>
        </p:txBody>
      </p:sp>
    </p:spTree>
    <p:extLst>
      <p:ext uri="{BB962C8B-B14F-4D97-AF65-F5344CB8AC3E}">
        <p14:creationId xmlns:p14="http://schemas.microsoft.com/office/powerpoint/2010/main" val="304951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0F744C0-8BA0-4C0B-959E-04423683F9F5}" type="datetimeFigureOut">
              <a:rPr lang="ru-RU" smtClean="0"/>
              <a:t>25.09.2019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6800A18-3505-489F-A244-A0CB3C70B46D}" type="slidenum">
              <a:rPr lang="ru-RU" smtClean="0"/>
              <a:t>‹#›</a:t>
            </a:fld>
            <a:endParaRPr lang="ru-RU"/>
          </a:p>
        </p:txBody>
      </p:sp>
    </p:spTree>
    <p:extLst>
      <p:ext uri="{BB962C8B-B14F-4D97-AF65-F5344CB8AC3E}">
        <p14:creationId xmlns:p14="http://schemas.microsoft.com/office/powerpoint/2010/main" val="257347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0F744C0-8BA0-4C0B-959E-04423683F9F5}" type="datetimeFigureOut">
              <a:rPr lang="ru-RU" smtClean="0"/>
              <a:t>25.09.2019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6800A18-3505-489F-A244-A0CB3C70B46D}" type="slidenum">
              <a:rPr lang="ru-RU" smtClean="0"/>
              <a:t>‹#›</a:t>
            </a:fld>
            <a:endParaRPr lang="ru-RU"/>
          </a:p>
        </p:txBody>
      </p:sp>
    </p:spTree>
    <p:extLst>
      <p:ext uri="{BB962C8B-B14F-4D97-AF65-F5344CB8AC3E}">
        <p14:creationId xmlns:p14="http://schemas.microsoft.com/office/powerpoint/2010/main" val="227508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0F744C0-8BA0-4C0B-959E-04423683F9F5}" type="datetimeFigureOut">
              <a:rPr lang="ru-RU" smtClean="0"/>
              <a:t>25.09.2019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6800A18-3505-489F-A244-A0CB3C70B46D}" type="slidenum">
              <a:rPr lang="ru-RU" smtClean="0"/>
              <a:t>‹#›</a:t>
            </a:fld>
            <a:endParaRPr lang="ru-RU"/>
          </a:p>
        </p:txBody>
      </p:sp>
    </p:spTree>
    <p:extLst>
      <p:ext uri="{BB962C8B-B14F-4D97-AF65-F5344CB8AC3E}">
        <p14:creationId xmlns:p14="http://schemas.microsoft.com/office/powerpoint/2010/main" val="236981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0F744C0-8BA0-4C0B-959E-04423683F9F5}" type="datetimeFigureOut">
              <a:rPr lang="ru-RU" smtClean="0"/>
              <a:t>25.09.2019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6800A18-3505-489F-A244-A0CB3C70B46D}" type="slidenum">
              <a:rPr lang="ru-RU" smtClean="0"/>
              <a:t>‹#›</a:t>
            </a:fld>
            <a:endParaRPr lang="ru-RU"/>
          </a:p>
        </p:txBody>
      </p:sp>
    </p:spTree>
    <p:extLst>
      <p:ext uri="{BB962C8B-B14F-4D97-AF65-F5344CB8AC3E}">
        <p14:creationId xmlns:p14="http://schemas.microsoft.com/office/powerpoint/2010/main" val="321602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744C0-8BA0-4C0B-959E-04423683F9F5}" type="datetimeFigureOut">
              <a:rPr lang="ru-RU" smtClean="0"/>
              <a:t>25.09.2019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00A18-3505-489F-A244-A0CB3C70B46D}" type="slidenum">
              <a:rPr lang="ru-RU" smtClean="0"/>
              <a:t>‹#›</a:t>
            </a:fld>
            <a:endParaRPr lang="ru-RU"/>
          </a:p>
        </p:txBody>
      </p:sp>
    </p:spTree>
    <p:extLst>
      <p:ext uri="{BB962C8B-B14F-4D97-AF65-F5344CB8AC3E}">
        <p14:creationId xmlns:p14="http://schemas.microsoft.com/office/powerpoint/2010/main" val="3028143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060848"/>
            <a:ext cx="7772400" cy="1470025"/>
          </a:xfrm>
        </p:spPr>
        <p:txBody>
          <a:bodyPr>
            <a:normAutofit fontScale="90000"/>
          </a:bodyPr>
          <a:lstStyle/>
          <a:p>
            <a:r>
              <a:rPr lang="ru-RU" dirty="0" smtClean="0"/>
              <a:t>Понятие платежной системы. Классификация платежных систем. Виды платежных сообщений. Электронные платежные инструменты. </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3279577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493" y="692696"/>
            <a:ext cx="9059507"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3656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ЭПС в РФ</a:t>
            </a:r>
            <a:endParaRPr lang="ru-RU" dirty="0"/>
          </a:p>
        </p:txBody>
      </p:sp>
      <p:sp>
        <p:nvSpPr>
          <p:cNvPr id="3" name="Объект 2"/>
          <p:cNvSpPr>
            <a:spLocks noGrp="1"/>
          </p:cNvSpPr>
          <p:nvPr>
            <p:ph idx="1"/>
          </p:nvPr>
        </p:nvSpPr>
        <p:spPr/>
        <p:txBody>
          <a:bodyPr>
            <a:normAutofit fontScale="70000" lnSpcReduction="20000"/>
          </a:bodyPr>
          <a:lstStyle/>
          <a:p>
            <a:pPr fontAlgn="base"/>
            <a:r>
              <a:rPr lang="en-US" dirty="0" err="1"/>
              <a:t>WebMoney</a:t>
            </a:r>
            <a:endParaRPr lang="en-US" dirty="0"/>
          </a:p>
          <a:p>
            <a:pPr fontAlgn="base"/>
            <a:r>
              <a:rPr lang="en-US" dirty="0" err="1"/>
              <a:t>Qiwi</a:t>
            </a:r>
            <a:r>
              <a:rPr lang="en-US" dirty="0"/>
              <a:t>-</a:t>
            </a:r>
            <a:r>
              <a:rPr lang="ru-RU" dirty="0"/>
              <a:t>кошелек</a:t>
            </a:r>
          </a:p>
          <a:p>
            <a:pPr fontAlgn="base"/>
            <a:r>
              <a:rPr lang="ru-RU" dirty="0"/>
              <a:t>Яндекс-деньги</a:t>
            </a:r>
          </a:p>
          <a:p>
            <a:pPr fontAlgn="base"/>
            <a:r>
              <a:rPr lang="en-US" dirty="0" err="1"/>
              <a:t>Paypal</a:t>
            </a:r>
            <a:endParaRPr lang="en-US" dirty="0"/>
          </a:p>
          <a:p>
            <a:pPr fontAlgn="base"/>
            <a:r>
              <a:rPr lang="en-US" dirty="0" err="1"/>
              <a:t>Payeer</a:t>
            </a:r>
            <a:endParaRPr lang="en-US" dirty="0"/>
          </a:p>
          <a:p>
            <a:pPr fontAlgn="base"/>
            <a:r>
              <a:rPr lang="en-US" dirty="0" err="1"/>
              <a:t>Rapida</a:t>
            </a:r>
            <a:endParaRPr lang="en-US" dirty="0"/>
          </a:p>
          <a:p>
            <a:pPr fontAlgn="base"/>
            <a:r>
              <a:rPr lang="en-US" dirty="0"/>
              <a:t>Perfect Money</a:t>
            </a:r>
          </a:p>
          <a:p>
            <a:pPr fontAlgn="base"/>
            <a:r>
              <a:rPr lang="en-US" dirty="0" err="1"/>
              <a:t>Okpay</a:t>
            </a:r>
            <a:endParaRPr lang="en-US" dirty="0"/>
          </a:p>
          <a:p>
            <a:pPr fontAlgn="base"/>
            <a:r>
              <a:rPr lang="en-US" dirty="0" err="1"/>
              <a:t>Liqpay</a:t>
            </a:r>
            <a:endParaRPr lang="en-US" dirty="0"/>
          </a:p>
          <a:p>
            <a:pPr fontAlgn="base"/>
            <a:r>
              <a:rPr lang="en-US" dirty="0" err="1"/>
              <a:t>AdvCash</a:t>
            </a:r>
            <a:endParaRPr lang="en-US" dirty="0"/>
          </a:p>
          <a:p>
            <a:pPr fontAlgn="base"/>
            <a:r>
              <a:rPr lang="ru-RU" dirty="0" err="1"/>
              <a:t>Биткоин</a:t>
            </a:r>
            <a:endParaRPr lang="ru-RU" dirty="0"/>
          </a:p>
          <a:p>
            <a:pPr fontAlgn="base"/>
            <a:r>
              <a:rPr lang="en-US" dirty="0"/>
              <a:t>Z-payment</a:t>
            </a:r>
          </a:p>
          <a:p>
            <a:pPr fontAlgn="base"/>
            <a:r>
              <a:rPr lang="en-US" dirty="0"/>
              <a:t>RBK Money</a:t>
            </a:r>
          </a:p>
          <a:p>
            <a:endParaRPr lang="ru-RU" dirty="0"/>
          </a:p>
        </p:txBody>
      </p:sp>
    </p:spTree>
    <p:extLst>
      <p:ext uri="{BB962C8B-B14F-4D97-AF65-F5344CB8AC3E}">
        <p14:creationId xmlns:p14="http://schemas.microsoft.com/office/powerpoint/2010/main" val="36839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sz="half" idx="2"/>
          </p:nvPr>
        </p:nvSpPr>
        <p:spPr/>
        <p:txBody>
          <a:bodyPr/>
          <a:lstStyle/>
          <a:p>
            <a:pPr marL="0" indent="0">
              <a:buNone/>
            </a:pPr>
            <a:r>
              <a:rPr lang="ru-RU" dirty="0"/>
              <a:t> 4 варианта управления своими средствами в </a:t>
            </a:r>
            <a:r>
              <a:rPr lang="ru-RU" dirty="0" err="1"/>
              <a:t>WebMoney</a:t>
            </a:r>
            <a:r>
              <a:rPr lang="ru-RU" dirty="0"/>
              <a:t> </a:t>
            </a:r>
            <a:r>
              <a:rPr lang="ru-RU" dirty="0" err="1"/>
              <a:t>Keeper</a:t>
            </a:r>
            <a:r>
              <a:rPr lang="ru-RU" dirty="0"/>
              <a:t>: </a:t>
            </a:r>
            <a:endParaRPr lang="ru-RU" dirty="0" smtClean="0"/>
          </a:p>
          <a:p>
            <a:r>
              <a:rPr lang="ru-RU" dirty="0" err="1" smtClean="0"/>
              <a:t>mobile</a:t>
            </a:r>
            <a:r>
              <a:rPr lang="ru-RU" dirty="0" smtClean="0"/>
              <a:t>,</a:t>
            </a:r>
          </a:p>
          <a:p>
            <a:r>
              <a:rPr lang="ru-RU" dirty="0" smtClean="0"/>
              <a:t> </a:t>
            </a:r>
            <a:r>
              <a:rPr lang="ru-RU" dirty="0" err="1"/>
              <a:t>mini</a:t>
            </a:r>
            <a:r>
              <a:rPr lang="ru-RU" dirty="0"/>
              <a:t>, </a:t>
            </a:r>
            <a:endParaRPr lang="ru-RU" dirty="0" smtClean="0"/>
          </a:p>
          <a:p>
            <a:r>
              <a:rPr lang="ru-RU" dirty="0" err="1" smtClean="0"/>
              <a:t>light</a:t>
            </a:r>
            <a:r>
              <a:rPr lang="ru-RU" dirty="0"/>
              <a:t>, </a:t>
            </a:r>
            <a:endParaRPr lang="ru-RU" dirty="0" smtClean="0"/>
          </a:p>
          <a:p>
            <a:r>
              <a:rPr lang="ru-RU" dirty="0" err="1" smtClean="0"/>
              <a:t>classic</a:t>
            </a:r>
            <a:r>
              <a:rPr lang="ru-RU" dirty="0"/>
              <a: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163" y="1628800"/>
            <a:ext cx="433387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Объект 5"/>
          <p:cNvSpPr>
            <a:spLocks noGrp="1"/>
          </p:cNvSpPr>
          <p:nvPr>
            <p:ph sz="half" idx="1"/>
          </p:nvPr>
        </p:nvSpPr>
        <p:spPr/>
        <p:txBody>
          <a:bodyPr/>
          <a:lstStyle/>
          <a:p>
            <a:endParaRPr lang="ru-RU" dirty="0"/>
          </a:p>
        </p:txBody>
      </p:sp>
    </p:spTree>
    <p:extLst>
      <p:ext uri="{BB962C8B-B14F-4D97-AF65-F5344CB8AC3E}">
        <p14:creationId xmlns:p14="http://schemas.microsoft.com/office/powerpoint/2010/main" val="1355370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Самые популярные кошельки в </a:t>
            </a:r>
            <a:r>
              <a:rPr lang="ru-RU" dirty="0" err="1" smtClean="0"/>
              <a:t>Вебмани</a:t>
            </a:r>
            <a:r>
              <a:rPr lang="ru-RU" dirty="0" smtClean="0"/>
              <a:t>:</a:t>
            </a:r>
            <a:br>
              <a:rPr lang="ru-RU" dirty="0" smtClean="0"/>
            </a:br>
            <a:endParaRPr lang="ru-RU" dirty="0"/>
          </a:p>
        </p:txBody>
      </p:sp>
      <p:sp>
        <p:nvSpPr>
          <p:cNvPr id="3" name="Объект 2"/>
          <p:cNvSpPr>
            <a:spLocks noGrp="1"/>
          </p:cNvSpPr>
          <p:nvPr>
            <p:ph idx="1"/>
          </p:nvPr>
        </p:nvSpPr>
        <p:spPr/>
        <p:txBody>
          <a:bodyPr/>
          <a:lstStyle/>
          <a:p>
            <a:pPr fontAlgn="base"/>
            <a:r>
              <a:rPr lang="ru-RU" dirty="0" smtClean="0"/>
              <a:t>WMR </a:t>
            </a:r>
            <a:r>
              <a:rPr lang="ru-RU" dirty="0"/>
              <a:t>— российские рубли</a:t>
            </a:r>
          </a:p>
          <a:p>
            <a:pPr fontAlgn="base"/>
            <a:r>
              <a:rPr lang="ru-RU" dirty="0"/>
              <a:t>WMZ — американские доллары</a:t>
            </a:r>
          </a:p>
          <a:p>
            <a:pPr fontAlgn="base"/>
            <a:r>
              <a:rPr lang="ru-RU" dirty="0"/>
              <a:t>WME — евро</a:t>
            </a:r>
          </a:p>
          <a:p>
            <a:pPr fontAlgn="base"/>
            <a:r>
              <a:rPr lang="ru-RU" dirty="0"/>
              <a:t>WMB — белорусские рубли</a:t>
            </a:r>
          </a:p>
          <a:p>
            <a:pPr fontAlgn="base"/>
            <a:r>
              <a:rPr lang="ru-RU" dirty="0"/>
              <a:t>WMU — украинская гривна</a:t>
            </a:r>
          </a:p>
          <a:p>
            <a:endParaRPr lang="ru-RU" dirty="0"/>
          </a:p>
        </p:txBody>
      </p:sp>
    </p:spTree>
    <p:extLst>
      <p:ext uri="{BB962C8B-B14F-4D97-AF65-F5344CB8AC3E}">
        <p14:creationId xmlns:p14="http://schemas.microsoft.com/office/powerpoint/2010/main" val="3376828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1" y="332656"/>
            <a:ext cx="8904989"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7033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Электронная платёжная система </a:t>
            </a:r>
            <a:r>
              <a:rPr lang="ru-RU" b="1" dirty="0" err="1"/>
              <a:t>Qiwi</a:t>
            </a:r>
            <a:r>
              <a:rPr lang="ru-RU" b="1" dirty="0"/>
              <a:t/>
            </a:r>
            <a:br>
              <a:rPr lang="ru-RU" b="1" dirty="0"/>
            </a:br>
            <a:endParaRPr lang="ru-RU" dirty="0"/>
          </a:p>
        </p:txBody>
      </p:sp>
      <p:sp>
        <p:nvSpPr>
          <p:cNvPr id="5" name="Объект 4"/>
          <p:cNvSpPr>
            <a:spLocks noGrp="1"/>
          </p:cNvSpPr>
          <p:nvPr>
            <p:ph idx="1"/>
          </p:nvPr>
        </p:nvSpPr>
        <p:spPr/>
        <p:txBody>
          <a:bodyPr/>
          <a:lstStyle/>
          <a:p>
            <a:endParaRPr lang="ru-RU"/>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68759"/>
            <a:ext cx="7488832" cy="5067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8815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Электронная платёжная система Яндекс деньги</a:t>
            </a:r>
            <a:br>
              <a:rPr lang="ru-RU" b="1" dirty="0"/>
            </a:br>
            <a:endParaRPr lang="ru-RU"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38275" y="2177256"/>
            <a:ext cx="626745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2142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Электронные платёжные системы Китая</a:t>
            </a:r>
            <a:br>
              <a:rPr lang="ru-RU" b="1" dirty="0"/>
            </a:br>
            <a:endParaRPr lang="ru-RU" dirty="0"/>
          </a:p>
        </p:txBody>
      </p:sp>
      <p:sp>
        <p:nvSpPr>
          <p:cNvPr id="3" name="Объект 2"/>
          <p:cNvSpPr>
            <a:spLocks noGrp="1"/>
          </p:cNvSpPr>
          <p:nvPr>
            <p:ph idx="1"/>
          </p:nvPr>
        </p:nvSpPr>
        <p:spPr/>
        <p:txBody>
          <a:bodyPr/>
          <a:lstStyle/>
          <a:p>
            <a:r>
              <a:rPr lang="ru-RU" b="1" dirty="0" err="1" smtClean="0"/>
              <a:t>Alipay</a:t>
            </a:r>
            <a:endParaRPr lang="ru-RU" b="1" dirty="0" smtClean="0"/>
          </a:p>
          <a:p>
            <a:r>
              <a:rPr lang="en-US" b="1" dirty="0" err="1"/>
              <a:t>Tenpay</a:t>
            </a:r>
            <a:endParaRPr lang="en-US" b="1" dirty="0"/>
          </a:p>
          <a:p>
            <a:r>
              <a:rPr lang="ru-RU" dirty="0"/>
              <a:t> </a:t>
            </a:r>
            <a:r>
              <a:rPr lang="ru-RU" b="1" dirty="0" err="1" smtClean="0"/>
              <a:t>UnionPay</a:t>
            </a:r>
            <a:endParaRPr lang="ru-RU" b="1" dirty="0" smtClean="0"/>
          </a:p>
          <a:p>
            <a:r>
              <a:rPr lang="ru-RU" b="1" dirty="0" err="1"/>
              <a:t>PayEase</a:t>
            </a:r>
            <a:endParaRPr lang="ru-RU" b="1" dirty="0"/>
          </a:p>
          <a:p>
            <a:endParaRPr lang="ru-RU" b="1" dirty="0"/>
          </a:p>
          <a:p>
            <a:endParaRPr lang="ru-RU" dirty="0" smtClean="0"/>
          </a:p>
          <a:p>
            <a:endParaRPr lang="ru-RU" dirty="0"/>
          </a:p>
        </p:txBody>
      </p:sp>
    </p:spTree>
    <p:extLst>
      <p:ext uri="{BB962C8B-B14F-4D97-AF65-F5344CB8AC3E}">
        <p14:creationId xmlns:p14="http://schemas.microsoft.com/office/powerpoint/2010/main" val="2172637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Виды электронных платёжных систем</a:t>
            </a:r>
            <a:br>
              <a:rPr lang="ru-RU" b="1" dirty="0"/>
            </a:br>
            <a:endParaRPr lang="ru-RU" dirty="0"/>
          </a:p>
        </p:txBody>
      </p:sp>
      <p:sp>
        <p:nvSpPr>
          <p:cNvPr id="3" name="Объект 2"/>
          <p:cNvSpPr>
            <a:spLocks noGrp="1"/>
          </p:cNvSpPr>
          <p:nvPr>
            <p:ph idx="1"/>
          </p:nvPr>
        </p:nvSpPr>
        <p:spPr/>
        <p:txBody>
          <a:bodyPr/>
          <a:lstStyle/>
          <a:p>
            <a:pPr marL="0" indent="0" fontAlgn="base">
              <a:buNone/>
            </a:pPr>
            <a:r>
              <a:rPr lang="ru-RU" dirty="0"/>
              <a:t>Существует два основных вида ЭПС:</a:t>
            </a:r>
          </a:p>
          <a:p>
            <a:pPr fontAlgn="base"/>
            <a:r>
              <a:rPr lang="ru-RU" dirty="0"/>
              <a:t>Кредитные системы</a:t>
            </a:r>
          </a:p>
          <a:p>
            <a:pPr fontAlgn="base"/>
            <a:r>
              <a:rPr lang="ru-RU" dirty="0"/>
              <a:t>Дебетовые системы</a:t>
            </a:r>
          </a:p>
          <a:p>
            <a:endParaRPr lang="ru-RU" dirty="0"/>
          </a:p>
        </p:txBody>
      </p:sp>
    </p:spTree>
    <p:extLst>
      <p:ext uri="{BB962C8B-B14F-4D97-AF65-F5344CB8AC3E}">
        <p14:creationId xmlns:p14="http://schemas.microsoft.com/office/powerpoint/2010/main" val="2014733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Электронные чеки</a:t>
            </a:r>
            <a:endParaRPr lang="ru-RU" dirty="0"/>
          </a:p>
        </p:txBody>
      </p:sp>
      <p:sp>
        <p:nvSpPr>
          <p:cNvPr id="3" name="Объект 2"/>
          <p:cNvSpPr>
            <a:spLocks noGrp="1"/>
          </p:cNvSpPr>
          <p:nvPr>
            <p:ph idx="1"/>
          </p:nvPr>
        </p:nvSpPr>
        <p:spPr/>
        <p:txBody>
          <a:bodyPr>
            <a:normAutofit fontScale="85000" lnSpcReduction="20000"/>
          </a:bodyPr>
          <a:lstStyle/>
          <a:p>
            <a:pPr marL="0" indent="0" fontAlgn="base">
              <a:buNone/>
            </a:pPr>
            <a:r>
              <a:rPr lang="ru-RU" dirty="0" smtClean="0"/>
              <a:t>Существует </a:t>
            </a:r>
            <a:r>
              <a:rPr lang="ru-RU" dirty="0"/>
              <a:t>процедура проведения платежа с помощью электронного чека:</a:t>
            </a:r>
          </a:p>
          <a:p>
            <a:pPr fontAlgn="base"/>
            <a:r>
              <a:rPr lang="ru-RU" dirty="0"/>
              <a:t>Выписка электронного чека и заверение его электронной подписью.</a:t>
            </a:r>
          </a:p>
          <a:p>
            <a:pPr fontAlgn="base"/>
            <a:r>
              <a:rPr lang="ru-RU" dirty="0"/>
              <a:t>Отправка чека получателю с блокировкой чекового счета открытым ключом банка (делается для безопасности проведения операции).</a:t>
            </a:r>
          </a:p>
          <a:p>
            <a:pPr fontAlgn="base"/>
            <a:r>
              <a:rPr lang="ru-RU" dirty="0"/>
              <a:t>Принятие ПС чека и проверка его и вашей подписи на подлинность.</a:t>
            </a:r>
          </a:p>
          <a:p>
            <a:pPr fontAlgn="base"/>
            <a:r>
              <a:rPr lang="ru-RU" dirty="0"/>
              <a:t>После проверки подлинности операция завершается поставкой товара получателю и переводом денег продавцу.</a:t>
            </a:r>
          </a:p>
          <a:p>
            <a:endParaRPr lang="ru-RU" dirty="0"/>
          </a:p>
        </p:txBody>
      </p:sp>
    </p:spTree>
    <p:extLst>
      <p:ext uri="{BB962C8B-B14F-4D97-AF65-F5344CB8AC3E}">
        <p14:creationId xmlns:p14="http://schemas.microsoft.com/office/powerpoint/2010/main" val="4056507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платежной системы.</a:t>
            </a:r>
            <a:endParaRPr lang="ru-RU" dirty="0"/>
          </a:p>
        </p:txBody>
      </p:sp>
      <p:sp>
        <p:nvSpPr>
          <p:cNvPr id="3" name="Объект 2"/>
          <p:cNvSpPr>
            <a:spLocks noGrp="1"/>
          </p:cNvSpPr>
          <p:nvPr>
            <p:ph idx="1"/>
          </p:nvPr>
        </p:nvSpPr>
        <p:spPr/>
        <p:txBody>
          <a:bodyPr/>
          <a:lstStyle/>
          <a:p>
            <a:r>
              <a:rPr lang="ru-RU" dirty="0"/>
              <a:t>Платежная система – это совокупность учреждений, правил, договорных отношений, технологий, методик расчета, внутренних и внешних нормативных актов, которые позволяют всем участниками производить финансовые операции и расчеты друг с другом.</a:t>
            </a:r>
          </a:p>
        </p:txBody>
      </p:sp>
    </p:spTree>
    <p:extLst>
      <p:ext uri="{BB962C8B-B14F-4D97-AF65-F5344CB8AC3E}">
        <p14:creationId xmlns:p14="http://schemas.microsoft.com/office/powerpoint/2010/main" val="3146778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ru-RU" b="1" dirty="0"/>
              <a:t>Преимущества </a:t>
            </a:r>
            <a:r>
              <a:rPr lang="ru-RU" b="1" dirty="0" smtClean="0"/>
              <a:t>платёжных </a:t>
            </a:r>
            <a:r>
              <a:rPr lang="ru-RU" b="1" dirty="0"/>
              <a:t>систем</a:t>
            </a:r>
            <a:br>
              <a:rPr lang="ru-RU" b="1" dirty="0"/>
            </a:br>
            <a:endParaRPr lang="ru-RU" dirty="0"/>
          </a:p>
        </p:txBody>
      </p:sp>
      <p:sp>
        <p:nvSpPr>
          <p:cNvPr id="3" name="Объект 2"/>
          <p:cNvSpPr>
            <a:spLocks noGrp="1"/>
          </p:cNvSpPr>
          <p:nvPr>
            <p:ph idx="1"/>
          </p:nvPr>
        </p:nvSpPr>
        <p:spPr>
          <a:xfrm>
            <a:off x="457200" y="692696"/>
            <a:ext cx="8229600" cy="5433467"/>
          </a:xfrm>
        </p:spPr>
        <p:txBody>
          <a:bodyPr>
            <a:normAutofit fontScale="62500" lnSpcReduction="20000"/>
          </a:bodyPr>
          <a:lstStyle/>
          <a:p>
            <a:pPr marL="514350" indent="-514350" fontAlgn="base">
              <a:buFont typeface="+mj-lt"/>
              <a:buAutoNum type="arabicPeriod"/>
            </a:pPr>
            <a:r>
              <a:rPr lang="ru-RU" dirty="0"/>
              <a:t>Возможность без купюр производить оплаты, переводы и прочие денежные манипуляции.</a:t>
            </a:r>
          </a:p>
          <a:p>
            <a:pPr marL="514350" indent="-514350" fontAlgn="base">
              <a:buFont typeface="+mj-lt"/>
              <a:buAutoNum type="arabicPeriod"/>
            </a:pPr>
            <a:r>
              <a:rPr lang="ru-RU" dirty="0"/>
              <a:t>Скорость денежных переводов и совершения других денежных операций во много раз превосходит уже устаревшие почтовые переводы и переводы через банк.</a:t>
            </a:r>
          </a:p>
          <a:p>
            <a:pPr marL="514350" indent="-514350" fontAlgn="base">
              <a:buFont typeface="+mj-lt"/>
              <a:buAutoNum type="arabicPeriod"/>
            </a:pPr>
            <a:r>
              <a:rPr lang="ru-RU" dirty="0"/>
              <a:t>Можно совершать денежные манипуляции, не выходя из дома. Такая доступность объясняется тем, что буквально в считанные минуты пользователь может пройти незамысловатую регистрацию в любой удобной ему ПС и начать работу.</a:t>
            </a:r>
          </a:p>
          <a:p>
            <a:pPr marL="514350" indent="-514350" fontAlgn="base">
              <a:buFont typeface="+mj-lt"/>
              <a:buAutoNum type="arabicPeriod"/>
            </a:pPr>
            <a:r>
              <a:rPr lang="ru-RU" dirty="0"/>
              <a:t>Безопасность этих платёжных систем уже подтвердила свою надёжность. Специальные привязки к номерам телефона, идентификация через запрос пароля и связь с компьютером. Если соблюдать правила предписанные системой, то вас не коснется ни </a:t>
            </a:r>
            <a:r>
              <a:rPr lang="ru-RU" dirty="0" err="1"/>
              <a:t>кибер</a:t>
            </a:r>
            <a:r>
              <a:rPr lang="ru-RU" dirty="0"/>
              <a:t>-мошенники, ни недобросовестные покупатели или плательщики.</a:t>
            </a:r>
          </a:p>
          <a:p>
            <a:pPr marL="514350" indent="-514350" fontAlgn="base">
              <a:buFont typeface="+mj-lt"/>
              <a:buAutoNum type="arabicPeriod"/>
            </a:pPr>
            <a:r>
              <a:rPr lang="ru-RU" dirty="0" smtClean="0"/>
              <a:t>Система </a:t>
            </a:r>
            <a:r>
              <a:rPr lang="ru-RU" dirty="0"/>
              <a:t>сама ведет за вас статистику вашего дебита и кредита. Вы всегда будете в курсе вливаний денег на счет и их расход. Это довольно удобная статистика присутствует в определенных разделах во всех без исключения программных обеспечениях и ваших личных аккаунтах ПС.</a:t>
            </a:r>
          </a:p>
          <a:p>
            <a:endParaRPr lang="ru-RU" dirty="0"/>
          </a:p>
        </p:txBody>
      </p:sp>
    </p:spTree>
    <p:extLst>
      <p:ext uri="{BB962C8B-B14F-4D97-AF65-F5344CB8AC3E}">
        <p14:creationId xmlns:p14="http://schemas.microsoft.com/office/powerpoint/2010/main" val="2251000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Н</a:t>
            </a:r>
            <a:r>
              <a:rPr lang="ru-RU" b="1" dirty="0" smtClean="0"/>
              <a:t>едостатки платёжных систем</a:t>
            </a:r>
            <a:br>
              <a:rPr lang="ru-RU" b="1" dirty="0" smtClean="0"/>
            </a:br>
            <a:endParaRPr lang="ru-RU" dirty="0"/>
          </a:p>
        </p:txBody>
      </p:sp>
      <p:sp>
        <p:nvSpPr>
          <p:cNvPr id="3" name="Объект 2"/>
          <p:cNvSpPr>
            <a:spLocks noGrp="1"/>
          </p:cNvSpPr>
          <p:nvPr>
            <p:ph idx="1"/>
          </p:nvPr>
        </p:nvSpPr>
        <p:spPr/>
        <p:txBody>
          <a:bodyPr>
            <a:normAutofit fontScale="70000" lnSpcReduction="20000"/>
          </a:bodyPr>
          <a:lstStyle/>
          <a:p>
            <a:pPr marL="514350" indent="-514350" fontAlgn="base">
              <a:buFont typeface="+mj-lt"/>
              <a:buAutoNum type="arabicPeriod"/>
            </a:pPr>
            <a:r>
              <a:rPr lang="ru-RU" dirty="0"/>
              <a:t>Отсутствие гарантий. Так как учредители ЭПС это частные организации, то нельзя говорить о 100% уверенности правомерности действий со стороны администрации системы.</a:t>
            </a:r>
          </a:p>
          <a:p>
            <a:pPr marL="514350" indent="-514350" fontAlgn="base">
              <a:buFont typeface="+mj-lt"/>
              <a:buAutoNum type="arabicPeriod"/>
            </a:pPr>
            <a:r>
              <a:rPr lang="ru-RU" dirty="0"/>
              <a:t>Необходимо быть уверенным пользователем интернета. Без Интернет-соединения эти системы в большинстве случаев не работают. Но, такой ли уж это минус, в наш век интернет-технологий, когда большинство аспектов нашей жизни уже связаны, так или иначе, с интернетом.</a:t>
            </a:r>
          </a:p>
          <a:p>
            <a:pPr marL="514350" indent="-514350" fontAlgn="base">
              <a:buFont typeface="+mj-lt"/>
              <a:buAutoNum type="arabicPeriod"/>
            </a:pPr>
            <a:r>
              <a:rPr lang="ru-RU" dirty="0"/>
              <a:t>В некоторых случаях, для получения полного списка инструментов по управлению вашим кошельком, потребуется введение личных данных: ИНН, паспортные данные. Используя эти данные, государственная налоговая служба может иметь доступ ко всей информации по вашим счетам.</a:t>
            </a:r>
          </a:p>
          <a:p>
            <a:pPr marL="514350" indent="-514350">
              <a:buFont typeface="+mj-lt"/>
              <a:buAutoNum type="arabicPeriod"/>
            </a:pPr>
            <a:endParaRPr lang="ru-RU" dirty="0"/>
          </a:p>
        </p:txBody>
      </p:sp>
    </p:spTree>
    <p:extLst>
      <p:ext uri="{BB962C8B-B14F-4D97-AF65-F5344CB8AC3E}">
        <p14:creationId xmlns:p14="http://schemas.microsoft.com/office/powerpoint/2010/main" val="2524420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Элементами ПС являются:</a:t>
            </a:r>
            <a:br>
              <a:rPr lang="ru-RU" dirty="0" smtClean="0"/>
            </a:br>
            <a:endParaRPr lang="ru-RU" dirty="0"/>
          </a:p>
        </p:txBody>
      </p:sp>
      <p:sp>
        <p:nvSpPr>
          <p:cNvPr id="3" name="Объект 2"/>
          <p:cNvSpPr>
            <a:spLocks noGrp="1"/>
          </p:cNvSpPr>
          <p:nvPr>
            <p:ph idx="1"/>
          </p:nvPr>
        </p:nvSpPr>
        <p:spPr/>
        <p:txBody>
          <a:bodyPr>
            <a:normAutofit lnSpcReduction="10000"/>
          </a:bodyPr>
          <a:lstStyle/>
          <a:p>
            <a:r>
              <a:rPr lang="ru-RU" dirty="0" smtClean="0"/>
              <a:t>Институты</a:t>
            </a:r>
            <a:r>
              <a:rPr lang="ru-RU" dirty="0"/>
              <a:t>, предоставляющие услуги по осуществлению денежных переводов и погашению долговых обязательств</a:t>
            </a:r>
          </a:p>
          <a:p>
            <a:r>
              <a:rPr lang="ru-RU" dirty="0"/>
              <a:t>Финансовые инструменты и коммуникационные системы, обеспечивающие перевод денежных средств между экономическим системами</a:t>
            </a:r>
          </a:p>
          <a:p>
            <a:r>
              <a:rPr lang="ru-RU" dirty="0"/>
              <a:t>Контрактные соглашения, регулирующие порядок безналичных расчетов.</a:t>
            </a:r>
          </a:p>
          <a:p>
            <a:endParaRPr lang="ru-RU" dirty="0"/>
          </a:p>
        </p:txBody>
      </p:sp>
    </p:spTree>
    <p:extLst>
      <p:ext uri="{BB962C8B-B14F-4D97-AF65-F5344CB8AC3E}">
        <p14:creationId xmlns:p14="http://schemas.microsoft.com/office/powerpoint/2010/main" val="1139693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2800" dirty="0" smtClean="0"/>
              <a:t>В зависимости от экономического характера операций, опосредуемых денежными расчетами, платежи распределяются </a:t>
            </a:r>
            <a:r>
              <a:rPr lang="ru-RU" sz="2800" b="1" i="1" dirty="0" smtClean="0"/>
              <a:t>по нескольким денежным потокам:</a:t>
            </a:r>
            <a:r>
              <a:rPr lang="ru-RU" sz="2800" dirty="0" smtClean="0"/>
              <a:t/>
            </a:r>
            <a:br>
              <a:rPr lang="ru-RU" sz="2800" dirty="0" smtClean="0"/>
            </a:br>
            <a:endParaRPr lang="ru-RU" sz="2800" dirty="0"/>
          </a:p>
        </p:txBody>
      </p:sp>
      <p:sp>
        <p:nvSpPr>
          <p:cNvPr id="3" name="Объект 2"/>
          <p:cNvSpPr>
            <a:spLocks noGrp="1"/>
          </p:cNvSpPr>
          <p:nvPr>
            <p:ph idx="1"/>
          </p:nvPr>
        </p:nvSpPr>
        <p:spPr/>
        <p:txBody>
          <a:bodyPr>
            <a:normAutofit/>
          </a:bodyPr>
          <a:lstStyle/>
          <a:p>
            <a:r>
              <a:rPr lang="ru-RU" sz="2600" dirty="0" smtClean="0"/>
              <a:t>товарным </a:t>
            </a:r>
            <a:r>
              <a:rPr lang="ru-RU" sz="2600" dirty="0"/>
              <a:t>(расчеты за товары, услуги, работы);</a:t>
            </a:r>
          </a:p>
          <a:p>
            <a:r>
              <a:rPr lang="ru-RU" sz="2600" dirty="0"/>
              <a:t>трудовым (оплата труда и платежи, к ней приравненные);</a:t>
            </a:r>
          </a:p>
          <a:p>
            <a:r>
              <a:rPr lang="ru-RU" sz="2600" dirty="0"/>
              <a:t>финансовым (платежи финансовой системы, расчеты на финансовом и биржевом рынках, страховые платежи);</a:t>
            </a:r>
          </a:p>
          <a:p>
            <a:r>
              <a:rPr lang="ru-RU" sz="2600" dirty="0"/>
              <a:t>кредитным (расчеты с банковской системой).</a:t>
            </a:r>
          </a:p>
          <a:p>
            <a:endParaRPr lang="ru-RU" dirty="0"/>
          </a:p>
        </p:txBody>
      </p:sp>
    </p:spTree>
    <p:extLst>
      <p:ext uri="{BB962C8B-B14F-4D97-AF65-F5344CB8AC3E}">
        <p14:creationId xmlns:p14="http://schemas.microsoft.com/office/powerpoint/2010/main" val="1266845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404664"/>
            <a:ext cx="8229600" cy="1143000"/>
          </a:xfrm>
        </p:spPr>
        <p:txBody>
          <a:bodyPr>
            <a:normAutofit/>
          </a:bodyPr>
          <a:lstStyle/>
          <a:p>
            <a:r>
              <a:rPr lang="ru-RU" sz="2600" dirty="0"/>
              <a:t>Основными </a:t>
            </a:r>
            <a:r>
              <a:rPr lang="ru-RU" sz="2600" b="1" i="1" dirty="0"/>
              <a:t>задачами,</a:t>
            </a:r>
            <a:r>
              <a:rPr lang="ru-RU" sz="2600" dirty="0"/>
              <a:t> стоящими перед платежной системой, являются следующие:</a:t>
            </a:r>
          </a:p>
        </p:txBody>
      </p:sp>
      <p:sp>
        <p:nvSpPr>
          <p:cNvPr id="3" name="Объект 2"/>
          <p:cNvSpPr>
            <a:spLocks noGrp="1"/>
          </p:cNvSpPr>
          <p:nvPr>
            <p:ph idx="1"/>
          </p:nvPr>
        </p:nvSpPr>
        <p:spPr>
          <a:xfrm>
            <a:off x="457200" y="1628800"/>
            <a:ext cx="8229600" cy="4497363"/>
          </a:xfrm>
        </p:spPr>
        <p:txBody>
          <a:bodyPr>
            <a:normAutofit fontScale="92500" lnSpcReduction="10000"/>
          </a:bodyPr>
          <a:lstStyle/>
          <a:p>
            <a:r>
              <a:rPr lang="ru-RU" dirty="0"/>
              <a:t>бесперебойность, безопасность и эффективность функционирования;</a:t>
            </a:r>
          </a:p>
          <a:p>
            <a:r>
              <a:rPr lang="ru-RU" dirty="0"/>
              <a:t>надежность и прочность, гарантирующие отсутствие срывов или полного выхода из строя системы платежей;</a:t>
            </a:r>
          </a:p>
          <a:p>
            <a:r>
              <a:rPr lang="ru-RU" dirty="0"/>
              <a:t>эффективность, обеспечивающая быстрый, экономный и точный выход потока операций;</a:t>
            </a:r>
          </a:p>
          <a:p>
            <a:r>
              <a:rPr lang="ru-RU" dirty="0"/>
              <a:t>справедливый подход, н-р, требование участия в платежной системе лиц, отвечающих необходимым квалификационным критериям.</a:t>
            </a:r>
          </a:p>
          <a:p>
            <a:endParaRPr lang="ru-RU" dirty="0"/>
          </a:p>
        </p:txBody>
      </p:sp>
    </p:spTree>
    <p:extLst>
      <p:ext uri="{BB962C8B-B14F-4D97-AF65-F5344CB8AC3E}">
        <p14:creationId xmlns:p14="http://schemas.microsoft.com/office/powerpoint/2010/main" val="3267341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5536" y="620688"/>
            <a:ext cx="8208912" cy="5412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364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ЭПС</a:t>
            </a:r>
            <a:endParaRPr lang="ru-RU" dirty="0"/>
          </a:p>
        </p:txBody>
      </p:sp>
      <p:sp>
        <p:nvSpPr>
          <p:cNvPr id="3" name="Объект 2"/>
          <p:cNvSpPr>
            <a:spLocks noGrp="1"/>
          </p:cNvSpPr>
          <p:nvPr>
            <p:ph idx="1"/>
          </p:nvPr>
        </p:nvSpPr>
        <p:spPr/>
        <p:txBody>
          <a:bodyPr/>
          <a:lstStyle/>
          <a:p>
            <a:pPr marL="0" indent="0">
              <a:buNone/>
            </a:pPr>
            <a:r>
              <a:rPr lang="ru-RU" dirty="0" smtClean="0"/>
              <a:t>Электронная </a:t>
            </a:r>
            <a:r>
              <a:rPr lang="ru-RU" dirty="0"/>
              <a:t>платёжная система – это система, организованная для оплаты услуг через он-</a:t>
            </a:r>
            <a:r>
              <a:rPr lang="ru-RU" dirty="0" err="1"/>
              <a:t>лайн</a:t>
            </a:r>
            <a:r>
              <a:rPr lang="ru-RU" dirty="0"/>
              <a:t> сервисы, программы, карты которая позволяет переводить деньги на счет незамедлительно, без действий с купюрами.</a:t>
            </a:r>
          </a:p>
        </p:txBody>
      </p:sp>
    </p:spTree>
    <p:extLst>
      <p:ext uri="{BB962C8B-B14F-4D97-AF65-F5344CB8AC3E}">
        <p14:creationId xmlns:p14="http://schemas.microsoft.com/office/powerpoint/2010/main" val="4112568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Немного истории</a:t>
            </a:r>
            <a:endParaRPr lang="ru-RU" dirty="0"/>
          </a:p>
        </p:txBody>
      </p:sp>
      <p:sp>
        <p:nvSpPr>
          <p:cNvPr id="3" name="Объект 2"/>
          <p:cNvSpPr>
            <a:spLocks noGrp="1"/>
          </p:cNvSpPr>
          <p:nvPr>
            <p:ph idx="1"/>
          </p:nvPr>
        </p:nvSpPr>
        <p:spPr/>
        <p:txBody>
          <a:bodyPr/>
          <a:lstStyle/>
          <a:p>
            <a:r>
              <a:rPr lang="ru-RU" dirty="0" smtClean="0"/>
              <a:t>1871</a:t>
            </a:r>
            <a:r>
              <a:rPr lang="en-US" dirty="0" smtClean="0"/>
              <a:t> </a:t>
            </a:r>
            <a:r>
              <a:rPr lang="ru-RU" dirty="0" smtClean="0"/>
              <a:t>г. </a:t>
            </a:r>
            <a:r>
              <a:rPr lang="en-US" dirty="0" smtClean="0"/>
              <a:t>Western union</a:t>
            </a:r>
          </a:p>
          <a:p>
            <a:r>
              <a:rPr lang="en-US" dirty="0" smtClean="0"/>
              <a:t>1980 </a:t>
            </a:r>
            <a:r>
              <a:rPr lang="ru-RU" dirty="0" smtClean="0"/>
              <a:t> г. </a:t>
            </a:r>
            <a:r>
              <a:rPr lang="en-US" dirty="0" err="1" smtClean="0"/>
              <a:t>eCash</a:t>
            </a:r>
            <a:r>
              <a:rPr lang="ru-RU" dirty="0" smtClean="0"/>
              <a:t> (Голландия)</a:t>
            </a:r>
            <a:endParaRPr lang="en-US" dirty="0" smtClean="0"/>
          </a:p>
          <a:p>
            <a:r>
              <a:rPr lang="en-US" dirty="0" smtClean="0"/>
              <a:t>1998 </a:t>
            </a:r>
            <a:r>
              <a:rPr lang="ru-RU" dirty="0" smtClean="0"/>
              <a:t>г. </a:t>
            </a:r>
            <a:r>
              <a:rPr lang="en-US" dirty="0" smtClean="0"/>
              <a:t>Pay Cash (</a:t>
            </a:r>
            <a:r>
              <a:rPr lang="ru-RU" dirty="0" smtClean="0"/>
              <a:t>Россия)</a:t>
            </a:r>
          </a:p>
          <a:p>
            <a:r>
              <a:rPr lang="ru-RU" dirty="0" smtClean="0"/>
              <a:t>1999 г. </a:t>
            </a:r>
            <a:r>
              <a:rPr lang="en-US" dirty="0" err="1" smtClean="0"/>
              <a:t>WebMoney</a:t>
            </a:r>
            <a:endParaRPr lang="en-US" dirty="0" smtClean="0"/>
          </a:p>
          <a:p>
            <a:r>
              <a:rPr lang="en-US" dirty="0" smtClean="0"/>
              <a:t>2002 </a:t>
            </a:r>
            <a:r>
              <a:rPr lang="ru-RU" dirty="0" smtClean="0"/>
              <a:t>г. </a:t>
            </a:r>
            <a:r>
              <a:rPr lang="en-US" dirty="0" err="1" smtClean="0"/>
              <a:t>RUpay</a:t>
            </a:r>
            <a:endParaRPr lang="ru-RU" dirty="0"/>
          </a:p>
        </p:txBody>
      </p:sp>
    </p:spTree>
    <p:extLst>
      <p:ext uri="{BB962C8B-B14F-4D97-AF65-F5344CB8AC3E}">
        <p14:creationId xmlns:p14="http://schemas.microsoft.com/office/powerpoint/2010/main" val="1782420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a:bodyPr>
          <a:lstStyle/>
          <a:p>
            <a:r>
              <a:rPr lang="ru-RU" sz="3200" dirty="0" smtClean="0"/>
              <a:t>Электронные деньги</a:t>
            </a:r>
            <a:endParaRPr lang="ru-RU" sz="3200" dirty="0"/>
          </a:p>
        </p:txBody>
      </p:sp>
      <p:sp>
        <p:nvSpPr>
          <p:cNvPr id="3" name="Объект 2"/>
          <p:cNvSpPr>
            <a:spLocks noGrp="1"/>
          </p:cNvSpPr>
          <p:nvPr>
            <p:ph idx="1"/>
          </p:nvPr>
        </p:nvSpPr>
        <p:spPr>
          <a:xfrm>
            <a:off x="457200" y="1052736"/>
            <a:ext cx="8229600" cy="5073427"/>
          </a:xfrm>
        </p:spPr>
        <p:txBody>
          <a:bodyPr/>
          <a:lstStyle/>
          <a:p>
            <a:r>
              <a:rPr lang="ru-RU" b="1" dirty="0"/>
              <a:t>Электронные деньги</a:t>
            </a:r>
            <a:r>
              <a:rPr lang="ru-RU" dirty="0"/>
              <a:t> – определенный денежный эквивалент пользователя платежной системы, который фиксируется и хранится на электронном носителе в электронном виде. Используется для онлайн оплаты, переводов, платежей</a:t>
            </a:r>
            <a:r>
              <a:rPr lang="ru-RU" dirty="0" smtClean="0"/>
              <a:t>.</a:t>
            </a:r>
          </a:p>
          <a:p>
            <a:r>
              <a:rPr lang="ru-RU" dirty="0"/>
              <a:t>На базе </a:t>
            </a:r>
            <a:r>
              <a:rPr lang="en-US" dirty="0"/>
              <a:t>smart-</a:t>
            </a:r>
            <a:r>
              <a:rPr lang="ru-RU" dirty="0"/>
              <a:t>карт. </a:t>
            </a:r>
            <a:endParaRPr lang="ru-RU" dirty="0" smtClean="0"/>
          </a:p>
          <a:p>
            <a:r>
              <a:rPr lang="ru-RU" dirty="0"/>
              <a:t>На базе сетей.</a:t>
            </a:r>
          </a:p>
        </p:txBody>
      </p:sp>
    </p:spTree>
    <p:extLst>
      <p:ext uri="{BB962C8B-B14F-4D97-AF65-F5344CB8AC3E}">
        <p14:creationId xmlns:p14="http://schemas.microsoft.com/office/powerpoint/2010/main" val="3793298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1446</Words>
  <Application>Microsoft Office PowerPoint</Application>
  <PresentationFormat>Экран (4:3)</PresentationFormat>
  <Paragraphs>139</Paragraphs>
  <Slides>21</Slides>
  <Notes>11</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Тема Office</vt:lpstr>
      <vt:lpstr>Понятие платежной системы. Классификация платежных систем. Виды платежных сообщений. Электронные платежные инструменты. </vt:lpstr>
      <vt:lpstr>Понятие платежной системы.</vt:lpstr>
      <vt:lpstr>Элементами ПС являются: </vt:lpstr>
      <vt:lpstr>В зависимости от экономического характера операций, опосредуемых денежными расчетами, платежи распределяются по нескольким денежным потокам: </vt:lpstr>
      <vt:lpstr>Основными задачами, стоящими перед платежной системой, являются следующие:</vt:lpstr>
      <vt:lpstr>Презентация PowerPoint</vt:lpstr>
      <vt:lpstr>Понятие ЭПС</vt:lpstr>
      <vt:lpstr>Немного истории</vt:lpstr>
      <vt:lpstr>Электронные деньги</vt:lpstr>
      <vt:lpstr>Презентация PowerPoint</vt:lpstr>
      <vt:lpstr>ЭПС в РФ</vt:lpstr>
      <vt:lpstr>Презентация PowerPoint</vt:lpstr>
      <vt:lpstr>Самые популярные кошельки в Вебмани: </vt:lpstr>
      <vt:lpstr>Презентация PowerPoint</vt:lpstr>
      <vt:lpstr>Электронная платёжная система Qiwi </vt:lpstr>
      <vt:lpstr>Электронная платёжная система Яндекс деньги </vt:lpstr>
      <vt:lpstr>Электронные платёжные системы Китая </vt:lpstr>
      <vt:lpstr>Виды электронных платёжных систем </vt:lpstr>
      <vt:lpstr>Электронные чеки</vt:lpstr>
      <vt:lpstr>Преимущества платёжных систем </vt:lpstr>
      <vt:lpstr>Недостатки платёжных систем </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Понятие платежной системы. Классификация платежных систем. Виды платежных сообщений. Электронные платежные инструменты.</dc:title>
  <dc:creator>Admin</dc:creator>
  <cp:lastModifiedBy>Admin</cp:lastModifiedBy>
  <cp:revision>10</cp:revision>
  <dcterms:created xsi:type="dcterms:W3CDTF">2019-03-21T17:57:09Z</dcterms:created>
  <dcterms:modified xsi:type="dcterms:W3CDTF">2019-09-25T12:39:00Z</dcterms:modified>
</cp:coreProperties>
</file>