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1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1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2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3F3183-4C90-4976-82C6-0A3CF94D9970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8EC561-A68C-41C0-9A21-7ABBDF5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9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300" y="2187419"/>
            <a:ext cx="8915399" cy="2262781"/>
          </a:xfrm>
        </p:spPr>
        <p:txBody>
          <a:bodyPr>
            <a:normAutofit/>
          </a:bodyPr>
          <a:lstStyle/>
          <a:p>
            <a:r>
              <a:rPr lang="ru-RU" dirty="0"/>
              <a:t>Правила перевода на другую работу. Перемещение. Временные переводы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B1FE694-D87B-E533-3665-9EFBA1CE8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соответствии с медицинским заключением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18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/>
              <a:t>Статья 73 ТК РФ предусматривает два вида временных переводов, в соответствии с медицинским заключением:</a:t>
            </a:r>
          </a:p>
          <a:p>
            <a:pPr marL="0" indent="0" algn="just">
              <a:buNone/>
            </a:pPr>
            <a:r>
              <a:rPr lang="ru-RU" i="1" dirty="0"/>
              <a:t>- на срок до 4-х месяцев;</a:t>
            </a:r>
          </a:p>
          <a:p>
            <a:pPr marL="0" indent="0" algn="just">
              <a:buNone/>
            </a:pPr>
            <a:r>
              <a:rPr lang="ru-RU" i="1" dirty="0"/>
              <a:t>- на срок более 4 - месяцев.</a:t>
            </a:r>
          </a:p>
          <a:p>
            <a:pPr marL="0" indent="0" algn="just">
              <a:buNone/>
            </a:pPr>
            <a:r>
              <a:rPr lang="ru-RU" i="1" dirty="0"/>
              <a:t>Как и при постоянном переводе, обязанность работодателя перевести работника на другую работу временно возникает при наличии следующих условий:</a:t>
            </a:r>
          </a:p>
          <a:p>
            <a:pPr marL="0" indent="0" algn="just">
              <a:buNone/>
            </a:pPr>
            <a:r>
              <a:rPr lang="ru-RU" i="1" dirty="0"/>
              <a:t>1) такой перевод необходим в соответствии с медицинским заключением;</a:t>
            </a:r>
          </a:p>
          <a:p>
            <a:pPr marL="0" indent="0" algn="just">
              <a:buNone/>
            </a:pPr>
            <a:r>
              <a:rPr lang="ru-RU" i="1" dirty="0"/>
              <a:t>2) медицинское заключение выдано в порядке, установленном федеральными законами и иными нормативными правовыми актами Российской Федерации;</a:t>
            </a:r>
          </a:p>
          <a:p>
            <a:pPr marL="0" indent="0" algn="just">
              <a:buNone/>
            </a:pPr>
            <a:r>
              <a:rPr lang="ru-RU" i="1" dirty="0"/>
              <a:t>3) у работодателя имеется соответствующая работа, и она не противопоказана работнику по состоянию здоровья;</a:t>
            </a:r>
          </a:p>
          <a:p>
            <a:pPr marL="0" indent="0" algn="just">
              <a:buNone/>
            </a:pPr>
            <a:r>
              <a:rPr lang="ru-RU" i="1" dirty="0"/>
              <a:t>4) работник дал письменное согласие на перевод на другую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62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С понятием «перевод на другую работу» тесно сопряжено понятие «</a:t>
            </a:r>
            <a:r>
              <a:rPr lang="ru-RU" b="1" i="1" dirty="0"/>
              <a:t>перемещение</a:t>
            </a:r>
            <a:r>
              <a:rPr lang="ru-RU" dirty="0"/>
              <a:t>» на другое рабочее место в другое структурное подразделение, расположенное в той же местности, поручение работы на другом механизме или агрегате. Такое перемещение согласно (ч. 3 ст. 72.1 ТК РФ) не требуется согласия работника, если это не влечет за собой изменения определенных сторонами условий трудового договора.</a:t>
            </a:r>
          </a:p>
          <a:p>
            <a:pPr marL="0" indent="0" algn="just">
              <a:buNone/>
            </a:pPr>
            <a:r>
              <a:rPr lang="ru-RU" b="1" dirty="0"/>
              <a:t>Перемещение допустимо при соблюдении следующих условий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r>
              <a:rPr lang="ru-RU" dirty="0"/>
              <a:t>- трудовая функция и обязательные условия трудового договора не меняются;</a:t>
            </a:r>
          </a:p>
          <a:p>
            <a:pPr marL="0" indent="0" algn="just">
              <a:buNone/>
            </a:pPr>
            <a:r>
              <a:rPr lang="ru-RU" dirty="0"/>
              <a:t>- перемещение осуществляется в пределах одного работодателя.</a:t>
            </a:r>
          </a:p>
          <a:p>
            <a:pPr marL="0" indent="0" algn="just">
              <a:buNone/>
            </a:pPr>
            <a:r>
              <a:rPr lang="ru-RU" dirty="0"/>
              <a:t>Если в трудовом договоре было оговоре конкретное рабочее место (цех, отдел и т.д.) или указан конкретный механизм (тип агрегата, автомашины), то их изменение будет переводом (п. 16 постановления Пленума ВС №2).</a:t>
            </a:r>
          </a:p>
        </p:txBody>
      </p:sp>
    </p:spTree>
    <p:extLst>
      <p:ext uri="{BB962C8B-B14F-4D97-AF65-F5344CB8AC3E}">
        <p14:creationId xmlns:p14="http://schemas.microsoft.com/office/powerpoint/2010/main" val="365224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на другую работу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i="1" dirty="0"/>
              <a:t>Перевод на другую работу – это постоянное или временное изменение трудовой функции и (или) структурного подразделения в котором работает работник (если структурное подразделение было указано в трудовом договоре), при продолжении работы у того же работодателя, а также перевод на работу в другую местность вместе с работодателем.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В качестве перевода следует рассматривать:</a:t>
            </a:r>
          </a:p>
          <a:p>
            <a:pPr algn="just"/>
            <a:r>
              <a:rPr lang="ru-RU" dirty="0"/>
              <a:t>изменение трудовой функции;</a:t>
            </a:r>
          </a:p>
          <a:p>
            <a:pPr algn="just"/>
            <a:r>
              <a:rPr lang="ru-RU" dirty="0"/>
              <a:t>изменение структурного подразделения, если структурное подразделение было указано в трудовом договоре. При этом под структурными подразделениями следует понимать как филиалы, представительства, так и отделы, цеха, участки и т.д.,</a:t>
            </a:r>
          </a:p>
          <a:p>
            <a:pPr algn="just"/>
            <a:r>
              <a:rPr lang="ru-RU" i="1" dirty="0"/>
              <a:t>изменение места расположения работодателя;</a:t>
            </a:r>
          </a:p>
          <a:p>
            <a:pPr algn="just"/>
            <a:r>
              <a:rPr lang="ru-RU" i="1" dirty="0"/>
              <a:t>перемену работодателя.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91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переводов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36473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постоянные</a:t>
            </a:r>
            <a:r>
              <a:rPr lang="ru-RU" dirty="0"/>
              <a:t>, которые можно разделить в зависимости от места перевода:</a:t>
            </a:r>
          </a:p>
          <a:p>
            <a:pPr algn="just">
              <a:buFont typeface="+mj-lt"/>
              <a:buAutoNum type="arabicPeriod"/>
            </a:pPr>
            <a:r>
              <a:rPr lang="ru-RU" i="1" dirty="0"/>
              <a:t>перевод у того же работодателя (ч. 1 ст.72.1 ТК РФ)</a:t>
            </a:r>
            <a:r>
              <a:rPr lang="en-US" i="1" dirty="0"/>
              <a:t>;</a:t>
            </a:r>
            <a:endParaRPr lang="ru-RU" i="1" dirty="0"/>
          </a:p>
          <a:p>
            <a:pPr algn="just">
              <a:buFont typeface="+mj-lt"/>
              <a:buAutoNum type="arabicPeriod"/>
            </a:pPr>
            <a:r>
              <a:rPr lang="ru-RU" i="1" dirty="0"/>
              <a:t>перевод на работу в другую местность вместе с работодателем (ч.1 ст. 72.1 ТК РФ);</a:t>
            </a:r>
          </a:p>
          <a:p>
            <a:pPr algn="just">
              <a:buFont typeface="+mj-lt"/>
              <a:buAutoNum type="arabicPeriod"/>
            </a:pPr>
            <a:r>
              <a:rPr lang="ru-RU" i="1" dirty="0"/>
              <a:t>перевод на постоянную работу к другому работодателю (ч.2 ст. 72.1);</a:t>
            </a:r>
          </a:p>
          <a:p>
            <a:pPr algn="just">
              <a:buFont typeface="+mj-lt"/>
              <a:buAutoNum type="arabicPeriod"/>
            </a:pPr>
            <a:r>
              <a:rPr lang="ru-RU" i="1" dirty="0"/>
              <a:t>перевод на постоянную работу по медицинским показаниям.</a:t>
            </a:r>
          </a:p>
          <a:p>
            <a:pPr algn="just"/>
            <a:r>
              <a:rPr lang="ru-RU" b="1" dirty="0"/>
              <a:t>временные </a:t>
            </a:r>
            <a:r>
              <a:rPr lang="ru-RU" dirty="0"/>
              <a:t>можно классифицировать на следующие группы:</a:t>
            </a:r>
          </a:p>
          <a:p>
            <a:pPr algn="just">
              <a:buFont typeface="+mj-lt"/>
              <a:buAutoNum type="arabicPeriod"/>
            </a:pPr>
            <a:r>
              <a:rPr lang="ru-RU" i="1" dirty="0"/>
              <a:t>по соглашению сторон трудового договора (ч. 1 ст. 72.2 ТК РФ);</a:t>
            </a:r>
          </a:p>
          <a:p>
            <a:pPr algn="just">
              <a:buFont typeface="+mj-lt"/>
              <a:buAutoNum type="arabicPeriod"/>
            </a:pPr>
            <a:r>
              <a:rPr lang="ru-RU" i="1" dirty="0"/>
              <a:t>по инициативе работодателя, без согласия работника ( ч. 2, 3 ст. 72.2 ТК РФ);</a:t>
            </a:r>
          </a:p>
          <a:p>
            <a:pPr algn="just">
              <a:buFont typeface="+mj-lt"/>
              <a:buAutoNum type="arabicPeriod"/>
            </a:pPr>
            <a:r>
              <a:rPr lang="ru-RU" i="1" dirty="0"/>
              <a:t>в соответствии с медицинским заключением.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76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у того же работодателя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117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/>
              <a:t>Перевод на другую работу у того же работодателя возможен по различным основаниям. При этом </a:t>
            </a:r>
            <a:r>
              <a:rPr lang="ru-RU" b="1" i="1" dirty="0"/>
              <a:t>инициатива</a:t>
            </a:r>
            <a:r>
              <a:rPr lang="ru-RU" i="1" dirty="0"/>
              <a:t> о переводе может исходить как </a:t>
            </a:r>
            <a:r>
              <a:rPr lang="ru-RU" b="1" i="1" dirty="0"/>
              <a:t>от работодателя, так и от самого работника</a:t>
            </a:r>
            <a:r>
              <a:rPr lang="ru-RU" i="1" dirty="0"/>
              <a:t> (например, в связи с повышением квалификации работника), а также от медицинских органов (например, в связи с болезнью работника). Если инициатива исходит от работника ее надо рассматривать как просьбу о переводе, которую работодатель вправе, но не обязан удовлетворить. Однако из этого правила есть исключения, когда требования работника о его переводе являются обязательными для работодателя. </a:t>
            </a:r>
          </a:p>
          <a:p>
            <a:pPr marL="0" indent="0" algn="just">
              <a:buNone/>
            </a:pPr>
            <a:r>
              <a:rPr lang="ru-RU" dirty="0"/>
              <a:t>Например, женщины, имеющие детей в возрасте до 1,5 лет, в случае невозможности выполнения прежней работы переводятся по их заявлению на другую работу с сохранением среднего заработка по прежней работе до достижения ребенком возраста 1,5 лет (ч.4 ст. 254 ТК РФ)</a:t>
            </a:r>
          </a:p>
        </p:txBody>
      </p:sp>
    </p:spTree>
    <p:extLst>
      <p:ext uri="{BB962C8B-B14F-4D97-AF65-F5344CB8AC3E}">
        <p14:creationId xmlns:p14="http://schemas.microsoft.com/office/powerpoint/2010/main" val="220717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Перевод на работу в другую местность вместе с работодателем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9792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i="1" dirty="0"/>
              <a:t>Под другой местностью следует понимать местность за пределами административно-территориальных границ соответствующего населенного пункта (п. 16 Постановления Пленума ВС РФ от 17.03.2004 N 2).</a:t>
            </a:r>
          </a:p>
          <a:p>
            <a:pPr marL="0" indent="0" algn="just">
              <a:buNone/>
            </a:pPr>
            <a:r>
              <a:rPr lang="ru-RU" i="1" dirty="0"/>
              <a:t>Данный вид перевода имеет место и в случае, если меняется место расположения обособленных структурных подразделений (филиалов и представительств), в которых применяется труд работников.</a:t>
            </a:r>
          </a:p>
          <a:p>
            <a:pPr marL="0" indent="0" algn="just">
              <a:buNone/>
            </a:pPr>
            <a:r>
              <a:rPr lang="ru-RU" i="1" dirty="0"/>
              <a:t>При переводе на работу в другую местность работникам выплачивается соответствующие компенсации: стоимость проезда самого работника и членов его семьи, стоимость провоза багажа, расходы по устройству на новом месте и др. (ст. 169 ТК РФ).</a:t>
            </a:r>
          </a:p>
          <a:p>
            <a:pPr marL="0" indent="0" algn="just">
              <a:buNone/>
            </a:pPr>
            <a:r>
              <a:rPr lang="ru-RU" i="1" dirty="0"/>
              <a:t>В случае отказа работника от перевода в связи с переводом работодателя в другую местность трудовой договор прекращается по п. 9 ст. 77 ТК РФ, при этом выплачивается выходное пособие в размере 2-х недельного среднего заработка (ч.3 ст. 178 ТК РФ).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73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на постоянную работу к другому работодателю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i="1" dirty="0"/>
              <a:t>Перевод на постоянную работу к другому работодателю осуществляется по согласованию между работодателями. Данный вид перевода влечет изменение одной стороны трудового договора, поэтому он рассматривается законодателем как самостоятельное основание прекращения ранее заключенного трудового договора по п. 5 ст. 77 ТК РФ (перевод работника по его просьбе или с его согласия на работу к другому работодателю) и в тоже время как основание для заключения нового (ч. 2 ст. 72.1 ТК РФ). Здесь следует помнить, что работнику, письменно приглашенному на работу в порядке перевода от другого работодателя не может быть отказано в заключении трудового договора в течении одного месяца (ст. 64 ТК РФ).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на постоянную работу по медицинским показаниям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0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/>
              <a:t>В соответствии с ч. 1 ст. 73 ТК РФ обязанность работодателя перевести работника на другую работу возникает при наличии следующих условий: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такой перевод необходим в соответствии с медицинским заключением;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медицинское заключение выдано в порядке, установленном федеральными законами и иными нормативными правовыми актами Российской Федерации;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у работодателя имеется соответствующая работа, и она не противопоказана работнику по состоянию здоровья;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работник дал письменное согласие на перевод на другую работу.</a:t>
            </a:r>
          </a:p>
          <a:p>
            <a:pPr marL="0" indent="0" algn="just">
              <a:buNone/>
            </a:pPr>
            <a:r>
              <a:rPr lang="ru-RU" i="1" dirty="0"/>
              <a:t>Если работник, нуждающийся в соответствии с медицинским заключением в постоянном переводе отказывается от предложенной работодателем работы или у работодателя отсутствует соответствующая работа, то трудовой договор с работником прекращается на основании п. 8 ч. 1 ст. 77 (ч. 3 ст. 73)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соглашению сторон трудового договора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4218" y="2133599"/>
            <a:ext cx="10002982" cy="459970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i="1" dirty="0"/>
              <a:t>В соответствии с ч. 1. ст. 72 ТК РФ по соглашению сторон, заключенному в письменной форме, работник может быть временно переведен на другую работу у того же работодателя. При этом закон не называет конкретных оснований, по которым допускается такой перевод, а потому возможен по любому основанию, в том числе и на вакантную должность (место работы) у данного работодателя, но в пределах срока, установленного законом. Как общее правило этот срок не должен превышать 1 года. </a:t>
            </a:r>
          </a:p>
          <a:p>
            <a:pPr marL="0" indent="0" algn="just">
              <a:buNone/>
            </a:pPr>
            <a:r>
              <a:rPr lang="ru-RU" i="1" dirty="0"/>
              <a:t>Исключение по сроку перевода установлено для случаев перевода на другую работу для замещения временно отсутствующего работника, за которым в соответствии с законом сохраняется место работы. В таком случае срок перевода может быть и более одного года, это зависит от времени выхода на работу замещаемого работника.</a:t>
            </a:r>
          </a:p>
          <a:p>
            <a:pPr marL="0" indent="0" algn="just">
              <a:buNone/>
            </a:pPr>
            <a:r>
              <a:rPr lang="ru-RU" i="1" dirty="0"/>
              <a:t>По окончанию определенного сторонами срока временного перевода на другую работу работодатель может, а по требованию работника обязан предоставить ему прежнюю. Однако, если срок временного перевода истек, а работник не настаивает на предоставлении прежней работы и продолжает работать, условие о временном характере перевода утрачивает силу. В этом случае работа по должности (профессии, специальности), на которую работник был временно переведен, считается для него постоянной, и работодатель не вправе без согласия работника перевести его на прежнюю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95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инициативе работодателя, без согласия работника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0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/>
              <a:t>Перевод на другую работу в указанных случаях регламентируется федеральным законом, поэтому право работодателя осуществить такой перевод, как и обязанность работника выполнять новую работу, вытекают непосредственно из закона, вне зависимости от того, предусмотрено ли это в качестве условия трудового договора.</a:t>
            </a:r>
          </a:p>
          <a:p>
            <a:pPr marL="0" indent="0" algn="just">
              <a:buNone/>
            </a:pPr>
            <a:r>
              <a:rPr lang="ru-RU" i="1" dirty="0"/>
              <a:t>Данный перевод обладает следующими </a:t>
            </a:r>
            <a:r>
              <a:rPr lang="ru-RU" b="1" i="1" dirty="0"/>
              <a:t>признаками:</a:t>
            </a:r>
            <a:endParaRPr lang="ru-RU" i="1" dirty="0"/>
          </a:p>
          <a:p>
            <a:pPr marL="0" indent="0" algn="just">
              <a:buNone/>
            </a:pPr>
            <a:r>
              <a:rPr lang="ru-RU" i="1" dirty="0"/>
              <a:t>а) возможен при наличии фактических обстоятельств экстраординарного характера;</a:t>
            </a:r>
          </a:p>
          <a:p>
            <a:pPr marL="0" indent="0" algn="just">
              <a:buNone/>
            </a:pPr>
            <a:r>
              <a:rPr lang="ru-RU" i="1" dirty="0"/>
              <a:t>б) является временным;</a:t>
            </a:r>
          </a:p>
          <a:p>
            <a:pPr marL="0" indent="0" algn="just">
              <a:buNone/>
            </a:pPr>
            <a:r>
              <a:rPr lang="ru-RU" i="1" dirty="0"/>
              <a:t>в) может быть осуществлен только у того же работодателя;</a:t>
            </a:r>
          </a:p>
          <a:p>
            <a:pPr marL="0" indent="0" algn="just">
              <a:buNone/>
            </a:pPr>
            <a:r>
              <a:rPr lang="ru-RU" i="1" dirty="0"/>
              <a:t>г) допускается при сохранении за работником права на труд определенного качества.</a:t>
            </a:r>
          </a:p>
          <a:p>
            <a:pPr marL="0" indent="0" algn="just">
              <a:buNone/>
            </a:pPr>
            <a:r>
              <a:rPr lang="ru-RU" i="1" dirty="0"/>
              <a:t>Такой перевод допускается на срок не более одного месяца.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98881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28</TotalTime>
  <Words>1378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Посылка</vt:lpstr>
      <vt:lpstr>Правила перевода на другую работу. Перемещение. Временные переводы</vt:lpstr>
      <vt:lpstr>Перевод на другую работу</vt:lpstr>
      <vt:lpstr>Виды переводов</vt:lpstr>
      <vt:lpstr>Перевод у того же работодателя </vt:lpstr>
      <vt:lpstr>Перевод на работу в другую местность вместе с работодателем</vt:lpstr>
      <vt:lpstr>Перевод на постоянную работу к другому работодателю</vt:lpstr>
      <vt:lpstr>Перевод на постоянную работу по медицинским показаниям</vt:lpstr>
      <vt:lpstr>По соглашению сторон трудового договора</vt:lpstr>
      <vt:lpstr>По инициативе работодателя, без согласия работника</vt:lpstr>
      <vt:lpstr>В соответствии с медицинским заключением</vt:lpstr>
      <vt:lpstr>Перемещение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перевода на другую работу. Перемещение. Временные переводы</dc:title>
  <dc:creator>Admin</dc:creator>
  <cp:lastModifiedBy>Хусаинов Ренат Маратович</cp:lastModifiedBy>
  <cp:revision>5</cp:revision>
  <dcterms:created xsi:type="dcterms:W3CDTF">2022-12-21T10:16:45Z</dcterms:created>
  <dcterms:modified xsi:type="dcterms:W3CDTF">2022-12-26T08:36:30Z</dcterms:modified>
</cp:coreProperties>
</file>