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F20AC-9DB1-442C-8CBF-7CF4BE93A24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874A3-272F-4C5E-8EEE-74031E9AE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2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0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34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740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0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96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5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0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5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66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69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1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6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0BBB30-D823-4ECA-9613-1591F6E0E42E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197E-00B2-4DCE-B9E9-A5F49CE39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27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Прекращение трудового договора по инициативе работодателя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F83C8D4-DDF6-8861-E659-880224361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6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руководителя в последний день работы сотрудника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097" y="277974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	Работодатель обязан в день прекращения трудового договора выдать работнику трудовую книжку, произвести выплату всех сумм, причитающихся работнику от работодателя, в день увольнения работника. Если работник в день увольнения не работал, то соответствующие суммы должны быть выплачены не позднее следующего дня после предъявления уволенным работником требования о расчете. Работодатель также обязан в соответствии с письменным заявлением работника выдать ему заверенные надлежащим образом копии документов, связанных с работой, а также справку о сумме заработка за два календарных года, предшествующих году прекращения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26254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864" y="591213"/>
            <a:ext cx="7070272" cy="1325563"/>
          </a:xfrm>
        </p:spPr>
        <p:txBody>
          <a:bodyPr/>
          <a:lstStyle/>
          <a:p>
            <a:r>
              <a:rPr lang="ru-RU" dirty="0"/>
              <a:t>Трудовой кодекс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332" y="2129076"/>
            <a:ext cx="7902388" cy="1858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Полный перечень случаев, при которых прекращается трудовые правоотношения между сотрудником и работодателем по инициативе работодателя которых содержится в ст. 81 Трудового кодекса РФ</a:t>
            </a:r>
          </a:p>
        </p:txBody>
      </p:sp>
    </p:spTree>
    <p:extLst>
      <p:ext uri="{BB962C8B-B14F-4D97-AF65-F5344CB8AC3E}">
        <p14:creationId xmlns:p14="http://schemas.microsoft.com/office/powerpoint/2010/main" val="26764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146" y="461682"/>
            <a:ext cx="8596668" cy="923365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Законные основания для увольнения по желанию работодателя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974" y="2392888"/>
            <a:ext cx="8946541" cy="4195481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ru-RU" dirty="0"/>
              <a:t>Ликвидация компании или прекращение деятельности физлица, занимающегося предпринимательской деятельностью.</a:t>
            </a:r>
          </a:p>
          <a:p>
            <a:pPr>
              <a:buFont typeface="+mj-lt"/>
              <a:buAutoNum type="arabicParenR"/>
            </a:pPr>
            <a:r>
              <a:rPr lang="ru-RU" dirty="0"/>
              <a:t>Сокращение штата или числа сотрудников.</a:t>
            </a:r>
          </a:p>
          <a:p>
            <a:pPr>
              <a:buFont typeface="+mj-lt"/>
              <a:buAutoNum type="arabicParenR"/>
            </a:pPr>
            <a:r>
              <a:rPr lang="ru-RU" dirty="0"/>
              <a:t>Установленное аттестационной комиссией несоответствие сотрудника занимаемой им должности из-за профнепригодности и недостатка квалификации.</a:t>
            </a:r>
          </a:p>
          <a:p>
            <a:pPr>
              <a:buFont typeface="+mj-lt"/>
              <a:buAutoNum type="arabicParenR"/>
            </a:pPr>
            <a:r>
              <a:rPr lang="ru-RU" dirty="0"/>
              <a:t>При изменении собственника компании (этот пункт применяется только к руководителю, его замам и главбуху)</a:t>
            </a:r>
          </a:p>
          <a:p>
            <a:pPr>
              <a:buFont typeface="+mj-lt"/>
              <a:buAutoNum type="arabicParenR"/>
            </a:pPr>
            <a:r>
              <a:rPr lang="ru-RU" dirty="0"/>
              <a:t>Допущенное множество раз неисполнение трудовых обязательств без уважительной причины. При этом основным условием будет наличие дисциплинарного взыскания.</a:t>
            </a:r>
          </a:p>
        </p:txBody>
      </p:sp>
    </p:spTree>
    <p:extLst>
      <p:ext uri="{BB962C8B-B14F-4D97-AF65-F5344CB8AC3E}">
        <p14:creationId xmlns:p14="http://schemas.microsoft.com/office/powerpoint/2010/main" val="4962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Законные основания для увольнения по желанию работодателя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2635" y="2768026"/>
            <a:ext cx="8946541" cy="4195481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 startAt="6"/>
            </a:pPr>
            <a:r>
              <a:rPr lang="ru-RU" dirty="0"/>
              <a:t>Для признания вины сотрудника работодателю потребуется представить доказательства того, что сотрудник без уважительных причин не исполнил (или исполнил ненадлежащим образом) свои трудовые обязательства.</a:t>
            </a:r>
          </a:p>
          <a:p>
            <a:pPr>
              <a:buFont typeface="+mj-lt"/>
              <a:buAutoNum type="arabicParenR" startAt="6"/>
            </a:pPr>
            <a:r>
              <a:rPr lang="ru-RU" dirty="0"/>
              <a:t>Грубое нарушение трудовых обязанностей сотрудником, допущенное хотя бы единожды. К таковым относятся прогул, выход на работу пьяным или под наркотическим/токсическим воздействием, разглашение защищаемой по закону тайны, хищение, нарушение требований по охране труда, повлекшее отягчающие последствия.</a:t>
            </a:r>
          </a:p>
        </p:txBody>
      </p:sp>
    </p:spTree>
    <p:extLst>
      <p:ext uri="{BB962C8B-B14F-4D97-AF65-F5344CB8AC3E}">
        <p14:creationId xmlns:p14="http://schemas.microsoft.com/office/powerpoint/2010/main" val="27715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Законные основания для увольнения по желанию работодателя (3)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662519"/>
            <a:ext cx="8946541" cy="4195481"/>
          </a:xfrm>
        </p:spPr>
        <p:txBody>
          <a:bodyPr/>
          <a:lstStyle/>
          <a:p>
            <a:pPr>
              <a:buFont typeface="+mj-lt"/>
              <a:buAutoNum type="arabicParenR" startAt="8"/>
            </a:pPr>
            <a:r>
              <a:rPr lang="ru-RU" dirty="0"/>
              <a:t>Утрата доверия в результате совершенных виновных действий</a:t>
            </a:r>
          </a:p>
          <a:p>
            <a:pPr>
              <a:buFont typeface="+mj-lt"/>
              <a:buAutoNum type="arabicParenR" startAt="8"/>
            </a:pPr>
            <a:r>
              <a:rPr lang="ru-RU" dirty="0"/>
              <a:t>Совершение противоречащего морали общества поступка — в отношении работников, выполняющих воспитательные функции</a:t>
            </a:r>
          </a:p>
          <a:p>
            <a:pPr>
              <a:buFont typeface="+mj-lt"/>
              <a:buAutoNum type="arabicParenR" startAt="8"/>
            </a:pPr>
            <a:r>
              <a:rPr lang="ru-RU" dirty="0"/>
              <a:t>Принятие необдуманного решения руководителем (его замами, главбухом) компании, которое привело к имущественному ущербу</a:t>
            </a:r>
          </a:p>
          <a:p>
            <a:pPr>
              <a:buFont typeface="+mj-lt"/>
              <a:buAutoNum type="arabicParenR" startAt="8"/>
            </a:pPr>
            <a:r>
              <a:rPr lang="ru-RU" dirty="0"/>
              <a:t>Грубое нарушение своих трудовых обязанностей руководителем</a:t>
            </a:r>
          </a:p>
          <a:p>
            <a:pPr>
              <a:buFont typeface="+mj-lt"/>
              <a:buAutoNum type="arabicParenR" startAt="8"/>
            </a:pPr>
            <a:r>
              <a:rPr lang="ru-RU" dirty="0"/>
              <a:t>Предъявление подложной документации при трудоустройстве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32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624"/>
          </a:xfrm>
        </p:spPr>
        <p:txBody>
          <a:bodyPr/>
          <a:lstStyle/>
          <a:p>
            <a:r>
              <a:rPr lang="ru-RU" dirty="0"/>
              <a:t>Кого нельзя уволить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Недопустимо увольнение сотрудников (кроме случаев ликвидации предприятия) в тот момент, когда они находятся в отпуске или на больничном;</a:t>
            </a:r>
          </a:p>
          <a:p>
            <a:r>
              <a:rPr lang="ru-RU" sz="2400" dirty="0"/>
              <a:t>Нельзя увольнять по сокращению, дисквалификации и в связи со сменой собственника бизнеса одиноких матерей с детьми до 14 лет (если ребенок — инвалид, то до его 18-летия), матерей малолетних детей, которым еще не исполнилось 3 лет, и лиц, воспитывающих ребенка без матери.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 дисквалификация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увольнении сотрудников по сокращению или из-за дисквалификации (несоответствия занимаемой должности по результатам аттестации) должен быть соблюден особый порядок. Так, сотруднику обязательно должен быть предложен (под его роспись) вариант трудоустройства в компании на другую должность (подходящую ему по состоянию здоровья и объему выполняемых функций).</a:t>
            </a:r>
          </a:p>
          <a:p>
            <a:r>
              <a:rPr lang="ru-RU" dirty="0"/>
              <a:t>Причем может быть предложена также вакантная должность с более низкой квалификацией и/или низкооплачиваемая. Увольняемому сотруднику должны быть предложены все вакантные должности, доступные в данной местности у этого работодателя. Если сотрудника такое предложение не устроит, его увольняют.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28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Давность нарушения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При увольнении по причине утраты доверия или совершения сотрудником аморального поступка (</a:t>
            </a:r>
            <a:r>
              <a:rPr lang="ru-RU" sz="3200" dirty="0" err="1"/>
              <a:t>пп</a:t>
            </a:r>
            <a:r>
              <a:rPr lang="ru-RU" sz="3200" dirty="0"/>
              <a:t>. 7–8 ст. 81 ТК РФ), допущенных вне работы или в связи с ситуацией, не связанной с выполнением трудовых обязанностей, необходимо проследить, чтобы прошло </a:t>
            </a:r>
            <a:r>
              <a:rPr lang="ru-RU" sz="3200" b="1" dirty="0"/>
              <a:t>не больше года </a:t>
            </a:r>
            <a:r>
              <a:rPr lang="ru-RU" sz="3200" dirty="0"/>
              <a:t>со дня обнаружения проступка.</a:t>
            </a:r>
          </a:p>
        </p:txBody>
      </p:sp>
    </p:spTree>
    <p:extLst>
      <p:ext uri="{BB962C8B-B14F-4D97-AF65-F5344CB8AC3E}">
        <p14:creationId xmlns:p14="http://schemas.microsoft.com/office/powerpoint/2010/main" val="30665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Увольнение несовершеннолетних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 увольнении сотрудника, которому еще не исполнилось 18 лет, кроме случаев ликвидации компании-работодателя, необходимо получить согласие </a:t>
            </a:r>
            <a:r>
              <a:rPr lang="ru-RU" sz="2800" dirty="0" err="1"/>
              <a:t>госинспекции</a:t>
            </a:r>
            <a:r>
              <a:rPr lang="ru-RU" sz="2800" dirty="0"/>
              <a:t> труда и комиссии, занимающейся делами не достигших совершеннолетия лиц.</a:t>
            </a:r>
          </a:p>
        </p:txBody>
      </p:sp>
    </p:spTree>
    <p:extLst>
      <p:ext uri="{BB962C8B-B14F-4D97-AF65-F5344CB8AC3E}">
        <p14:creationId xmlns:p14="http://schemas.microsoft.com/office/powerpoint/2010/main" val="41594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603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Ион</vt:lpstr>
      <vt:lpstr>Прекращение трудового договора по инициативе работодателя</vt:lpstr>
      <vt:lpstr>Трудовой кодекс</vt:lpstr>
      <vt:lpstr>Законные основания для увольнения по желанию работодателя</vt:lpstr>
      <vt:lpstr>Законные основания для увольнения по желанию работодателя (2)</vt:lpstr>
      <vt:lpstr>Законные основания для увольнения по желанию работодателя (3)</vt:lpstr>
      <vt:lpstr>Кого нельзя уволить</vt:lpstr>
      <vt:lpstr>Сокращение и дисквалификация</vt:lpstr>
      <vt:lpstr>Давность нарушения</vt:lpstr>
      <vt:lpstr>Увольнение несовершеннолетних</vt:lpstr>
      <vt:lpstr>Действия руководителя в последний день работы сотрудника</vt:lpstr>
    </vt:vector>
  </TitlesOfParts>
  <Company>Blank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Прекращение трудового договора по инициативе работодателя</dc:title>
  <dc:creator>User</dc:creator>
  <cp:lastModifiedBy>Хусаинов Ренат Маратович</cp:lastModifiedBy>
  <cp:revision>17</cp:revision>
  <dcterms:created xsi:type="dcterms:W3CDTF">2022-12-20T16:38:56Z</dcterms:created>
  <dcterms:modified xsi:type="dcterms:W3CDTF">2022-12-26T08:38:43Z</dcterms:modified>
</cp:coreProperties>
</file>